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4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85C0-BC10-4ADA-B7D5-511FBD101CDB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AD0F-9A64-4D4E-90D4-698DC7559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0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EAD0F-9A64-4D4E-90D4-698DC7559A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EAD0F-9A64-4D4E-90D4-698DC7559A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7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85A8-6D0D-4886-A585-10B4929F0480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6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FCC7-74B7-4130-AA13-AE8E6A647581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4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45FC-D9AB-418F-9369-AB0D748DEA47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E9B-EBCC-469B-A798-1700184261E0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9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F3A-2668-40AF-B473-37BD24A07134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2733-C735-4ADE-B597-A6BF2A83EFF8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E69-814D-40FA-BCC0-0253456BA6CE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F886-1A39-4275-AEB5-2FBBEF6CD001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8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EA5-B509-4317-ADC2-3B9351C7F3C5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C60B-51A5-432F-B921-4BFEF5398A1C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505D-29C8-43C7-AFA8-EC405D86A662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9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CD4E-51C7-4D8F-A163-794BEBF3E682}" type="datetime1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8B5C9-EF05-400F-AFBA-0FDE41413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b.kitchen@yale.edu" TargetMode="External"/><Relationship Id="rId5" Type="http://schemas.openxmlformats.org/officeDocument/2006/relationships/hyperlink" Target="mailto:riehle@bcm.edu" TargetMode="External"/><Relationship Id="rId4" Type="http://schemas.openxmlformats.org/officeDocument/2006/relationships/hyperlink" Target="mailto:sailakss@bcm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ile/d/0Bz3_YiJBA_j3b1EzR3ZEWGFEam8/edit" TargetMode="External"/><Relationship Id="rId2" Type="http://schemas.openxmlformats.org/officeDocument/2006/relationships/hyperlink" Target="https://docs.google.com/file/d/0Bz3_YiJBA_j3WHBpQmp2S0ljb0U/ed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ile/d/0Bz3_YiJBA_j3Tk1uOFlIazdMbkk/edit" TargetMode="External"/><Relationship Id="rId2" Type="http://schemas.openxmlformats.org/officeDocument/2006/relationships/hyperlink" Target="http://www.genbore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enboree.org/theCommons/ezfaq/show/public-commons?faq_id=497" TargetMode="External"/><Relationship Id="rId4" Type="http://schemas.openxmlformats.org/officeDocument/2006/relationships/hyperlink" Target="http://genboree.org/theCommons/ezfaq/show/public-commons?faq_id=4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nboree.org/theCommons/ezfaq/show/public-commons?faq_id=491" TargetMode="External"/><Relationship Id="rId2" Type="http://schemas.openxmlformats.org/officeDocument/2006/relationships/hyperlink" Target="http://genboree.org/theCommons/ezfaq/show/public-commons?faq_id=48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enboree.org/theCommons/ezfaq/show/public-commons?faq_id=495" TargetMode="External"/><Relationship Id="rId4" Type="http://schemas.openxmlformats.org/officeDocument/2006/relationships/hyperlink" Target="http://genboree.org/theCommons/ezfaq/show/public-commons?faq_id=49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amtools.sourceforge.net/SAMv1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cope\Desktop\16S_Workshop_2014\genbo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025" y="249960"/>
            <a:ext cx="4819021" cy="78097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20" y="162199"/>
            <a:ext cx="953966" cy="953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7746" y="2963881"/>
            <a:ext cx="628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NIH Extracellular RNA Communication Consortium</a:t>
            </a:r>
          </a:p>
          <a:p>
            <a:pPr algn="ctr"/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Investigators’ Meeting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May 19</a:t>
            </a:r>
            <a:r>
              <a:rPr lang="en-US" sz="2000" b="1" baseline="30000" dirty="0">
                <a:solidFill>
                  <a:srgbClr val="C00000"/>
                </a:solidFill>
              </a:rPr>
              <a:t>th</a:t>
            </a:r>
            <a:r>
              <a:rPr lang="en-US" sz="2000" b="1" dirty="0">
                <a:solidFill>
                  <a:srgbClr val="C00000"/>
                </a:solidFill>
              </a:rPr>
              <a:t>, 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634" y="1326341"/>
            <a:ext cx="80407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</a:rPr>
              <a:t>Small and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</a:rPr>
              <a:t>long RNA-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</a:rPr>
              <a:t>Seq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</a:rPr>
              <a:t>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</a:rPr>
              <a:t>pipelines 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</a:rPr>
              <a:t>in the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</a:rPr>
              <a:t>Genboree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</a:rPr>
              <a:t> Workbench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765" y="4563149"/>
            <a:ext cx="83072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Sai Lakshmi Subramanian </a:t>
            </a:r>
            <a:r>
              <a:rPr lang="en-US" dirty="0" smtClean="0"/>
              <a:t>– </a:t>
            </a:r>
            <a:r>
              <a:rPr lang="en-US" dirty="0" smtClean="0">
                <a:hlinkClick r:id="rId4"/>
              </a:rPr>
              <a:t>sailakss@bcm.edu</a:t>
            </a:r>
            <a:r>
              <a:rPr lang="en-US" dirty="0" smtClean="0"/>
              <a:t> (Primary Contact)</a:t>
            </a:r>
          </a:p>
          <a:p>
            <a:pPr algn="ctr"/>
            <a:r>
              <a:rPr lang="en-US" b="1" dirty="0" smtClean="0"/>
              <a:t>Kevin </a:t>
            </a:r>
            <a:r>
              <a:rPr lang="en-US" b="1" dirty="0" err="1" smtClean="0"/>
              <a:t>Riehle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hlinkClick r:id="rId5"/>
              </a:rPr>
              <a:t>riehle@bcm.edu</a:t>
            </a:r>
            <a:endParaRPr lang="en-US" dirty="0" smtClean="0"/>
          </a:p>
          <a:p>
            <a:pPr algn="ctr"/>
            <a:r>
              <a:rPr lang="en-US" sz="1400" dirty="0" smtClean="0"/>
              <a:t>Bioinformatics Research Laboratory, Baylor College of Medicine, Houston, TX</a:t>
            </a:r>
          </a:p>
          <a:p>
            <a:pPr algn="ctr"/>
            <a:r>
              <a:rPr lang="en-US" sz="1400" dirty="0" smtClean="0"/>
              <a:t>Data Coordination Component (DCC) of exRNA Communication Consortium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Robert Kitchen </a:t>
            </a:r>
            <a:r>
              <a:rPr lang="en-US" dirty="0" smtClean="0"/>
              <a:t>- </a:t>
            </a:r>
            <a:r>
              <a:rPr lang="en-US" dirty="0" smtClean="0">
                <a:hlinkClick r:id="rId6"/>
              </a:rPr>
              <a:t>rob.kitchen@yale.edu</a:t>
            </a:r>
            <a:endParaRPr lang="en-US" dirty="0" smtClean="0"/>
          </a:p>
          <a:p>
            <a:pPr algn="ctr"/>
            <a:r>
              <a:rPr lang="en-US" sz="1400" dirty="0" smtClean="0"/>
              <a:t>Department of Molecular Biophysics and Biochemistry, Yale University, New Haven, CT</a:t>
            </a:r>
          </a:p>
          <a:p>
            <a:pPr algn="ctr"/>
            <a:r>
              <a:rPr lang="en-US" sz="1400" dirty="0" smtClean="0"/>
              <a:t>Data Integration and Analysis Component (DCC) of exRNA Communication Consortium </a:t>
            </a:r>
          </a:p>
        </p:txBody>
      </p:sp>
      <p:pic>
        <p:nvPicPr>
          <p:cNvPr id="11" name="Picture 10" descr="http://intranet.bcm.edu/bcmlogo/Solid_Blue/intranet-logo-blue-notagl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7" y="162199"/>
            <a:ext cx="1054126" cy="10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3" y="129397"/>
            <a:ext cx="8462512" cy="118367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exRNA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3069"/>
            <a:ext cx="7886700" cy="4762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 smtClean="0"/>
              <a:t>smallRNA-seq</a:t>
            </a:r>
            <a:r>
              <a:rPr lang="en-US" sz="3600" b="1" dirty="0" smtClean="0"/>
              <a:t> Pipeline</a:t>
            </a:r>
          </a:p>
          <a:p>
            <a:pPr>
              <a:spcBef>
                <a:spcPts val="2672"/>
              </a:spcBef>
            </a:pPr>
            <a:r>
              <a:rPr lang="en-US" sz="2400" dirty="0" smtClean="0">
                <a:cs typeface="Myriad Pro" charset="0"/>
                <a:sym typeface="Myriad Pro" charset="0"/>
              </a:rPr>
              <a:t>pre-processing</a:t>
            </a:r>
            <a:r>
              <a:rPr lang="en-US" sz="2400" dirty="0"/>
              <a:t>: remove adapter &amp; primer sequences</a:t>
            </a:r>
          </a:p>
          <a:p>
            <a:pPr>
              <a:spcBef>
                <a:spcPts val="2672"/>
              </a:spcBef>
            </a:pPr>
            <a:r>
              <a:rPr lang="en-US" sz="2400" dirty="0">
                <a:cs typeface="Myriad Pro" charset="0"/>
                <a:sym typeface="Myriad Pro" charset="0"/>
              </a:rPr>
              <a:t>contaminants</a:t>
            </a:r>
            <a:r>
              <a:rPr lang="en-US" sz="2400" dirty="0"/>
              <a:t>: no poly-A purification leaves </a:t>
            </a:r>
            <a:r>
              <a:rPr lang="en-US" sz="2400" dirty="0" err="1"/>
              <a:t>rRNAs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endParaRPr lang="en-US" sz="2400" dirty="0"/>
          </a:p>
          <a:p>
            <a:pPr>
              <a:spcBef>
                <a:spcPts val="2672"/>
              </a:spcBef>
            </a:pPr>
            <a:r>
              <a:rPr lang="en-US" sz="2400" dirty="0">
                <a:cs typeface="Myriad Pro" charset="0"/>
                <a:sym typeface="Myriad Pro" charset="0"/>
              </a:rPr>
              <a:t>mapping</a:t>
            </a:r>
            <a:r>
              <a:rPr lang="en-US" sz="2400" dirty="0"/>
              <a:t>: small reads tend to multi-map to large genomes</a:t>
            </a:r>
          </a:p>
          <a:p>
            <a:pPr>
              <a:spcBef>
                <a:spcPts val="2672"/>
              </a:spcBef>
            </a:pPr>
            <a:r>
              <a:rPr lang="en-US" sz="2400" dirty="0">
                <a:cs typeface="Myriad Pro" charset="0"/>
                <a:sym typeface="Myriad Pro" charset="0"/>
              </a:rPr>
              <a:t>diversity</a:t>
            </a:r>
            <a:r>
              <a:rPr lang="en-US" sz="2400" dirty="0"/>
              <a:t>: many species of small RNA (not just </a:t>
            </a:r>
            <a:r>
              <a:rPr lang="en-US" sz="2400" dirty="0" err="1"/>
              <a:t>miRNAs</a:t>
            </a:r>
            <a:r>
              <a:rPr lang="en-US" sz="2400" dirty="0"/>
              <a:t>!)</a:t>
            </a:r>
          </a:p>
          <a:p>
            <a:pPr>
              <a:spcBef>
                <a:spcPts val="2672"/>
              </a:spcBef>
            </a:pPr>
            <a:r>
              <a:rPr lang="en-US" sz="2400" dirty="0">
                <a:cs typeface="Myriad Pro" charset="0"/>
                <a:sym typeface="Myriad Pro" charset="0"/>
              </a:rPr>
              <a:t>quantification</a:t>
            </a:r>
            <a:r>
              <a:rPr lang="en-US" sz="2400" dirty="0"/>
              <a:t>: different </a:t>
            </a:r>
            <a:r>
              <a:rPr lang="en-US" sz="2400" dirty="0" smtClean="0"/>
              <a:t>normalization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67819" y="6075145"/>
            <a:ext cx="5400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Developed by Gerstein Lab – DIAC, </a:t>
            </a:r>
            <a:r>
              <a:rPr lang="en-US" dirty="0" err="1"/>
              <a:t>exRNA</a:t>
            </a:r>
            <a:r>
              <a:rPr lang="en-US" dirty="0"/>
              <a:t> consortium</a:t>
            </a:r>
          </a:p>
        </p:txBody>
      </p:sp>
    </p:spTree>
    <p:extLst>
      <p:ext uri="{BB962C8B-B14F-4D97-AF65-F5344CB8AC3E}">
        <p14:creationId xmlns:p14="http://schemas.microsoft.com/office/powerpoint/2010/main" val="13152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57200" y="1357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smallRNA-seq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Pipeline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57200" y="1214502"/>
            <a:ext cx="8229600" cy="550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INPUT</a:t>
            </a:r>
            <a:r>
              <a:rPr lang="en-US" sz="2000" dirty="0" smtClean="0"/>
              <a:t>: Takes a single-end FASTQ sequence file</a:t>
            </a:r>
          </a:p>
          <a:p>
            <a:r>
              <a:rPr lang="en-US" sz="2000" b="1" dirty="0" smtClean="0"/>
              <a:t>Supported Genome build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hg19</a:t>
            </a:r>
          </a:p>
          <a:p>
            <a:r>
              <a:rPr lang="en-US" sz="2000" b="1" dirty="0" smtClean="0"/>
              <a:t>OUTPUT</a:t>
            </a:r>
            <a:r>
              <a:rPr lang="en-US" sz="2000" dirty="0" smtClean="0"/>
              <a:t>: </a:t>
            </a:r>
          </a:p>
          <a:p>
            <a:pPr lvl="1"/>
            <a:r>
              <a:rPr lang="en-US" sz="2000" dirty="0" smtClean="0"/>
              <a:t>All result files compressed in </a:t>
            </a:r>
            <a:r>
              <a:rPr lang="en-US" sz="2000" i="1" dirty="0"/>
              <a:t>AnalysisName</a:t>
            </a:r>
            <a:r>
              <a:rPr lang="en-US" sz="2000" dirty="0" smtClean="0"/>
              <a:t>_results.tar.gz </a:t>
            </a:r>
          </a:p>
          <a:p>
            <a:pPr lvl="2"/>
            <a:r>
              <a:rPr lang="en-US" sz="2000" dirty="0" smtClean="0"/>
              <a:t>Read length distribution</a:t>
            </a:r>
          </a:p>
          <a:p>
            <a:pPr lvl="2"/>
            <a:r>
              <a:rPr lang="en-US" sz="2000" dirty="0" smtClean="0"/>
              <a:t>Endogenous Mapping results – </a:t>
            </a:r>
            <a:r>
              <a:rPr lang="en-US" sz="2000" dirty="0" err="1" smtClean="0"/>
              <a:t>rRNA</a:t>
            </a:r>
            <a:r>
              <a:rPr lang="en-US" sz="2000" dirty="0" smtClean="0"/>
              <a:t>, </a:t>
            </a:r>
            <a:r>
              <a:rPr lang="en-US" sz="2000" dirty="0" err="1" smtClean="0"/>
              <a:t>miRNA</a:t>
            </a:r>
            <a:r>
              <a:rPr lang="en-US" sz="2000" dirty="0" smtClean="0"/>
              <a:t>, </a:t>
            </a:r>
            <a:r>
              <a:rPr lang="en-US" sz="2000" dirty="0" err="1" smtClean="0"/>
              <a:t>tRNA</a:t>
            </a:r>
            <a:r>
              <a:rPr lang="en-US" sz="2000" dirty="0" smtClean="0"/>
              <a:t>, </a:t>
            </a:r>
            <a:r>
              <a:rPr lang="en-US" sz="2000" dirty="0" err="1" smtClean="0"/>
              <a:t>snoRNA</a:t>
            </a:r>
            <a:r>
              <a:rPr lang="en-US" sz="2000" dirty="0" smtClean="0"/>
              <a:t>, </a:t>
            </a:r>
            <a:r>
              <a:rPr lang="en-US" sz="2000" dirty="0" err="1" smtClean="0"/>
              <a:t>piRNA</a:t>
            </a:r>
            <a:r>
              <a:rPr lang="en-US" sz="2000" dirty="0" smtClean="0"/>
              <a:t>, </a:t>
            </a:r>
            <a:r>
              <a:rPr lang="en-US" sz="2000" dirty="0" err="1" smtClean="0"/>
              <a:t>Rfam</a:t>
            </a:r>
            <a:endParaRPr lang="en-US" sz="2000" dirty="0" smtClean="0"/>
          </a:p>
          <a:p>
            <a:pPr lvl="2"/>
            <a:r>
              <a:rPr lang="en-US" sz="2000" dirty="0" smtClean="0"/>
              <a:t>Exogenous Mapping results – Plant and virus </a:t>
            </a:r>
            <a:r>
              <a:rPr lang="en-US" sz="2000" dirty="0" err="1" smtClean="0"/>
              <a:t>miRNAs</a:t>
            </a:r>
            <a:r>
              <a:rPr lang="en-US" sz="2000" dirty="0" smtClean="0"/>
              <a:t> in </a:t>
            </a:r>
            <a:r>
              <a:rPr lang="en-US" sz="2000" dirty="0" err="1" smtClean="0"/>
              <a:t>miRBase</a:t>
            </a:r>
            <a:endParaRPr lang="en-US" sz="2000" dirty="0" smtClean="0"/>
          </a:p>
          <a:p>
            <a:pPr lvl="2"/>
            <a:r>
              <a:rPr lang="en-US" sz="2000" dirty="0" smtClean="0"/>
              <a:t>4 files containing sequence reads following </a:t>
            </a:r>
          </a:p>
          <a:p>
            <a:pPr lvl="3"/>
            <a:r>
              <a:rPr lang="en-US" dirty="0" smtClean="0"/>
              <a:t>Adapter removal</a:t>
            </a:r>
          </a:p>
          <a:p>
            <a:pPr lvl="3"/>
            <a:r>
              <a:rPr lang="en-US" dirty="0" err="1" smtClean="0"/>
              <a:t>rRNA</a:t>
            </a:r>
            <a:r>
              <a:rPr lang="en-US" dirty="0" smtClean="0"/>
              <a:t> removal</a:t>
            </a:r>
          </a:p>
          <a:p>
            <a:pPr lvl="3"/>
            <a:r>
              <a:rPr lang="en-US" dirty="0" smtClean="0"/>
              <a:t>Endogenous mapping</a:t>
            </a:r>
          </a:p>
          <a:p>
            <a:pPr lvl="3"/>
            <a:r>
              <a:rPr lang="en-US" dirty="0" smtClean="0"/>
              <a:t>Exogenous </a:t>
            </a:r>
            <a:r>
              <a:rPr lang="en-US" dirty="0" err="1" smtClean="0"/>
              <a:t>mappins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276045" y="204808"/>
            <a:ext cx="2823174" cy="2547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smallRNA-seq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in the Genboree Workbench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19" y="75411"/>
            <a:ext cx="5869916" cy="6765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52776" y="1039369"/>
            <a:ext cx="6856054" cy="6148747"/>
            <a:chOff x="1321788" y="514097"/>
            <a:chExt cx="6856054" cy="61487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788" y="514097"/>
              <a:ext cx="6856054" cy="61487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684" y="1523011"/>
              <a:ext cx="5959430" cy="3783975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/>
        </p:nvSpPr>
        <p:spPr>
          <a:xfrm>
            <a:off x="1" y="151060"/>
            <a:ext cx="9142812" cy="80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Dataset for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smallRNA-seq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Pipeline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9482"/>
            <a:ext cx="7772400" cy="2469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Live Demo of long and small RNA-</a:t>
            </a:r>
            <a:r>
              <a:rPr lang="en-US" dirty="0" err="1" smtClean="0"/>
              <a:t>seq</a:t>
            </a:r>
            <a:r>
              <a:rPr lang="en-US" dirty="0" smtClean="0"/>
              <a:t> pipelines in the Genboree Workbench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017817"/>
            <a:ext cx="78855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Tutorial Screencasts to setup your analysis in the Genboree Workbench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</a:t>
            </a:r>
            <a:r>
              <a:rPr lang="en-US" dirty="0" smtClean="0"/>
              <a:t>ong </a:t>
            </a:r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 analysis - </a:t>
            </a:r>
            <a:r>
              <a:rPr lang="en-US" dirty="0">
                <a:hlinkClick r:id="rId2"/>
              </a:rPr>
              <a:t>https://docs.google.com/file/d/0Bz3_YiJBA_j3WHBpQmp2S0ljb0U/edit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small </a:t>
            </a:r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 analysis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docs.google.com/file/d/0Bz3_YiJBA_j3b1EzR3ZEWGFEam8/edit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8837"/>
            <a:ext cx="7886700" cy="63616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2339"/>
            <a:ext cx="7482254" cy="4540272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</a:t>
            </a:r>
            <a:r>
              <a:rPr lang="en-US" dirty="0"/>
              <a:t>to Genboree</a:t>
            </a:r>
          </a:p>
          <a:p>
            <a:r>
              <a:rPr lang="en-US" dirty="0"/>
              <a:t>Genboree Workbench </a:t>
            </a:r>
            <a:r>
              <a:rPr lang="en-US" dirty="0" smtClean="0"/>
              <a:t>Basics</a:t>
            </a:r>
          </a:p>
          <a:p>
            <a:r>
              <a:rPr lang="en-US" dirty="0" smtClean="0"/>
              <a:t>Data analysis </a:t>
            </a:r>
            <a:r>
              <a:rPr lang="en-US" dirty="0"/>
              <a:t>tools</a:t>
            </a:r>
          </a:p>
          <a:p>
            <a:pPr lvl="1"/>
            <a:r>
              <a:rPr lang="en-US" sz="2800" dirty="0" smtClean="0"/>
              <a:t>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data – </a:t>
            </a:r>
            <a:r>
              <a:rPr lang="en-US" sz="2800" dirty="0" err="1" smtClean="0"/>
              <a:t>RSEQtools</a:t>
            </a:r>
            <a:endParaRPr lang="en-US" sz="2800" dirty="0" smtClean="0"/>
          </a:p>
          <a:p>
            <a:pPr lvl="1"/>
            <a:r>
              <a:rPr lang="en-US" sz="2800" dirty="0" smtClean="0"/>
              <a:t>Setting </a:t>
            </a:r>
            <a:r>
              <a:rPr lang="en-US" sz="2800" dirty="0"/>
              <a:t>up </a:t>
            </a:r>
            <a:r>
              <a:rPr lang="en-US" sz="2800" dirty="0" smtClean="0"/>
              <a:t>long RNA-</a:t>
            </a:r>
            <a:r>
              <a:rPr lang="en-US" sz="2800" dirty="0" err="1"/>
              <a:t>S</a:t>
            </a:r>
            <a:r>
              <a:rPr lang="en-US" sz="2800" dirty="0" err="1" smtClean="0"/>
              <a:t>eq</a:t>
            </a:r>
            <a:r>
              <a:rPr lang="en-US" sz="2800" dirty="0" smtClean="0"/>
              <a:t> data </a:t>
            </a:r>
            <a:r>
              <a:rPr lang="en-US" sz="2800" dirty="0"/>
              <a:t>analysis in </a:t>
            </a:r>
            <a:r>
              <a:rPr lang="en-US" sz="2800" dirty="0" smtClean="0"/>
              <a:t>the Genboree Workbench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Small </a:t>
            </a:r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data – </a:t>
            </a:r>
            <a:r>
              <a:rPr lang="en-US" sz="2800" dirty="0" err="1"/>
              <a:t>smallRNA-seq</a:t>
            </a:r>
            <a:r>
              <a:rPr lang="en-US" sz="2800" dirty="0"/>
              <a:t> </a:t>
            </a:r>
            <a:r>
              <a:rPr lang="en-US" sz="2800" dirty="0" smtClean="0"/>
              <a:t>Pipeline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Setting up </a:t>
            </a:r>
            <a:r>
              <a:rPr lang="en-US" sz="2800" dirty="0" smtClean="0"/>
              <a:t>small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</a:t>
            </a:r>
            <a:r>
              <a:rPr lang="en-US" sz="2800" dirty="0"/>
              <a:t>data analysis in the Genboree </a:t>
            </a:r>
            <a:r>
              <a:rPr lang="en-US" sz="2800" dirty="0" smtClean="0"/>
              <a:t>Workbench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02628" y="-112644"/>
            <a:ext cx="8322234" cy="12329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Genboree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Workbench Basics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411" y="1034994"/>
            <a:ext cx="81174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Genboree URL - </a:t>
            </a:r>
            <a:r>
              <a:rPr lang="en-US" sz="2400" dirty="0">
                <a:hlinkClick r:id="rId2"/>
              </a:rPr>
              <a:t>http://www.genboree.org/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Watch Video Tutorial – Introduction to Genboree Workbench</a:t>
            </a: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docs.google.com/file/d/0Bz3_YiJBA_j3Tk1uOFlIazdMbkk/edit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How do I create a new account in Genboree? </a:t>
            </a:r>
            <a:r>
              <a:rPr lang="en-US" sz="2400" dirty="0">
                <a:hlinkClick r:id="rId4"/>
              </a:rPr>
              <a:t>http://genboree.org/theCommons/ezfaq/show/public-commons?faq_id=493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How to find Help within the Genboree Workbench? </a:t>
            </a:r>
            <a:r>
              <a:rPr lang="en-US" sz="2400" dirty="0">
                <a:hlinkClick r:id="rId5"/>
              </a:rPr>
              <a:t>http://genboree.org/theCommons/ezfaq/show/public-commons?faq_id=497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Help &gt;&gt; Getting Started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Help </a:t>
            </a:r>
            <a:r>
              <a:rPr lang="en-US" sz="2000" dirty="0"/>
              <a:t>&gt;&gt;</a:t>
            </a:r>
            <a:r>
              <a:rPr lang="en-US" sz="2000" dirty="0" smtClean="0"/>
              <a:t> Tool Map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Help &gt;&gt; Tool Help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33" y="95026"/>
            <a:ext cx="9127067" cy="6654825"/>
            <a:chOff x="16933" y="95026"/>
            <a:chExt cx="9127067" cy="66548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031" y="177963"/>
              <a:ext cx="7955969" cy="5906012"/>
            </a:xfrm>
            <a:prstGeom prst="rect">
              <a:avLst/>
            </a:prstGeom>
          </p:spPr>
        </p:pic>
        <p:sp>
          <p:nvSpPr>
            <p:cNvPr id="20" name="TextBox 50"/>
            <p:cNvSpPr txBox="1"/>
            <p:nvPr/>
          </p:nvSpPr>
          <p:spPr>
            <a:xfrm>
              <a:off x="7599872" y="492714"/>
              <a:ext cx="1442528" cy="338554"/>
            </a:xfrm>
            <a:prstGeom prst="rect">
              <a:avLst/>
            </a:prstGeom>
            <a:solidFill>
              <a:srgbClr val="FFFF00">
                <a:alpha val="4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FF0000"/>
                  </a:solidFill>
                </a:rPr>
                <a:t>Toolset Menus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51"/>
            <p:cNvSpPr txBox="1"/>
            <p:nvPr/>
          </p:nvSpPr>
          <p:spPr>
            <a:xfrm>
              <a:off x="7599872" y="3202265"/>
              <a:ext cx="1442528" cy="1323439"/>
            </a:xfrm>
            <a:prstGeom prst="rect">
              <a:avLst/>
            </a:prstGeom>
            <a:solidFill>
              <a:srgbClr val="FFFF00">
                <a:alpha val="4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FF0000"/>
                  </a:solidFill>
                </a:rPr>
                <a:t>Drag &amp; drop INPUT ENTITIES to Input Data Panel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66628" y="2373943"/>
              <a:ext cx="1755561" cy="4304766"/>
            </a:xfrm>
            <a:prstGeom prst="can">
              <a:avLst>
                <a:gd name="adj" fmla="val 31499"/>
              </a:avLst>
            </a:prstGeom>
            <a:solidFill>
              <a:srgbClr val="99CCFF">
                <a:alpha val="39999"/>
              </a:srgbClr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3" name="TextBox 52"/>
            <p:cNvSpPr txBox="1"/>
            <p:nvPr/>
          </p:nvSpPr>
          <p:spPr>
            <a:xfrm>
              <a:off x="7599872" y="4761543"/>
              <a:ext cx="1442528" cy="1323439"/>
            </a:xfrm>
            <a:prstGeom prst="rect">
              <a:avLst/>
            </a:prstGeom>
            <a:solidFill>
              <a:srgbClr val="FFFF00">
                <a:alpha val="49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FF0000"/>
                  </a:solidFill>
                </a:rPr>
                <a:t>Drag &amp; drop OUTPUT DESTINATIONS to Output Targets Panel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AutoShape 35"/>
            <p:cNvSpPr>
              <a:spLocks noChangeArrowheads="1"/>
            </p:cNvSpPr>
            <p:nvPr/>
          </p:nvSpPr>
          <p:spPr bwMode="auto">
            <a:xfrm>
              <a:off x="109224" y="3139953"/>
              <a:ext cx="1804242" cy="1855748"/>
            </a:xfrm>
            <a:prstGeom prst="flowChartMultidocument">
              <a:avLst/>
            </a:prstGeom>
            <a:solidFill>
              <a:srgbClr val="99CCFF">
                <a:alpha val="75000"/>
              </a:srgbClr>
            </a:solidFill>
            <a:ln w="3175">
              <a:solidFill>
                <a:srgbClr val="333399"/>
              </a:solidFill>
              <a:miter lim="800000"/>
              <a:headEnd/>
              <a:tailEnd/>
            </a:ln>
          </p:spPr>
          <p:txBody>
            <a:bodyPr vert="horz" wrap="square" lIns="9144" tIns="9144" rIns="9144" bIns="91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Genome-Based Tables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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Genomic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annotations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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High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-density score data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Times New Roman" pitchFamily="-112" charset="0"/>
              </a:endParaRPr>
            </a:p>
          </p:txBody>
        </p:sp>
        <p:sp>
          <p:nvSpPr>
            <p:cNvPr id="25" name="AutoShape 36"/>
            <p:cNvSpPr>
              <a:spLocks noChangeArrowheads="1"/>
            </p:cNvSpPr>
            <p:nvPr/>
          </p:nvSpPr>
          <p:spPr bwMode="auto">
            <a:xfrm>
              <a:off x="109224" y="4995701"/>
              <a:ext cx="1712965" cy="1615276"/>
            </a:xfrm>
            <a:prstGeom prst="flowChartMultidocument">
              <a:avLst/>
            </a:prstGeom>
            <a:solidFill>
              <a:srgbClr val="99CCFF">
                <a:alpha val="75000"/>
              </a:srgbClr>
            </a:solidFill>
            <a:ln w="3175">
              <a:solidFill>
                <a:srgbClr val="333399"/>
              </a:solidFill>
              <a:miter lim="800000"/>
              <a:headEnd/>
              <a:tailEnd/>
            </a:ln>
          </p:spPr>
          <p:txBody>
            <a:bodyPr vert="horz" wrap="square" lIns="9144" tIns="9144" rIns="9144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Generic Entity Tables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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Loosely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typed metadata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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AVP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based</a:t>
              </a:r>
            </a:p>
          </p:txBody>
        </p:sp>
        <p:sp>
          <p:nvSpPr>
            <p:cNvPr id="26" name="AutoShape 30"/>
            <p:cNvSpPr>
              <a:spLocks noChangeArrowheads="1"/>
            </p:cNvSpPr>
            <p:nvPr/>
          </p:nvSpPr>
          <p:spPr bwMode="auto">
            <a:xfrm>
              <a:off x="68213" y="264357"/>
              <a:ext cx="1735747" cy="1810512"/>
            </a:xfrm>
            <a:prstGeom prst="can">
              <a:avLst>
                <a:gd name="adj" fmla="val 28902"/>
              </a:avLst>
            </a:prstGeom>
            <a:solidFill>
              <a:srgbClr val="99CCFF">
                <a:alpha val="75000"/>
              </a:srgbClr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" tIns="45720" rIns="9144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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Auth</a:t>
              </a:r>
              <a:r>
                <a:rPr lang="en-US" sz="1400" dirty="0" smtClean="0">
                  <a:latin typeface="Arial" pitchFamily="-112" charset="0"/>
                  <a:ea typeface="Times New Roman" pitchFamily="-112" charset="0"/>
                </a:rPr>
                <a:t>orization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&amp; access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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112" charset="2"/>
                  <a:ea typeface="Times New Roman" pitchFamily="-112" charset="0"/>
                  <a:sym typeface="Symbol" pitchFamily="-112" charset="2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User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data repository management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  <a:ea typeface="Times New Roman" pitchFamily="-112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6934" y="95026"/>
              <a:ext cx="1896532" cy="2075721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12700">
              <a:solidFill>
                <a:srgbClr val="333399"/>
              </a:solidFill>
              <a:miter lim="800000"/>
              <a:headEnd/>
              <a:tailEnd/>
            </a:ln>
          </p:spPr>
          <p:txBody>
            <a:bodyPr vert="horz" wrap="square" lIns="9144" tIns="9144" rIns="9144" bIns="91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Times New Roman" pitchFamily="-112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Genboree </a:t>
              </a: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Core Services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  <a:ea typeface="Times New Roman" pitchFamily="-112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6933" y="2204613"/>
              <a:ext cx="1896533" cy="4545238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12700">
              <a:solidFill>
                <a:srgbClr val="333399"/>
              </a:solidFill>
              <a:miter lim="800000"/>
              <a:headEnd/>
              <a:tailEnd/>
            </a:ln>
          </p:spPr>
          <p:txBody>
            <a:bodyPr vert="horz" wrap="square" lIns="9144" tIns="9144" rIns="9144" bIns="91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Times New Roman" pitchFamily="-112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Genboree </a:t>
              </a: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User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Times New Roman" pitchFamily="-112" charset="0"/>
                </a:rPr>
                <a:t>Data Services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63161" y="4425351"/>
              <a:ext cx="3522135" cy="950696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63161" y="5376047"/>
              <a:ext cx="3522135" cy="707928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63161" y="2170747"/>
              <a:ext cx="3522135" cy="1546676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94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0"/>
            <a:ext cx="9144000" cy="11952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Genboree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Workbench Basics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75" y="696530"/>
            <a:ext cx="86509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Create Group </a:t>
            </a:r>
            <a:r>
              <a:rPr lang="en-US" sz="2400" dirty="0" smtClean="0">
                <a:hlinkClick r:id="rId2"/>
              </a:rPr>
              <a:t>http://genboree.org/theCommons/ezfaq/show/public-commons?faq_id=489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Create Database </a:t>
            </a:r>
            <a:r>
              <a:rPr lang="en-US" sz="2400" dirty="0" smtClean="0">
                <a:hlinkClick r:id="rId3"/>
              </a:rPr>
              <a:t>http://genboree.org/theCommons/ezfaq/show/public-commons?faq_id=491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Create Project </a:t>
            </a:r>
            <a:r>
              <a:rPr lang="en-US" sz="2400" dirty="0" smtClean="0">
                <a:hlinkClick r:id="rId4"/>
              </a:rPr>
              <a:t>http://genboree.org/theCommons/ezfaq/show/public-commons?faq_id=492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Upload Data Files </a:t>
            </a:r>
            <a:r>
              <a:rPr lang="en-US" sz="2400" dirty="0" smtClean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genboree.org/theCommons/ezfaq/show/public-commons?faq_id=495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3" y="25882"/>
            <a:ext cx="8462512" cy="118367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exRNA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868" y="1097413"/>
            <a:ext cx="3986482" cy="4761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 smtClean="0"/>
              <a:t>RSEQtools</a:t>
            </a:r>
            <a:r>
              <a:rPr lang="en-US" sz="3600" b="1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modular and flexible framework to perform common RNA-</a:t>
            </a:r>
            <a:r>
              <a:rPr lang="en-US" sz="2400" dirty="0" err="1"/>
              <a:t>Seq</a:t>
            </a:r>
            <a:r>
              <a:rPr lang="en-US" sz="2400" dirty="0"/>
              <a:t> analysis </a:t>
            </a:r>
            <a:r>
              <a:rPr lang="en-US" sz="2400" dirty="0" smtClean="0"/>
              <a:t>tasks</a:t>
            </a:r>
          </a:p>
          <a:p>
            <a:pPr marL="0" indent="0" algn="ctr">
              <a:buNone/>
            </a:pPr>
            <a:r>
              <a:rPr lang="en-US" sz="2400" b="1" u="sng" dirty="0">
                <a:ea typeface="ＭＳ Ｐゴシック" charset="0"/>
                <a:cs typeface="ＭＳ Ｐゴシック" charset="0"/>
              </a:rPr>
              <a:t>Current implemented </a:t>
            </a:r>
            <a:r>
              <a:rPr lang="en-US" sz="2400" b="1" u="sng" dirty="0" smtClean="0">
                <a:ea typeface="ＭＳ Ｐゴシック" charset="0"/>
                <a:cs typeface="ＭＳ Ｐゴシック" charset="0"/>
              </a:rPr>
              <a:t>pipeline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/>
              <a:t>Generates </a:t>
            </a:r>
            <a:r>
              <a:rPr lang="en-US" sz="2400" dirty="0"/>
              <a:t>genome-wide signal maps (hg18/19) as well as gene level expression quantifications (RPKM) for UCSC known genes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Bioinformatics-2011-Habegger-281-3.pdf - Adobe Read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61" y="4655190"/>
            <a:ext cx="3031028" cy="200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figure1_v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5" y="1097413"/>
            <a:ext cx="4226002" cy="33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8380" y="5987474"/>
            <a:ext cx="389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Developed by Gerstein Lab – DIAC, </a:t>
            </a:r>
            <a:r>
              <a:rPr lang="en-US" dirty="0" err="1"/>
              <a:t>exRNA</a:t>
            </a:r>
            <a:r>
              <a:rPr lang="en-US" dirty="0"/>
              <a:t> </a:t>
            </a:r>
            <a:r>
              <a:rPr lang="en-US" dirty="0" smtClean="0"/>
              <a:t>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13579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RNA-Seq Analysis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RSEQtools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57200" y="1214502"/>
            <a:ext cx="8229600" cy="550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INPUT</a:t>
            </a:r>
            <a:r>
              <a:rPr lang="en-US" sz="2000" dirty="0" smtClean="0"/>
              <a:t>: Takes 1 or 2 FASTQ sequences</a:t>
            </a:r>
          </a:p>
          <a:p>
            <a:r>
              <a:rPr lang="en-US" sz="2000" b="1" dirty="0" smtClean="0"/>
              <a:t>Gene Annotations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UCSC </a:t>
            </a:r>
            <a:r>
              <a:rPr lang="en-US" sz="2000" dirty="0" err="1" smtClean="0">
                <a:solidFill>
                  <a:srgbClr val="FF0000"/>
                </a:solidFill>
              </a:rPr>
              <a:t>KnownGene</a:t>
            </a:r>
            <a:r>
              <a:rPr lang="en-US" sz="2000" dirty="0" smtClean="0">
                <a:solidFill>
                  <a:srgbClr val="FF0000"/>
                </a:solidFill>
              </a:rPr>
              <a:t> for hg18, hg19</a:t>
            </a:r>
          </a:p>
          <a:p>
            <a:r>
              <a:rPr lang="en-US" sz="2000" b="1" dirty="0" smtClean="0"/>
              <a:t>OUTPUT</a:t>
            </a:r>
            <a:r>
              <a:rPr lang="en-US" sz="2000" dirty="0" smtClean="0"/>
              <a:t>: </a:t>
            </a:r>
          </a:p>
          <a:p>
            <a:pPr lvl="1"/>
            <a:r>
              <a:rPr lang="en-US" sz="2000" dirty="0" smtClean="0"/>
              <a:t>Alignments in </a:t>
            </a:r>
            <a:r>
              <a:rPr lang="en-US" sz="2000" dirty="0" smtClean="0">
                <a:hlinkClick r:id="rId2"/>
              </a:rPr>
              <a:t>SAM and BAM</a:t>
            </a:r>
            <a:r>
              <a:rPr lang="en-US" sz="2000" dirty="0" smtClean="0"/>
              <a:t> formats - compressed in </a:t>
            </a:r>
            <a:r>
              <a:rPr lang="en-US" sz="2000" i="1" dirty="0" smtClean="0"/>
              <a:t>AnalysisName</a:t>
            </a:r>
            <a:r>
              <a:rPr lang="en-US" sz="2000" dirty="0" smtClean="0"/>
              <a:t>_alignments.tar.gz</a:t>
            </a:r>
          </a:p>
          <a:p>
            <a:pPr lvl="1"/>
            <a:r>
              <a:rPr lang="en-US" sz="2000" dirty="0" smtClean="0"/>
              <a:t>All result files compressed in </a:t>
            </a:r>
            <a:r>
              <a:rPr lang="en-US" sz="2000" i="1" dirty="0"/>
              <a:t>AnalysisName</a:t>
            </a:r>
            <a:r>
              <a:rPr lang="en-US" sz="2000" dirty="0" smtClean="0"/>
              <a:t>_results.tar.gz </a:t>
            </a:r>
          </a:p>
          <a:p>
            <a:pPr lvl="1"/>
            <a:r>
              <a:rPr lang="en-US" sz="2000" dirty="0" smtClean="0"/>
              <a:t>Key result files for quick access (also found in </a:t>
            </a:r>
            <a:r>
              <a:rPr lang="en-US" sz="2000" i="1" dirty="0"/>
              <a:t>AnalysisName</a:t>
            </a:r>
            <a:r>
              <a:rPr lang="en-US" sz="2000" dirty="0" smtClean="0"/>
              <a:t>_results.tar.gz): </a:t>
            </a:r>
          </a:p>
          <a:p>
            <a:pPr lvl="2"/>
            <a:r>
              <a:rPr lang="en-US" sz="2000" dirty="0" smtClean="0"/>
              <a:t>File with gene expression values</a:t>
            </a:r>
          </a:p>
          <a:p>
            <a:pPr lvl="2"/>
            <a:r>
              <a:rPr lang="en-US" sz="2000" dirty="0" smtClean="0"/>
              <a:t>Mapping bias file</a:t>
            </a:r>
          </a:p>
          <a:p>
            <a:pPr lvl="2"/>
            <a:r>
              <a:rPr lang="en-US" sz="2000" dirty="0" smtClean="0"/>
              <a:t>Annotation Coverage File</a:t>
            </a:r>
          </a:p>
          <a:p>
            <a:pPr lvl="1"/>
            <a:r>
              <a:rPr lang="en-US" sz="2000" dirty="0" smtClean="0"/>
              <a:t>Signal Tracks of mapped reads (for visualization in genome browsers) - Uploaded as signal track in user db (if specified in the UI)</a:t>
            </a:r>
          </a:p>
          <a:p>
            <a:pPr lvl="1"/>
            <a:r>
              <a:rPr lang="en-US" sz="2000" dirty="0" err="1" smtClean="0"/>
              <a:t>FastQC</a:t>
            </a:r>
            <a:r>
              <a:rPr lang="en-US" sz="2000" dirty="0" smtClean="0"/>
              <a:t> Output Plots</a:t>
            </a:r>
          </a:p>
          <a:p>
            <a:pPr lvl="1"/>
            <a:r>
              <a:rPr lang="en-US" sz="2000" dirty="0" smtClean="0"/>
              <a:t>Custom Bowtie2 index, if generated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457200" y="1357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RNA-Seq Analysis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in the Genboree Workbench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" y="1278797"/>
            <a:ext cx="7349706" cy="54651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65481" y="672860"/>
            <a:ext cx="6001478" cy="6185140"/>
            <a:chOff x="76632" y="0"/>
            <a:chExt cx="6500423" cy="69011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2" y="0"/>
              <a:ext cx="6500423" cy="582980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25" y="932847"/>
              <a:ext cx="6095238" cy="5968254"/>
            </a:xfrm>
            <a:prstGeom prst="rect">
              <a:avLst/>
            </a:prstGeom>
          </p:spPr>
        </p:pic>
      </p:grpSp>
      <p:sp>
        <p:nvSpPr>
          <p:cNvPr id="3" name="Title 1"/>
          <p:cNvSpPr>
            <a:spLocks noGrp="1"/>
          </p:cNvSpPr>
          <p:nvPr/>
        </p:nvSpPr>
        <p:spPr>
          <a:xfrm>
            <a:off x="1" y="151060"/>
            <a:ext cx="9142812" cy="46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Dataset for RNA-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 using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RSEQtools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611</Words>
  <Application>Microsoft Office PowerPoint</Application>
  <PresentationFormat>On-screen Show (4:3)</PresentationFormat>
  <Paragraphs>120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Myriad Pro</vt:lpstr>
      <vt:lpstr>Symbol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exRNA Data analysis tools</vt:lpstr>
      <vt:lpstr>PowerPoint Presentation</vt:lpstr>
      <vt:lpstr>PowerPoint Presentation</vt:lpstr>
      <vt:lpstr>PowerPoint Presentation</vt:lpstr>
      <vt:lpstr>exRNA Data analysis tools</vt:lpstr>
      <vt:lpstr>PowerPoint Presentation</vt:lpstr>
      <vt:lpstr>PowerPoint Presentation</vt:lpstr>
      <vt:lpstr>PowerPoint Presentation</vt:lpstr>
      <vt:lpstr>Live Demo of long and small RNA-seq pipelines in the Genboree Workbench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96</cp:revision>
  <dcterms:created xsi:type="dcterms:W3CDTF">2014-05-15T16:43:42Z</dcterms:created>
  <dcterms:modified xsi:type="dcterms:W3CDTF">2014-05-16T23:38:37Z</dcterms:modified>
</cp:coreProperties>
</file>