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07" r:id="rId2"/>
    <p:sldId id="401" r:id="rId3"/>
    <p:sldId id="395" r:id="rId4"/>
    <p:sldId id="392" r:id="rId5"/>
    <p:sldId id="379" r:id="rId6"/>
    <p:sldId id="381" r:id="rId7"/>
    <p:sldId id="425" r:id="rId8"/>
    <p:sldId id="426" r:id="rId9"/>
    <p:sldId id="427" r:id="rId10"/>
    <p:sldId id="428" r:id="rId11"/>
    <p:sldId id="429" r:id="rId12"/>
    <p:sldId id="430" r:id="rId13"/>
    <p:sldId id="431" r:id="rId14"/>
    <p:sldId id="389" r:id="rId15"/>
    <p:sldId id="394" r:id="rId16"/>
    <p:sldId id="338" r:id="rId17"/>
    <p:sldId id="393" r:id="rId18"/>
    <p:sldId id="423" r:id="rId19"/>
    <p:sldId id="424" r:id="rId20"/>
    <p:sldId id="40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78" autoAdjust="0"/>
  </p:normalViewPr>
  <p:slideViewPr>
    <p:cSldViewPr>
      <p:cViewPr varScale="1">
        <p:scale>
          <a:sx n="107" d="100"/>
          <a:sy n="107" d="100"/>
        </p:scale>
        <p:origin x="-164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C70DBF-B579-6B48-AE48-5660BA5E8ABF}" type="datetimeFigureOut">
              <a:rPr lang="en-US" smtClean="0"/>
              <a:t>4/25/15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D334B-A0EA-D042-858E-794A2EAA1308}" type="slidenum">
              <a:rPr lang="en-US" smtClean="0"/>
              <a:t>‹#›</a:t>
            </a:fld>
            <a:endParaRPr lang="en-US"/>
          </a:p>
        </p:txBody>
      </p:sp>
    </p:spTree>
    <p:extLst>
      <p:ext uri="{BB962C8B-B14F-4D97-AF65-F5344CB8AC3E}">
        <p14:creationId xmlns:p14="http://schemas.microsoft.com/office/powerpoint/2010/main" val="32695981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1D334B-A0EA-D042-858E-794A2EAA1308}" type="slidenum">
              <a:rPr lang="en-US" smtClean="0"/>
              <a:t>2</a:t>
            </a:fld>
            <a:endParaRPr lang="en-US"/>
          </a:p>
        </p:txBody>
      </p:sp>
    </p:spTree>
    <p:extLst>
      <p:ext uri="{BB962C8B-B14F-4D97-AF65-F5344CB8AC3E}">
        <p14:creationId xmlns:p14="http://schemas.microsoft.com/office/powerpoint/2010/main" val="1236720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1D334B-A0EA-D042-858E-794A2EAA1308}" type="slidenum">
              <a:rPr lang="en-US" smtClean="0"/>
              <a:t>3</a:t>
            </a:fld>
            <a:endParaRPr lang="en-US"/>
          </a:p>
        </p:txBody>
      </p:sp>
    </p:spTree>
    <p:extLst>
      <p:ext uri="{BB962C8B-B14F-4D97-AF65-F5344CB8AC3E}">
        <p14:creationId xmlns:p14="http://schemas.microsoft.com/office/powerpoint/2010/main" val="1236720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1D334B-A0EA-D042-858E-794A2EAA1308}" type="slidenum">
              <a:rPr lang="en-US" smtClean="0"/>
              <a:t>4</a:t>
            </a:fld>
            <a:endParaRPr lang="en-US"/>
          </a:p>
        </p:txBody>
      </p:sp>
    </p:spTree>
    <p:extLst>
      <p:ext uri="{BB962C8B-B14F-4D97-AF65-F5344CB8AC3E}">
        <p14:creationId xmlns:p14="http://schemas.microsoft.com/office/powerpoint/2010/main" val="1236720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5</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6</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7</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8</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9</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10</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11</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12</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13</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PD vs PDD comparison, Burgos et al reported complete results of the DESeq2</a:t>
            </a:r>
            <a:r>
              <a:rPr lang="en-US" baseline="0" dirty="0"/>
              <a:t> analysis in Table S3, not filtering out |log2(fold change)| &lt;= 0.7, so we chose this comparison for our downstream pathway analysis.</a:t>
            </a:r>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14</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E547F-B6A5-6C41-963C-00CA33CE73BC}" type="slidenum">
              <a:rPr lang="en-US" smtClean="0"/>
              <a:t>15</a:t>
            </a:fld>
            <a:endParaRPr lang="en-US"/>
          </a:p>
        </p:txBody>
      </p:sp>
    </p:spTree>
    <p:extLst>
      <p:ext uri="{BB962C8B-B14F-4D97-AF65-F5344CB8AC3E}">
        <p14:creationId xmlns:p14="http://schemas.microsoft.com/office/powerpoint/2010/main" val="1340243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DB4F54-F06B-5B47-8AC2-20F3F6CFDE56}" type="slidenum">
              <a:rPr lang="en-US" smtClean="0"/>
              <a:pPr/>
              <a:t>18</a:t>
            </a:fld>
            <a:endParaRPr lang="en-US"/>
          </a:p>
        </p:txBody>
      </p:sp>
    </p:spTree>
    <p:extLst>
      <p:ext uri="{BB962C8B-B14F-4D97-AF65-F5344CB8AC3E}">
        <p14:creationId xmlns:p14="http://schemas.microsoft.com/office/powerpoint/2010/main" val="2434214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DB4F54-F06B-5B47-8AC2-20F3F6CFDE56}" type="slidenum">
              <a:rPr lang="en-US" smtClean="0"/>
              <a:pPr/>
              <a:t>20</a:t>
            </a:fld>
            <a:endParaRPr lang="en-US"/>
          </a:p>
        </p:txBody>
      </p:sp>
    </p:spTree>
    <p:extLst>
      <p:ext uri="{BB962C8B-B14F-4D97-AF65-F5344CB8AC3E}">
        <p14:creationId xmlns:p14="http://schemas.microsoft.com/office/powerpoint/2010/main" val="243421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09C6BE-B4CD-4D32-8A45-21411D38B012}" type="datetimeFigureOut">
              <a:rPr lang="en-US" smtClean="0"/>
              <a:t>4/25/15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3901876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9C6BE-B4CD-4D32-8A45-21411D38B012}" type="datetimeFigureOut">
              <a:rPr lang="en-US" smtClean="0"/>
              <a:t>4/25/15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2059697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9C6BE-B4CD-4D32-8A45-21411D38B012}" type="datetimeFigureOut">
              <a:rPr lang="en-US" smtClean="0"/>
              <a:t>4/25/15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2685897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09C6BE-B4CD-4D32-8A45-21411D38B012}" type="datetimeFigureOut">
              <a:rPr lang="en-US" smtClean="0"/>
              <a:t>4/25/15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531045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09C6BE-B4CD-4D32-8A45-21411D38B012}" type="datetimeFigureOut">
              <a:rPr lang="en-US" smtClean="0"/>
              <a:t>4/25/15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296830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09C6BE-B4CD-4D32-8A45-21411D38B012}" type="datetimeFigureOut">
              <a:rPr lang="en-US" smtClean="0"/>
              <a:t>4/25/15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232654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9C6BE-B4CD-4D32-8A45-21411D38B012}" type="datetimeFigureOut">
              <a:rPr lang="en-US" smtClean="0"/>
              <a:t>4/25/15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59335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C6BE-B4CD-4D32-8A45-21411D38B012}" type="datetimeFigureOut">
              <a:rPr lang="en-US" smtClean="0"/>
              <a:t>4/25/15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51228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9C6BE-B4CD-4D32-8A45-21411D38B012}" type="datetimeFigureOut">
              <a:rPr lang="en-US" smtClean="0"/>
              <a:t>4/25/15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1606829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9C6BE-B4CD-4D32-8A45-21411D38B012}" type="datetimeFigureOut">
              <a:rPr lang="en-US" smtClean="0"/>
              <a:t>4/25/15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7997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9C6BE-B4CD-4D32-8A45-21411D38B012}" type="datetimeFigureOut">
              <a:rPr lang="en-US" smtClean="0"/>
              <a:t>4/25/15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DFC6B-C905-431E-BC27-58743EC48612}" type="slidenum">
              <a:rPr lang="en-US" smtClean="0"/>
              <a:t>‹#›</a:t>
            </a:fld>
            <a:endParaRPr lang="en-US"/>
          </a:p>
        </p:txBody>
      </p:sp>
    </p:spTree>
    <p:extLst>
      <p:ext uri="{BB962C8B-B14F-4D97-AF65-F5344CB8AC3E}">
        <p14:creationId xmlns:p14="http://schemas.microsoft.com/office/powerpoint/2010/main" val="323812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941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1358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C6BE-B4CD-4D32-8A45-21411D38B012}" type="datetimeFigureOut">
              <a:rPr lang="en-US" smtClean="0"/>
              <a:t>4/25/15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DFC6B-C905-431E-BC27-58743EC48612}" type="slidenum">
              <a:rPr lang="en-US" smtClean="0"/>
              <a:t>‹#›</a:t>
            </a:fld>
            <a:endParaRPr lang="en-US"/>
          </a:p>
        </p:txBody>
      </p:sp>
    </p:spTree>
    <p:extLst>
      <p:ext uri="{BB962C8B-B14F-4D97-AF65-F5344CB8AC3E}">
        <p14:creationId xmlns:p14="http://schemas.microsoft.com/office/powerpoint/2010/main" val="2617267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mailto:http://www.ncbi.nlm.nih.gov/projects/gap/cgi-bin/study.cgi?study_id=phs000727.v1.p1"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emf"/><Relationship Id="rId6" Type="http://schemas.openxmlformats.org/officeDocument/2006/relationships/image" Target="../media/image4.emf"/><Relationship Id="rId7"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2.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2.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9.emf"/><Relationship Id="rId6"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2.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7.emf"/><Relationship Id="rId6" Type="http://schemas.openxmlformats.org/officeDocument/2006/relationships/image" Target="../media/image18.emf"/><Relationship Id="rId7"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4.emf"/><Relationship Id="rId6" Type="http://schemas.openxmlformats.org/officeDocument/2006/relationships/image" Target="../media/image1.png"/><Relationship Id="rId7" Type="http://schemas.openxmlformats.org/officeDocument/2006/relationships/image" Target="../media/image25.emf"/><Relationship Id="rId8" Type="http://schemas.openxmlformats.org/officeDocument/2006/relationships/image" Target="../media/image26.emf"/><Relationship Id="rId1" Type="http://schemas.openxmlformats.org/officeDocument/2006/relationships/slideLayout" Target="../slideLayouts/slideLayout1.xml"/><Relationship Id="rId2" Type="http://schemas.openxmlformats.org/officeDocument/2006/relationships/image" Target="../media/image2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http://exrna.org/resources/softwar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hyperlink" Target="http://exrna.org/resources/software" TargetMode="External"/><Relationship Id="rId5" Type="http://schemas.openxmlformats.org/officeDocument/2006/relationships/hyperlink" Target="http://genboree.org/java-bin/exRNAAtlas.jsp" TargetMode="External"/><Relationship Id="rId6" Type="http://schemas.openxmlformats.org/officeDocument/2006/relationships/hyperlink" Target="http://genboree.org/java-bin/workbench.jsp" TargetMode="External"/><Relationship Id="rId7" Type="http://schemas.openxmlformats.org/officeDocument/2006/relationships/hyperlink" Target="http://genboree.org/theCommons/projects/exrna-mads/wiki" TargetMode="External"/><Relationship Id="rId8" Type="http://schemas.openxmlformats.org/officeDocument/2006/relationships/hyperlink" Target="http://genboree.org/theCommons/projects/exrna-tools-may2014/wiki" TargetMode="External"/><Relationship Id="rId9" Type="http://schemas.openxmlformats.org/officeDocument/2006/relationships/hyperlink" Target="http://exrna.org/resources/data/" TargetMode="External"/><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04800" y="1487715"/>
            <a:ext cx="8534400" cy="1905000"/>
          </a:xfrm>
          <a:prstGeom prst="rect">
            <a:avLst/>
          </a:prstGeom>
          <a:gradFill flip="none" rotWithShape="1">
            <a:gsLst>
              <a:gs pos="0">
                <a:srgbClr val="2D9CDE"/>
              </a:gs>
              <a:gs pos="100000">
                <a:srgbClr val="FFFFFF"/>
              </a:gs>
            </a:gsLst>
            <a:path path="circle">
              <a:fillToRect t="100000" r="100000"/>
            </a:path>
            <a:tileRect l="-100000" b="-100000"/>
          </a:gradFill>
        </p:spPr>
        <p:txBody>
          <a:bodyPr tIns="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i="1" dirty="0">
              <a:latin typeface="Helvetica"/>
              <a:cs typeface="Helvetica"/>
            </a:endParaRPr>
          </a:p>
        </p:txBody>
      </p:sp>
      <p:sp>
        <p:nvSpPr>
          <p:cNvPr id="6" name="Title 4"/>
          <p:cNvSpPr txBox="1">
            <a:spLocks/>
          </p:cNvSpPr>
          <p:nvPr/>
        </p:nvSpPr>
        <p:spPr>
          <a:xfrm>
            <a:off x="0" y="1630591"/>
            <a:ext cx="9144000" cy="210320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002060"/>
                </a:solidFill>
                <a:latin typeface="Helvetica"/>
                <a:cs typeface="Helvetica"/>
              </a:rPr>
              <a:t>Use Case 3:  </a:t>
            </a:r>
            <a:r>
              <a:rPr lang="en-US" sz="2800" b="1" dirty="0">
                <a:solidFill>
                  <a:srgbClr val="002060"/>
                </a:solidFill>
                <a:latin typeface="Helvetica"/>
                <a:cs typeface="Helvetica"/>
              </a:rPr>
              <a:t>Circulating miRNA Changes </a:t>
            </a:r>
          </a:p>
          <a:p>
            <a:r>
              <a:rPr lang="en-US" sz="2800" b="1" dirty="0">
                <a:solidFill>
                  <a:srgbClr val="002060"/>
                </a:solidFill>
                <a:latin typeface="Helvetica"/>
                <a:cs typeface="Helvetica"/>
              </a:rPr>
              <a:t>Associated </a:t>
            </a:r>
            <a:r>
              <a:rPr lang="en-US" sz="2800" b="1" dirty="0" smtClean="0">
                <a:solidFill>
                  <a:srgbClr val="002060"/>
                </a:solidFill>
                <a:latin typeface="Helvetica"/>
                <a:cs typeface="Helvetica"/>
              </a:rPr>
              <a:t>with </a:t>
            </a:r>
            <a:r>
              <a:rPr lang="en-US" sz="2800" b="1" dirty="0">
                <a:solidFill>
                  <a:srgbClr val="002060"/>
                </a:solidFill>
                <a:latin typeface="Helvetica"/>
                <a:cs typeface="Helvetica"/>
              </a:rPr>
              <a:t>Alzheimer’s and </a:t>
            </a:r>
          </a:p>
          <a:p>
            <a:r>
              <a:rPr lang="en-US" sz="2800" b="1" dirty="0">
                <a:solidFill>
                  <a:srgbClr val="002060"/>
                </a:solidFill>
                <a:latin typeface="Helvetica"/>
                <a:cs typeface="Helvetica"/>
              </a:rPr>
              <a:t>Parkinson’s Diseases</a:t>
            </a:r>
            <a:endParaRPr lang="en-US" sz="2800" b="1" dirty="0" smtClean="0">
              <a:solidFill>
                <a:srgbClr val="002060"/>
              </a:solidFill>
              <a:latin typeface="Helvetica"/>
              <a:cs typeface="Helvetica"/>
            </a:endParaRPr>
          </a:p>
        </p:txBody>
      </p:sp>
      <p:sp>
        <p:nvSpPr>
          <p:cNvPr id="8" name="Content Placeholder 6"/>
          <p:cNvSpPr txBox="1">
            <a:spLocks/>
          </p:cNvSpPr>
          <p:nvPr/>
        </p:nvSpPr>
        <p:spPr>
          <a:xfrm>
            <a:off x="464445" y="4495800"/>
            <a:ext cx="8229600" cy="1447800"/>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2000" dirty="0" smtClean="0">
              <a:solidFill>
                <a:srgbClr val="002060"/>
              </a:solidFill>
              <a:latin typeface="Helvetica"/>
              <a:cs typeface="Helvetica"/>
            </a:endParaRPr>
          </a:p>
          <a:p>
            <a:pPr algn="ctr"/>
            <a:r>
              <a:rPr lang="en-US" sz="2400" b="1" dirty="0" smtClean="0">
                <a:solidFill>
                  <a:srgbClr val="002060"/>
                </a:solidFill>
                <a:latin typeface="Helvetica"/>
                <a:cs typeface="Helvetica"/>
              </a:rPr>
              <a:t>Thursday, 23 April, 2015</a:t>
            </a:r>
          </a:p>
          <a:p>
            <a:pPr algn="ctr"/>
            <a:r>
              <a:rPr lang="en-US" sz="2400" b="1" dirty="0">
                <a:solidFill>
                  <a:srgbClr val="002060"/>
                </a:solidFill>
                <a:latin typeface="Helvetica"/>
                <a:cs typeface="Helvetica"/>
              </a:rPr>
              <a:t>7:30 </a:t>
            </a:r>
            <a:r>
              <a:rPr lang="en-US" sz="2400" b="1" dirty="0" smtClean="0">
                <a:solidFill>
                  <a:srgbClr val="002060"/>
                </a:solidFill>
                <a:latin typeface="Helvetica"/>
                <a:cs typeface="Helvetica"/>
              </a:rPr>
              <a:t>pm</a:t>
            </a:r>
            <a:endParaRPr lang="en-US" sz="2400" b="1" dirty="0">
              <a:solidFill>
                <a:srgbClr val="002060"/>
              </a:solidFill>
              <a:latin typeface="Helvetica"/>
              <a:cs typeface="Helvetica"/>
            </a:endParaRPr>
          </a:p>
          <a:p>
            <a:pPr algn="ctr"/>
            <a:endParaRPr lang="en-US" sz="2400" dirty="0" smtClean="0">
              <a:solidFill>
                <a:srgbClr val="002060"/>
              </a:solidFill>
              <a:latin typeface="Helvetica"/>
              <a:cs typeface="Helvetica"/>
            </a:endParaRPr>
          </a:p>
          <a:p>
            <a:pPr algn="ctr"/>
            <a:endParaRPr lang="en-US" sz="2000" dirty="0">
              <a:solidFill>
                <a:srgbClr val="002060"/>
              </a:solidFill>
              <a:latin typeface="Helvetica"/>
              <a:cs typeface="Helvetica"/>
            </a:endParaRPr>
          </a:p>
        </p:txBody>
      </p:sp>
      <p:sp>
        <p:nvSpPr>
          <p:cNvPr id="2" name="Rectangle 1"/>
          <p:cNvSpPr/>
          <p:nvPr/>
        </p:nvSpPr>
        <p:spPr>
          <a:xfrm>
            <a:off x="514445" y="3581400"/>
            <a:ext cx="8324990" cy="954107"/>
          </a:xfrm>
          <a:prstGeom prst="rect">
            <a:avLst/>
          </a:prstGeom>
        </p:spPr>
        <p:txBody>
          <a:bodyPr wrap="none">
            <a:spAutoFit/>
          </a:bodyPr>
          <a:lstStyle/>
          <a:p>
            <a:pPr algn="ctr"/>
            <a:r>
              <a:rPr lang="en-US" sz="2800" b="1" dirty="0" smtClean="0">
                <a:solidFill>
                  <a:srgbClr val="002060"/>
                </a:solidFill>
                <a:latin typeface="Helvetica"/>
                <a:cs typeface="Helvetica"/>
              </a:rPr>
              <a:t>Organized and Hosted by the Data Management</a:t>
            </a:r>
          </a:p>
          <a:p>
            <a:pPr algn="ctr"/>
            <a:r>
              <a:rPr lang="en-US" sz="2800" b="1" dirty="0">
                <a:solidFill>
                  <a:srgbClr val="002060"/>
                </a:solidFill>
                <a:latin typeface="Helvetica"/>
                <a:cs typeface="Helvetica"/>
              </a:rPr>
              <a:t>a</a:t>
            </a:r>
            <a:r>
              <a:rPr lang="en-US" sz="2800" b="1" dirty="0" smtClean="0">
                <a:solidFill>
                  <a:srgbClr val="002060"/>
                </a:solidFill>
                <a:latin typeface="Helvetica"/>
                <a:cs typeface="Helvetica"/>
              </a:rPr>
              <a:t>nd Resource Repository (DMRR)</a:t>
            </a:r>
            <a:endParaRPr lang="en-US" sz="2800" b="1" dirty="0">
              <a:solidFill>
                <a:srgbClr val="002060"/>
              </a:solidFill>
              <a:latin typeface="Helvetica"/>
              <a:cs typeface="Helvetica"/>
            </a:endParaRPr>
          </a:p>
        </p:txBody>
      </p:sp>
      <p:sp>
        <p:nvSpPr>
          <p:cNvPr id="3" name="Rectangle 2"/>
          <p:cNvSpPr/>
          <p:nvPr/>
        </p:nvSpPr>
        <p:spPr>
          <a:xfrm>
            <a:off x="-15240" y="5101321"/>
            <a:ext cx="9144000" cy="1384995"/>
          </a:xfrm>
          <a:prstGeom prst="rect">
            <a:avLst/>
          </a:prstGeom>
        </p:spPr>
        <p:txBody>
          <a:bodyPr wrap="square">
            <a:spAutoFit/>
          </a:bodyPr>
          <a:lstStyle/>
          <a:p>
            <a:pPr algn="ctr"/>
            <a:endParaRPr lang="en-US" sz="2400" b="1" dirty="0">
              <a:solidFill>
                <a:srgbClr val="002060"/>
              </a:solidFill>
              <a:latin typeface="Helvetica"/>
              <a:cs typeface="Helvetica"/>
            </a:endParaRPr>
          </a:p>
          <a:p>
            <a:pPr algn="ctr"/>
            <a:r>
              <a:rPr lang="en-US" dirty="0">
                <a:latin typeface="Helvetica"/>
                <a:cs typeface="Helvetica"/>
              </a:rPr>
              <a:t>Data and disease background slides kindly provided by </a:t>
            </a:r>
          </a:p>
          <a:p>
            <a:pPr algn="ctr"/>
            <a:r>
              <a:rPr lang="en-US" dirty="0">
                <a:latin typeface="Helvetica"/>
                <a:cs typeface="Helvetica"/>
              </a:rPr>
              <a:t>Kendall Jensen, Translational Genomics Research Institute </a:t>
            </a:r>
          </a:p>
          <a:p>
            <a:pPr algn="ctr"/>
            <a:endParaRPr lang="en-US" sz="2400" b="1" dirty="0">
              <a:solidFill>
                <a:srgbClr val="002060"/>
              </a:solidFill>
              <a:latin typeface="Helvetica"/>
              <a:cs typeface="Helvetica"/>
            </a:endParaRPr>
          </a:p>
        </p:txBody>
      </p:sp>
      <p:sp>
        <p:nvSpPr>
          <p:cNvPr id="9" name="Title 1"/>
          <p:cNvSpPr txBox="1">
            <a:spLocks/>
          </p:cNvSpPr>
          <p:nvPr/>
        </p:nvSpPr>
        <p:spPr>
          <a:xfrm>
            <a:off x="1143000" y="210344"/>
            <a:ext cx="7380312" cy="7802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latin typeface="Helvetica"/>
                <a:cs typeface="Helvetica"/>
              </a:rPr>
              <a:t>ERCC </a:t>
            </a:r>
            <a:r>
              <a:rPr lang="en-US" sz="3600" b="1" dirty="0" smtClean="0">
                <a:solidFill>
                  <a:srgbClr val="2E9EE2"/>
                </a:solidFill>
                <a:latin typeface="Helvetica"/>
                <a:cs typeface="Helvetica"/>
              </a:rPr>
              <a:t>D</a:t>
            </a:r>
            <a:r>
              <a:rPr lang="en-US" sz="3600" b="1" dirty="0">
                <a:solidFill>
                  <a:srgbClr val="2E9EE2"/>
                </a:solidFill>
                <a:latin typeface="Helvetica"/>
                <a:cs typeface="Helvetica"/>
              </a:rPr>
              <a:t>ata Analysis </a:t>
            </a:r>
            <a:r>
              <a:rPr lang="en-US" sz="3600" b="1" dirty="0">
                <a:latin typeface="Helvetica"/>
                <a:cs typeface="Helvetica"/>
              </a:rPr>
              <a:t>Workshop</a:t>
            </a:r>
            <a:endParaRPr lang="en-US" sz="3600" b="1" dirty="0">
              <a:solidFill>
                <a:srgbClr val="2E9EE2"/>
              </a:solidFill>
              <a:latin typeface="Helvetica"/>
              <a:cs typeface="Helvetica"/>
            </a:endParaRPr>
          </a:p>
        </p:txBody>
      </p:sp>
      <p:pic>
        <p:nvPicPr>
          <p:cNvPr id="10" name="Picture 9" descr="exRNA logo.png"/>
          <p:cNvPicPr>
            <a:picLocks noChangeAspect="1"/>
          </p:cNvPicPr>
          <p:nvPr/>
        </p:nvPicPr>
        <p:blipFill rotWithShape="1">
          <a:blip r:embed="rId2"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1" name="Straight Connector 10"/>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3"/>
          <a:stretch>
            <a:fillRect/>
          </a:stretch>
        </p:blipFill>
        <p:spPr>
          <a:xfrm>
            <a:off x="8030732" y="5998977"/>
            <a:ext cx="1113268" cy="859057"/>
          </a:xfrm>
          <a:prstGeom prst="rect">
            <a:avLst/>
          </a:prstGeom>
        </p:spPr>
      </p:pic>
      <p:sp>
        <p:nvSpPr>
          <p:cNvPr id="13"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a:t>
            </a:fld>
            <a:endParaRPr lang="en-US"/>
          </a:p>
        </p:txBody>
      </p:sp>
      <p:sp>
        <p:nvSpPr>
          <p:cNvPr id="14" name="Rectangle 13"/>
          <p:cNvSpPr/>
          <p:nvPr/>
        </p:nvSpPr>
        <p:spPr>
          <a:xfrm>
            <a:off x="0" y="6119336"/>
            <a:ext cx="8077200" cy="738664"/>
          </a:xfrm>
          <a:prstGeom prst="rect">
            <a:avLst/>
          </a:prstGeom>
          <a:solidFill>
            <a:schemeClr val="accent1">
              <a:lumMod val="20000"/>
              <a:lumOff val="80000"/>
            </a:schemeClr>
          </a:solidFill>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Tree>
    <p:extLst>
      <p:ext uri="{BB962C8B-B14F-4D97-AF65-F5344CB8AC3E}">
        <p14:creationId xmlns:p14="http://schemas.microsoft.com/office/powerpoint/2010/main" val="6036700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xRNA logo.png"/>
          <p:cNvPicPr>
            <a:picLocks noChangeAspect="1"/>
          </p:cNvPicPr>
          <p:nvPr/>
        </p:nvPicPr>
        <p:blipFill rotWithShape="1">
          <a:blip r:embed="rId3"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7" name="Straight Connector 6"/>
          <p:cNvCxnSpPr/>
          <p:nvPr/>
        </p:nvCxnSpPr>
        <p:spPr>
          <a:xfrm>
            <a:off x="1160014" y="990600"/>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8" name="Title 1"/>
          <p:cNvSpPr txBox="1">
            <a:spLocks/>
          </p:cNvSpPr>
          <p:nvPr/>
        </p:nvSpPr>
        <p:spPr>
          <a:xfrm>
            <a:off x="1143000" y="0"/>
            <a:ext cx="7380312" cy="7802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Use Case</a:t>
            </a:r>
            <a:r>
              <a:rPr lang="en-US" sz="2800" b="1" dirty="0">
                <a:latin typeface="Helvetica"/>
                <a:cs typeface="Helvetica"/>
              </a:rPr>
              <a:t> </a:t>
            </a:r>
            <a:r>
              <a:rPr lang="en-US" sz="2800" b="1" dirty="0" smtClean="0">
                <a:latin typeface="Helvetica"/>
                <a:cs typeface="Helvetica"/>
              </a:rPr>
              <a:t>3: </a:t>
            </a:r>
            <a:r>
              <a:rPr lang="en-US" sz="2800" b="1" dirty="0" err="1" smtClean="0">
                <a:solidFill>
                  <a:srgbClr val="2E9EE2"/>
                </a:solidFill>
                <a:latin typeface="Helvetica"/>
                <a:cs typeface="Helvetica"/>
              </a:rPr>
              <a:t>miRNA</a:t>
            </a:r>
            <a:r>
              <a:rPr lang="en-US" sz="2800" b="1" dirty="0" smtClean="0">
                <a:solidFill>
                  <a:srgbClr val="2E9EE2"/>
                </a:solidFill>
                <a:latin typeface="Helvetica"/>
                <a:cs typeface="Helvetica"/>
              </a:rPr>
              <a:t> Changes</a:t>
            </a:r>
            <a:r>
              <a:rPr lang="en-US" sz="2800" b="1" dirty="0" smtClean="0">
                <a:latin typeface="Helvetica"/>
                <a:cs typeface="Helvetica"/>
              </a:rPr>
              <a:t> </a:t>
            </a:r>
          </a:p>
          <a:p>
            <a:pPr algn="l"/>
            <a:r>
              <a:rPr lang="en-US" sz="2800" b="1" dirty="0" smtClean="0">
                <a:latin typeface="Helvetica"/>
                <a:cs typeface="Helvetica"/>
              </a:rPr>
              <a:t>in Alzheimer’s and Parkinson’s Disease</a:t>
            </a:r>
            <a:endParaRPr lang="en-US" sz="2800" b="1" dirty="0">
              <a:solidFill>
                <a:srgbClr val="2E9EE2"/>
              </a:solidFill>
              <a:latin typeface="Helvetica"/>
              <a:cs typeface="Helvetica"/>
            </a:endParaRPr>
          </a:p>
        </p:txBody>
      </p:sp>
      <p:pic>
        <p:nvPicPr>
          <p:cNvPr id="9" name="Picture 8"/>
          <p:cNvPicPr>
            <a:picLocks noChangeAspect="1"/>
          </p:cNvPicPr>
          <p:nvPr/>
        </p:nvPicPr>
        <p:blipFill>
          <a:blip r:embed="rId4"/>
          <a:stretch>
            <a:fillRect/>
          </a:stretch>
        </p:blipFill>
        <p:spPr>
          <a:xfrm>
            <a:off x="8030732" y="2822"/>
            <a:ext cx="1113268" cy="859057"/>
          </a:xfrm>
          <a:prstGeom prst="rect">
            <a:avLst/>
          </a:prstGeom>
        </p:spPr>
      </p:pic>
      <p:sp>
        <p:nvSpPr>
          <p:cNvPr id="12" name="Rectangle 11"/>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3" name="Slide Number Placeholder 3"/>
          <p:cNvSpPr>
            <a:spLocks noGrp="1"/>
          </p:cNvSpPr>
          <p:nvPr>
            <p:ph type="sldNum" sz="quarter" idx="12"/>
          </p:nvPr>
        </p:nvSpPr>
        <p:spPr>
          <a:xfrm>
            <a:off x="8795139" y="6492875"/>
            <a:ext cx="348861" cy="365125"/>
          </a:xfrm>
        </p:spPr>
        <p:txBody>
          <a:bodyPr/>
          <a:lstStyle/>
          <a:p>
            <a:fld id="{42D882AF-417C-435C-9F28-43C1763EC6AE}" type="slidenum">
              <a:rPr lang="en-US" smtClean="0"/>
              <a:pPr/>
              <a:t>2</a:t>
            </a:fld>
            <a:endParaRPr lang="en-US"/>
          </a:p>
        </p:txBody>
      </p:sp>
      <p:sp>
        <p:nvSpPr>
          <p:cNvPr id="6" name="Rectangle 5"/>
          <p:cNvSpPr/>
          <p:nvPr/>
        </p:nvSpPr>
        <p:spPr>
          <a:xfrm>
            <a:off x="533400" y="1875472"/>
            <a:ext cx="7848600" cy="1754326"/>
          </a:xfrm>
          <a:prstGeom prst="rect">
            <a:avLst/>
          </a:prstGeom>
        </p:spPr>
        <p:txBody>
          <a:bodyPr wrap="square">
            <a:spAutoFit/>
          </a:bodyPr>
          <a:lstStyle/>
          <a:p>
            <a:r>
              <a:rPr lang="en-US" dirty="0">
                <a:latin typeface="Helvetica"/>
                <a:cs typeface="Helvetica"/>
              </a:rPr>
              <a:t>The goal of this use case is to show that the Genboree Workbench and the </a:t>
            </a:r>
            <a:r>
              <a:rPr lang="en-US" dirty="0" err="1">
                <a:latin typeface="Helvetica"/>
                <a:cs typeface="Helvetica"/>
              </a:rPr>
              <a:t>exceRpt</a:t>
            </a:r>
            <a:r>
              <a:rPr lang="en-US" dirty="0">
                <a:latin typeface="Helvetica"/>
                <a:cs typeface="Helvetica"/>
              </a:rPr>
              <a:t> </a:t>
            </a:r>
            <a:r>
              <a:rPr lang="en-US" dirty="0" smtClean="0">
                <a:latin typeface="Helvetica"/>
                <a:cs typeface="Helvetica"/>
              </a:rPr>
              <a:t>small RNA-seq </a:t>
            </a:r>
            <a:r>
              <a:rPr lang="en-US" dirty="0">
                <a:latin typeface="Helvetica"/>
                <a:cs typeface="Helvetica"/>
              </a:rPr>
              <a:t>analysis pipeline can replicate the results of Burgos et al. We have developed these pipelines because as the Extracellular RNA Communication Consortium (ERCC) begins to generate more datasets, it is vital that they be analyzed in a reproducible and comparable way.</a:t>
            </a:r>
          </a:p>
        </p:txBody>
      </p:sp>
    </p:spTree>
    <p:extLst>
      <p:ext uri="{BB962C8B-B14F-4D97-AF65-F5344CB8AC3E}">
        <p14:creationId xmlns:p14="http://schemas.microsoft.com/office/powerpoint/2010/main" val="39127409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xRNA logo.png"/>
          <p:cNvPicPr>
            <a:picLocks noChangeAspect="1"/>
          </p:cNvPicPr>
          <p:nvPr/>
        </p:nvPicPr>
        <p:blipFill rotWithShape="1">
          <a:blip r:embed="rId3"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7" name="Straight Connector 6"/>
          <p:cNvCxnSpPr/>
          <p:nvPr/>
        </p:nvCxnSpPr>
        <p:spPr>
          <a:xfrm>
            <a:off x="1160014" y="990600"/>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8" name="Title 1"/>
          <p:cNvSpPr txBox="1">
            <a:spLocks/>
          </p:cNvSpPr>
          <p:nvPr/>
        </p:nvSpPr>
        <p:spPr>
          <a:xfrm>
            <a:off x="1143000" y="0"/>
            <a:ext cx="7380312" cy="7802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Use Case</a:t>
            </a:r>
            <a:r>
              <a:rPr lang="en-US" sz="2800" b="1" dirty="0">
                <a:latin typeface="Helvetica"/>
                <a:cs typeface="Helvetica"/>
              </a:rPr>
              <a:t> </a:t>
            </a:r>
            <a:r>
              <a:rPr lang="en-US" sz="2800" b="1" dirty="0" smtClean="0">
                <a:latin typeface="Helvetica"/>
                <a:cs typeface="Helvetica"/>
              </a:rPr>
              <a:t>3: </a:t>
            </a:r>
            <a:r>
              <a:rPr lang="en-US" sz="2800" b="1" dirty="0" err="1" smtClean="0">
                <a:solidFill>
                  <a:srgbClr val="2E9EE2"/>
                </a:solidFill>
                <a:latin typeface="Helvetica"/>
                <a:cs typeface="Helvetica"/>
              </a:rPr>
              <a:t>miRNA</a:t>
            </a:r>
            <a:r>
              <a:rPr lang="en-US" sz="2800" b="1" dirty="0" smtClean="0">
                <a:solidFill>
                  <a:srgbClr val="2E9EE2"/>
                </a:solidFill>
                <a:latin typeface="Helvetica"/>
                <a:cs typeface="Helvetica"/>
              </a:rPr>
              <a:t> Changes</a:t>
            </a:r>
            <a:r>
              <a:rPr lang="en-US" sz="2800" b="1" dirty="0" smtClean="0">
                <a:latin typeface="Helvetica"/>
                <a:cs typeface="Helvetica"/>
              </a:rPr>
              <a:t> </a:t>
            </a:r>
          </a:p>
          <a:p>
            <a:pPr algn="l"/>
            <a:r>
              <a:rPr lang="en-US" sz="2800" b="1" dirty="0" smtClean="0">
                <a:latin typeface="Helvetica"/>
                <a:cs typeface="Helvetica"/>
              </a:rPr>
              <a:t>in Alzheimer’s and Parkinson’s Disease</a:t>
            </a:r>
            <a:endParaRPr lang="en-US" sz="2800" b="1" dirty="0">
              <a:solidFill>
                <a:srgbClr val="2E9EE2"/>
              </a:solidFill>
              <a:latin typeface="Helvetica"/>
              <a:cs typeface="Helvetica"/>
            </a:endParaRPr>
          </a:p>
        </p:txBody>
      </p:sp>
      <p:pic>
        <p:nvPicPr>
          <p:cNvPr id="9" name="Picture 8"/>
          <p:cNvPicPr>
            <a:picLocks noChangeAspect="1"/>
          </p:cNvPicPr>
          <p:nvPr/>
        </p:nvPicPr>
        <p:blipFill>
          <a:blip r:embed="rId4"/>
          <a:stretch>
            <a:fillRect/>
          </a:stretch>
        </p:blipFill>
        <p:spPr>
          <a:xfrm>
            <a:off x="8030732" y="2822"/>
            <a:ext cx="1113268" cy="859057"/>
          </a:xfrm>
          <a:prstGeom prst="rect">
            <a:avLst/>
          </a:prstGeom>
        </p:spPr>
      </p:pic>
      <p:sp>
        <p:nvSpPr>
          <p:cNvPr id="11" name="Rectangle 10"/>
          <p:cNvSpPr/>
          <p:nvPr/>
        </p:nvSpPr>
        <p:spPr>
          <a:xfrm>
            <a:off x="0" y="1066800"/>
            <a:ext cx="9144000" cy="646331"/>
          </a:xfrm>
          <a:prstGeom prst="rect">
            <a:avLst/>
          </a:prstGeom>
        </p:spPr>
        <p:txBody>
          <a:bodyPr wrap="square">
            <a:spAutoFit/>
          </a:bodyPr>
          <a:lstStyle/>
          <a:p>
            <a:pPr algn="ctr"/>
            <a:r>
              <a:rPr lang="en-US" sz="3600" dirty="0">
                <a:latin typeface="Helvetica"/>
                <a:cs typeface="Helvetica"/>
              </a:rPr>
              <a:t>Biological Question of Interest</a:t>
            </a:r>
          </a:p>
        </p:txBody>
      </p:sp>
      <p:sp>
        <p:nvSpPr>
          <p:cNvPr id="12" name="Rectangle 11"/>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3" name="Slide Number Placeholder 3"/>
          <p:cNvSpPr>
            <a:spLocks noGrp="1"/>
          </p:cNvSpPr>
          <p:nvPr>
            <p:ph type="sldNum" sz="quarter" idx="12"/>
          </p:nvPr>
        </p:nvSpPr>
        <p:spPr>
          <a:xfrm>
            <a:off x="8795139" y="6492875"/>
            <a:ext cx="348861" cy="365125"/>
          </a:xfrm>
        </p:spPr>
        <p:txBody>
          <a:bodyPr/>
          <a:lstStyle/>
          <a:p>
            <a:fld id="{42D882AF-417C-435C-9F28-43C1763EC6AE}" type="slidenum">
              <a:rPr lang="en-US" smtClean="0"/>
              <a:pPr/>
              <a:t>3</a:t>
            </a:fld>
            <a:endParaRPr lang="en-US"/>
          </a:p>
        </p:txBody>
      </p:sp>
      <p:sp>
        <p:nvSpPr>
          <p:cNvPr id="6" name="Rectangle 5"/>
          <p:cNvSpPr/>
          <p:nvPr/>
        </p:nvSpPr>
        <p:spPr>
          <a:xfrm>
            <a:off x="533400" y="2014477"/>
            <a:ext cx="7848600" cy="2862323"/>
          </a:xfrm>
          <a:prstGeom prst="rect">
            <a:avLst/>
          </a:prstGeom>
        </p:spPr>
        <p:txBody>
          <a:bodyPr wrap="square">
            <a:spAutoFit/>
          </a:bodyPr>
          <a:lstStyle/>
          <a:p>
            <a:r>
              <a:rPr lang="en-US" dirty="0">
                <a:latin typeface="Helvetica"/>
                <a:cs typeface="Helvetica"/>
              </a:rPr>
              <a:t>Alzheimer’s and Parkinson’s are two neurodegenerative diseases that are difficult to assess by biopsy, since the affected tissue is inaccessible.</a:t>
            </a:r>
          </a:p>
          <a:p>
            <a:endParaRPr lang="en-US" dirty="0">
              <a:latin typeface="Helvetica"/>
              <a:cs typeface="Helvetica"/>
            </a:endParaRPr>
          </a:p>
          <a:p>
            <a:r>
              <a:rPr lang="en-US" dirty="0">
                <a:latin typeface="Helvetica"/>
                <a:cs typeface="Helvetica"/>
              </a:rPr>
              <a:t>In their study, Burgos et </a:t>
            </a:r>
            <a:r>
              <a:rPr lang="en-US" dirty="0" smtClean="0">
                <a:latin typeface="Helvetica"/>
                <a:cs typeface="Helvetica"/>
              </a:rPr>
              <a:t>al. </a:t>
            </a:r>
            <a:r>
              <a:rPr lang="en-US" dirty="0">
                <a:latin typeface="Helvetica"/>
                <a:cs typeface="Helvetica"/>
              </a:rPr>
              <a:t>assessed the miRNA content in cerebrospinal fluid (CSF) and serum from postmortem subjects with full neuropathology evaluations. The goal of the study was to identify extracellular miRNA biomarkers that correlate with disease status and progression.</a:t>
            </a:r>
          </a:p>
          <a:p>
            <a:endParaRPr lang="en-US" dirty="0">
              <a:latin typeface="Helvetica"/>
              <a:cs typeface="Helvetica"/>
            </a:endParaRPr>
          </a:p>
          <a:p>
            <a:r>
              <a:rPr lang="en-US" dirty="0">
                <a:latin typeface="Helvetica"/>
                <a:cs typeface="Helvetica"/>
              </a:rPr>
              <a:t>In this use case, we focus on biomarkers that correlate with disease status by replicating the differential expression analysis in Burgos et al.</a:t>
            </a:r>
          </a:p>
        </p:txBody>
      </p:sp>
    </p:spTree>
    <p:extLst>
      <p:ext uri="{BB962C8B-B14F-4D97-AF65-F5344CB8AC3E}">
        <p14:creationId xmlns:p14="http://schemas.microsoft.com/office/powerpoint/2010/main" val="28371020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997803"/>
            <a:ext cx="9144000" cy="914400"/>
          </a:xfrm>
        </p:spPr>
        <p:txBody>
          <a:bodyPr>
            <a:normAutofit/>
          </a:bodyPr>
          <a:lstStyle/>
          <a:p>
            <a:r>
              <a:rPr lang="en-US" sz="3600" dirty="0">
                <a:latin typeface="Helvetica"/>
                <a:cs typeface="Helvetica"/>
              </a:rPr>
              <a:t>345 Biological Samples to </a:t>
            </a:r>
            <a:r>
              <a:rPr lang="en-US" sz="3600" dirty="0" smtClean="0">
                <a:latin typeface="Helvetica"/>
                <a:cs typeface="Helvetica"/>
              </a:rPr>
              <a:t>Be </a:t>
            </a:r>
            <a:r>
              <a:rPr lang="en-US" sz="3600" dirty="0">
                <a:latin typeface="Helvetica"/>
                <a:cs typeface="Helvetica"/>
              </a:rPr>
              <a:t>Analyzed</a:t>
            </a:r>
            <a:endParaRPr lang="en-US" strike="sngStrike" dirty="0">
              <a:latin typeface="Helvetica"/>
              <a:cs typeface="Helvetica"/>
            </a:endParaRPr>
          </a:p>
        </p:txBody>
      </p:sp>
      <p:pic>
        <p:nvPicPr>
          <p:cNvPr id="5" name="Picture 4" descr="exRNA logo.png"/>
          <p:cNvPicPr>
            <a:picLocks noChangeAspect="1"/>
          </p:cNvPicPr>
          <p:nvPr/>
        </p:nvPicPr>
        <p:blipFill rotWithShape="1">
          <a:blip r:embed="rId3"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7" name="Straight Connector 6"/>
          <p:cNvCxnSpPr/>
          <p:nvPr/>
        </p:nvCxnSpPr>
        <p:spPr>
          <a:xfrm>
            <a:off x="1160014" y="990600"/>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8" name="Title 1"/>
          <p:cNvSpPr txBox="1">
            <a:spLocks/>
          </p:cNvSpPr>
          <p:nvPr/>
        </p:nvSpPr>
        <p:spPr>
          <a:xfrm>
            <a:off x="1143000" y="0"/>
            <a:ext cx="7380312" cy="7802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Use Case</a:t>
            </a:r>
            <a:r>
              <a:rPr lang="en-US" sz="2800" b="1" dirty="0">
                <a:latin typeface="Helvetica"/>
                <a:cs typeface="Helvetica"/>
              </a:rPr>
              <a:t> </a:t>
            </a:r>
            <a:r>
              <a:rPr lang="en-US" sz="2800" b="1" dirty="0" smtClean="0">
                <a:latin typeface="Helvetica"/>
                <a:cs typeface="Helvetica"/>
              </a:rPr>
              <a:t>3: </a:t>
            </a:r>
            <a:r>
              <a:rPr lang="en-US" sz="2800" b="1" dirty="0" err="1" smtClean="0">
                <a:solidFill>
                  <a:srgbClr val="2E9EE2"/>
                </a:solidFill>
                <a:latin typeface="Helvetica"/>
                <a:cs typeface="Helvetica"/>
              </a:rPr>
              <a:t>miRNA</a:t>
            </a:r>
            <a:r>
              <a:rPr lang="en-US" sz="2800" b="1" dirty="0" smtClean="0">
                <a:solidFill>
                  <a:srgbClr val="2E9EE2"/>
                </a:solidFill>
                <a:latin typeface="Helvetica"/>
                <a:cs typeface="Helvetica"/>
              </a:rPr>
              <a:t> Changes</a:t>
            </a:r>
            <a:r>
              <a:rPr lang="en-US" sz="2800" b="1" dirty="0" smtClean="0">
                <a:latin typeface="Helvetica"/>
                <a:cs typeface="Helvetica"/>
              </a:rPr>
              <a:t> </a:t>
            </a:r>
          </a:p>
          <a:p>
            <a:pPr algn="l"/>
            <a:r>
              <a:rPr lang="en-US" sz="2800" b="1" dirty="0" smtClean="0">
                <a:latin typeface="Helvetica"/>
                <a:cs typeface="Helvetica"/>
              </a:rPr>
              <a:t>in Alzheimer’s and Parkinson’s Disease</a:t>
            </a:r>
            <a:endParaRPr lang="en-US" sz="2800" b="1" dirty="0">
              <a:solidFill>
                <a:srgbClr val="2E9EE2"/>
              </a:solidFill>
              <a:latin typeface="Helvetica"/>
              <a:cs typeface="Helvetica"/>
            </a:endParaRPr>
          </a:p>
        </p:txBody>
      </p:sp>
      <p:pic>
        <p:nvPicPr>
          <p:cNvPr id="9" name="Picture 8"/>
          <p:cNvPicPr>
            <a:picLocks noChangeAspect="1"/>
          </p:cNvPicPr>
          <p:nvPr/>
        </p:nvPicPr>
        <p:blipFill>
          <a:blip r:embed="rId4"/>
          <a:stretch>
            <a:fillRect/>
          </a:stretch>
        </p:blipFill>
        <p:spPr>
          <a:xfrm>
            <a:off x="8030732" y="2822"/>
            <a:ext cx="1113268" cy="859057"/>
          </a:xfrm>
          <a:prstGeom prst="rect">
            <a:avLst/>
          </a:prstGeom>
        </p:spPr>
      </p:pic>
      <p:sp>
        <p:nvSpPr>
          <p:cNvPr id="10"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4</a:t>
            </a:fld>
            <a:endParaRPr lang="en-US"/>
          </a:p>
        </p:txBody>
      </p:sp>
      <p:sp>
        <p:nvSpPr>
          <p:cNvPr id="11" name="Rectangle 10"/>
          <p:cNvSpPr/>
          <p:nvPr/>
        </p:nvSpPr>
        <p:spPr>
          <a:xfrm>
            <a:off x="914400" y="5562600"/>
            <a:ext cx="8153400" cy="707886"/>
          </a:xfrm>
          <a:prstGeom prst="rect">
            <a:avLst/>
          </a:prstGeom>
        </p:spPr>
        <p:txBody>
          <a:bodyPr wrap="square">
            <a:spAutoFit/>
          </a:bodyPr>
          <a:lstStyle/>
          <a:p>
            <a:r>
              <a:rPr lang="en-US" sz="2000" dirty="0">
                <a:latin typeface="Helvetica"/>
                <a:cs typeface="Helvetica"/>
              </a:rPr>
              <a:t>The dataset analyzed in this use case is available from dbGap,</a:t>
            </a:r>
          </a:p>
          <a:p>
            <a:r>
              <a:rPr lang="en-US" sz="2000" dirty="0">
                <a:latin typeface="Helvetica"/>
                <a:cs typeface="Helvetica"/>
              </a:rPr>
              <a:t>accession </a:t>
            </a:r>
            <a:r>
              <a:rPr lang="de-DE" sz="2000" dirty="0">
                <a:latin typeface="Helvetica"/>
                <a:cs typeface="Helvetica"/>
                <a:hlinkClick r:id="rId5"/>
              </a:rPr>
              <a:t>phs000727.v1.p1</a:t>
            </a:r>
            <a:r>
              <a:rPr lang="de-DE" sz="2000" dirty="0">
                <a:latin typeface="Helvetica"/>
                <a:cs typeface="Helvetica"/>
              </a:rPr>
              <a:t>.</a:t>
            </a: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882194414"/>
              </p:ext>
            </p:extLst>
          </p:nvPr>
        </p:nvGraphicFramePr>
        <p:xfrm>
          <a:off x="1752600" y="2103120"/>
          <a:ext cx="5562600" cy="2926080"/>
        </p:xfrm>
        <a:graphic>
          <a:graphicData uri="http://schemas.openxmlformats.org/drawingml/2006/table">
            <a:tbl>
              <a:tblPr firstRow="1" bandRow="1">
                <a:tableStyleId>{5C22544A-7EE6-4342-B048-85BDC9FD1C3A}</a:tableStyleId>
              </a:tblPr>
              <a:tblGrid>
                <a:gridCol w="2032000"/>
                <a:gridCol w="1625600"/>
                <a:gridCol w="1905000"/>
              </a:tblGrid>
              <a:tr h="370840">
                <a:tc>
                  <a:txBody>
                    <a:bodyPr/>
                    <a:lstStyle/>
                    <a:p>
                      <a:pPr algn="ctr"/>
                      <a:r>
                        <a:rPr lang="en-US" sz="2000">
                          <a:latin typeface="Helvetica"/>
                          <a:cs typeface="Helvetica"/>
                        </a:rPr>
                        <a:t>Number of Samples</a:t>
                      </a:r>
                    </a:p>
                  </a:txBody>
                  <a:tcPr anchor="b"/>
                </a:tc>
                <a:tc>
                  <a:txBody>
                    <a:bodyPr/>
                    <a:lstStyle/>
                    <a:p>
                      <a:pPr algn="ctr"/>
                      <a:r>
                        <a:rPr lang="en-US" sz="2000">
                          <a:latin typeface="Helvetica"/>
                          <a:cs typeface="Helvetica"/>
                        </a:rPr>
                        <a:t>Disease</a:t>
                      </a:r>
                    </a:p>
                  </a:txBody>
                  <a:tcPr anchor="b"/>
                </a:tc>
                <a:tc>
                  <a:txBody>
                    <a:bodyPr/>
                    <a:lstStyle/>
                    <a:p>
                      <a:pPr algn="ctr"/>
                      <a:r>
                        <a:rPr lang="en-US" sz="2000">
                          <a:latin typeface="Helvetica"/>
                          <a:cs typeface="Helvetica"/>
                        </a:rPr>
                        <a:t>Biofluid</a:t>
                      </a:r>
                    </a:p>
                  </a:txBody>
                  <a:tcPr anchor="b"/>
                </a:tc>
              </a:tr>
              <a:tr h="370840">
                <a:tc>
                  <a:txBody>
                    <a:bodyPr/>
                    <a:lstStyle/>
                    <a:p>
                      <a:pPr algn="ctr"/>
                      <a:r>
                        <a:rPr lang="en-US">
                          <a:latin typeface="Helvetica"/>
                          <a:cs typeface="Helvetica"/>
                        </a:rPr>
                        <a:t>62</a:t>
                      </a:r>
                    </a:p>
                  </a:txBody>
                  <a:tcPr/>
                </a:tc>
                <a:tc>
                  <a:txBody>
                    <a:bodyPr/>
                    <a:lstStyle/>
                    <a:p>
                      <a:r>
                        <a:rPr lang="en-US">
                          <a:latin typeface="Helvetica"/>
                          <a:cs typeface="Helvetica"/>
                        </a:rPr>
                        <a:t>Alzheimer’s</a:t>
                      </a:r>
                    </a:p>
                  </a:txBody>
                  <a:tcPr/>
                </a:tc>
                <a:tc>
                  <a:txBody>
                    <a:bodyPr/>
                    <a:lstStyle/>
                    <a:p>
                      <a:r>
                        <a:rPr lang="en-US">
                          <a:latin typeface="Helvetica"/>
                          <a:cs typeface="Helvetica"/>
                        </a:rPr>
                        <a:t>CSF</a:t>
                      </a:r>
                    </a:p>
                  </a:txBody>
                  <a:tcPr/>
                </a:tc>
              </a:tr>
              <a:tr h="370840">
                <a:tc>
                  <a:txBody>
                    <a:bodyPr/>
                    <a:lstStyle/>
                    <a:p>
                      <a:pPr algn="ctr"/>
                      <a:r>
                        <a:rPr lang="en-US">
                          <a:latin typeface="Helvetica"/>
                          <a:cs typeface="Helvetica"/>
                        </a:rPr>
                        <a:t>52</a:t>
                      </a:r>
                    </a:p>
                  </a:txBody>
                  <a:tcPr/>
                </a:tc>
                <a:tc>
                  <a:txBody>
                    <a:bodyPr/>
                    <a:lstStyle/>
                    <a:p>
                      <a:r>
                        <a:rPr lang="en-US">
                          <a:latin typeface="Helvetica"/>
                          <a:cs typeface="Helvetica"/>
                        </a:rPr>
                        <a:t>Alzheimer’s</a:t>
                      </a:r>
                    </a:p>
                  </a:txBody>
                  <a:tcPr/>
                </a:tc>
                <a:tc>
                  <a:txBody>
                    <a:bodyPr/>
                    <a:lstStyle/>
                    <a:p>
                      <a:r>
                        <a:rPr lang="en-US">
                          <a:latin typeface="Helvetica"/>
                          <a:cs typeface="Helvetica"/>
                        </a:rPr>
                        <a:t>Serum</a:t>
                      </a:r>
                    </a:p>
                  </a:txBody>
                  <a:tcPr/>
                </a:tc>
              </a:tr>
              <a:tr h="370840">
                <a:tc>
                  <a:txBody>
                    <a:bodyPr/>
                    <a:lstStyle/>
                    <a:p>
                      <a:pPr algn="ctr"/>
                      <a:r>
                        <a:rPr lang="en-US">
                          <a:latin typeface="Helvetica"/>
                          <a:cs typeface="Helvetica"/>
                        </a:rPr>
                        <a:t>57</a:t>
                      </a:r>
                    </a:p>
                  </a:txBody>
                  <a:tcPr/>
                </a:tc>
                <a:tc>
                  <a:txBody>
                    <a:bodyPr/>
                    <a:lstStyle/>
                    <a:p>
                      <a:r>
                        <a:rPr lang="en-US">
                          <a:latin typeface="Helvetica"/>
                          <a:cs typeface="Helvetica"/>
                        </a:rPr>
                        <a:t>Parkinson’s</a:t>
                      </a:r>
                    </a:p>
                  </a:txBody>
                  <a:tcPr/>
                </a:tc>
                <a:tc>
                  <a:txBody>
                    <a:bodyPr/>
                    <a:lstStyle/>
                    <a:p>
                      <a:r>
                        <a:rPr lang="en-US">
                          <a:latin typeface="Helvetica"/>
                          <a:cs typeface="Helvetica"/>
                        </a:rPr>
                        <a:t>CSF</a:t>
                      </a:r>
                    </a:p>
                  </a:txBody>
                  <a:tcPr/>
                </a:tc>
              </a:tr>
              <a:tr h="370840">
                <a:tc>
                  <a:txBody>
                    <a:bodyPr/>
                    <a:lstStyle/>
                    <a:p>
                      <a:pPr algn="ctr"/>
                      <a:r>
                        <a:rPr lang="en-US">
                          <a:latin typeface="Helvetica"/>
                          <a:cs typeface="Helvetica"/>
                        </a:rPr>
                        <a:t>50</a:t>
                      </a:r>
                    </a:p>
                  </a:txBody>
                  <a:tcPr/>
                </a:tc>
                <a:tc>
                  <a:txBody>
                    <a:bodyPr/>
                    <a:lstStyle/>
                    <a:p>
                      <a:r>
                        <a:rPr lang="en-US">
                          <a:latin typeface="Helvetica"/>
                          <a:cs typeface="Helvetica"/>
                        </a:rPr>
                        <a:t>Parkinson’s</a:t>
                      </a:r>
                    </a:p>
                  </a:txBody>
                  <a:tcPr/>
                </a:tc>
                <a:tc>
                  <a:txBody>
                    <a:bodyPr/>
                    <a:lstStyle/>
                    <a:p>
                      <a:r>
                        <a:rPr lang="en-US">
                          <a:latin typeface="Helvetica"/>
                          <a:cs typeface="Helvetica"/>
                        </a:rPr>
                        <a:t>Serum</a:t>
                      </a:r>
                    </a:p>
                  </a:txBody>
                  <a:tcPr/>
                </a:tc>
              </a:tr>
              <a:tr h="370840">
                <a:tc>
                  <a:txBody>
                    <a:bodyPr/>
                    <a:lstStyle/>
                    <a:p>
                      <a:pPr algn="ctr"/>
                      <a:r>
                        <a:rPr lang="en-US">
                          <a:latin typeface="Helvetica"/>
                          <a:cs typeface="Helvetica"/>
                        </a:rPr>
                        <a:t>62</a:t>
                      </a:r>
                    </a:p>
                  </a:txBody>
                  <a:tcPr/>
                </a:tc>
                <a:tc>
                  <a:txBody>
                    <a:bodyPr/>
                    <a:lstStyle/>
                    <a:p>
                      <a:r>
                        <a:rPr lang="en-US">
                          <a:latin typeface="Helvetica"/>
                          <a:cs typeface="Helvetica"/>
                        </a:rPr>
                        <a:t>Control</a:t>
                      </a:r>
                    </a:p>
                  </a:txBody>
                  <a:tcPr/>
                </a:tc>
                <a:tc>
                  <a:txBody>
                    <a:bodyPr/>
                    <a:lstStyle/>
                    <a:p>
                      <a:r>
                        <a:rPr lang="en-US">
                          <a:latin typeface="Helvetica"/>
                          <a:cs typeface="Helvetica"/>
                        </a:rPr>
                        <a:t>CSF</a:t>
                      </a:r>
                    </a:p>
                  </a:txBody>
                  <a:tcPr/>
                </a:tc>
              </a:tr>
              <a:tr h="370840">
                <a:tc>
                  <a:txBody>
                    <a:bodyPr/>
                    <a:lstStyle/>
                    <a:p>
                      <a:pPr algn="ctr"/>
                      <a:r>
                        <a:rPr lang="en-US">
                          <a:latin typeface="Helvetica"/>
                          <a:cs typeface="Helvetica"/>
                        </a:rPr>
                        <a:t>62</a:t>
                      </a:r>
                    </a:p>
                  </a:txBody>
                  <a:tcPr/>
                </a:tc>
                <a:tc>
                  <a:txBody>
                    <a:bodyPr/>
                    <a:lstStyle/>
                    <a:p>
                      <a:r>
                        <a:rPr lang="en-US">
                          <a:latin typeface="Helvetica"/>
                          <a:cs typeface="Helvetica"/>
                        </a:rPr>
                        <a:t>Control</a:t>
                      </a:r>
                    </a:p>
                  </a:txBody>
                  <a:tcPr/>
                </a:tc>
                <a:tc>
                  <a:txBody>
                    <a:bodyPr/>
                    <a:lstStyle/>
                    <a:p>
                      <a:r>
                        <a:rPr lang="en-US">
                          <a:latin typeface="Helvetica"/>
                          <a:cs typeface="Helvetica"/>
                        </a:rPr>
                        <a:t>Serum</a:t>
                      </a:r>
                    </a:p>
                  </a:txBody>
                  <a:tcPr/>
                </a:tc>
              </a:tr>
            </a:tbl>
          </a:graphicData>
        </a:graphic>
      </p:graphicFrame>
    </p:spTree>
    <p:extLst>
      <p:ext uri="{BB962C8B-B14F-4D97-AF65-F5344CB8AC3E}">
        <p14:creationId xmlns:p14="http://schemas.microsoft.com/office/powerpoint/2010/main" val="276058127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5</a:t>
            </a:fld>
            <a:endParaRPr lang="en-US"/>
          </a:p>
        </p:txBody>
      </p:sp>
      <p:sp>
        <p:nvSpPr>
          <p:cNvPr id="11"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Cerebrospinal Fluid (CSF) – Control vs. AD</a:t>
            </a:r>
            <a:endParaRPr lang="en-US" sz="2800" b="1" dirty="0">
              <a:solidFill>
                <a:srgbClr val="2E9EE2"/>
              </a:solidFill>
              <a:latin typeface="Helvetica"/>
              <a:cs typeface="Helvetica"/>
            </a:endParaRPr>
          </a:p>
        </p:txBody>
      </p:sp>
      <p:pic>
        <p:nvPicPr>
          <p:cNvPr id="12" name="Picture 11" descr="exRNA logo.png"/>
          <p:cNvPicPr>
            <a:picLocks noChangeAspect="1"/>
          </p:cNvPicPr>
          <p:nvPr/>
        </p:nvPicPr>
        <p:blipFill rotWithShape="1">
          <a:blip r:embed="rId4"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pic>
        <p:nvPicPr>
          <p:cNvPr id="9" name="Picture 8"/>
          <p:cNvPicPr>
            <a:picLocks noChangeAspect="1"/>
          </p:cNvPicPr>
          <p:nvPr/>
        </p:nvPicPr>
        <p:blipFill>
          <a:blip r:embed="rId5"/>
          <a:stretch>
            <a:fillRect/>
          </a:stretch>
        </p:blipFill>
        <p:spPr>
          <a:xfrm>
            <a:off x="76200" y="1219200"/>
            <a:ext cx="4356100" cy="4013200"/>
          </a:xfrm>
          <a:prstGeom prst="rect">
            <a:avLst/>
          </a:prstGeom>
        </p:spPr>
      </p:pic>
      <p:pic>
        <p:nvPicPr>
          <p:cNvPr id="15" name="Picture 14"/>
          <p:cNvPicPr>
            <a:picLocks noChangeAspect="1"/>
          </p:cNvPicPr>
          <p:nvPr/>
        </p:nvPicPr>
        <p:blipFill>
          <a:blip r:embed="rId6"/>
          <a:stretch>
            <a:fillRect/>
          </a:stretch>
        </p:blipFill>
        <p:spPr>
          <a:xfrm>
            <a:off x="4635500" y="1600200"/>
            <a:ext cx="4356100" cy="4203700"/>
          </a:xfrm>
          <a:prstGeom prst="rect">
            <a:avLst/>
          </a:prstGeom>
        </p:spPr>
      </p:pic>
      <p:pic>
        <p:nvPicPr>
          <p:cNvPr id="17" name="Picture 16"/>
          <p:cNvPicPr>
            <a:picLocks noChangeAspect="1"/>
          </p:cNvPicPr>
          <p:nvPr/>
        </p:nvPicPr>
        <p:blipFill rotWithShape="1">
          <a:blip r:embed="rId7"/>
          <a:srcRect b="89456"/>
          <a:stretch/>
        </p:blipFill>
        <p:spPr>
          <a:xfrm>
            <a:off x="4649305" y="1225642"/>
            <a:ext cx="4356100" cy="423146"/>
          </a:xfrm>
          <a:prstGeom prst="rect">
            <a:avLst/>
          </a:prstGeom>
        </p:spPr>
      </p:pic>
      <p:sp>
        <p:nvSpPr>
          <p:cNvPr id="14" name="Rectangle 13"/>
          <p:cNvSpPr/>
          <p:nvPr/>
        </p:nvSpPr>
        <p:spPr>
          <a:xfrm>
            <a:off x="2819400" y="1397000"/>
            <a:ext cx="685800" cy="386080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19200" y="1401744"/>
            <a:ext cx="685800" cy="3860800"/>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809207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irna_comparison_ADvCONTROL_CSF.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1193800"/>
            <a:ext cx="5981700" cy="4368800"/>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6</a:t>
            </a:fld>
            <a:endParaRPr lang="en-US"/>
          </a:p>
        </p:txBody>
      </p:sp>
      <p:sp>
        <p:nvSpPr>
          <p:cNvPr id="11"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Cerebrospinal Fluid (CSF) – Control vs. AD</a:t>
            </a:r>
            <a:endParaRPr lang="en-US" sz="2800" b="1" dirty="0">
              <a:solidFill>
                <a:srgbClr val="2E9EE2"/>
              </a:solidFill>
              <a:latin typeface="Helvetica"/>
              <a:cs typeface="Helvetica"/>
            </a:endParaRPr>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3" name="Rectangle 2"/>
          <p:cNvSpPr/>
          <p:nvPr/>
        </p:nvSpPr>
        <p:spPr>
          <a:xfrm>
            <a:off x="6096000" y="2209800"/>
            <a:ext cx="2743200" cy="2585323"/>
          </a:xfrm>
          <a:prstGeom prst="rect">
            <a:avLst/>
          </a:prstGeom>
        </p:spPr>
        <p:txBody>
          <a:bodyPr wrap="square">
            <a:spAutoFit/>
          </a:bodyPr>
          <a:lstStyle/>
          <a:p>
            <a:r>
              <a:rPr lang="en-US" dirty="0"/>
              <a:t>The plot </a:t>
            </a:r>
            <a:r>
              <a:rPr lang="en-US" dirty="0" smtClean="0"/>
              <a:t>to the left </a:t>
            </a:r>
            <a:r>
              <a:rPr lang="en-US" dirty="0"/>
              <a:t>compares the differential expression results from Burgos et </a:t>
            </a:r>
            <a:r>
              <a:rPr lang="en-US" dirty="0" smtClean="0"/>
              <a:t>al. </a:t>
            </a:r>
            <a:r>
              <a:rPr lang="en-US" dirty="0"/>
              <a:t>(</a:t>
            </a:r>
            <a:r>
              <a:rPr lang="en-US" dirty="0" smtClean="0"/>
              <a:t>x-axis</a:t>
            </a:r>
            <a:r>
              <a:rPr lang="en-US" dirty="0"/>
              <a:t>) and the exceRpt pipeline (</a:t>
            </a:r>
            <a:r>
              <a:rPr lang="en-US" dirty="0" smtClean="0"/>
              <a:t>y-axis</a:t>
            </a:r>
            <a:r>
              <a:rPr lang="en-US" dirty="0"/>
              <a:t>). miRNAs with absolute log</a:t>
            </a:r>
            <a:r>
              <a:rPr lang="en-US" baseline="-25000" dirty="0"/>
              <a:t>2</a:t>
            </a:r>
            <a:r>
              <a:rPr lang="en-US" dirty="0"/>
              <a:t> fold changes &lt; 0.7 were not reported in the article.</a:t>
            </a:r>
          </a:p>
        </p:txBody>
      </p:sp>
      <p:sp>
        <p:nvSpPr>
          <p:cNvPr id="5" name="Rectangle 4"/>
          <p:cNvSpPr/>
          <p:nvPr/>
        </p:nvSpPr>
        <p:spPr>
          <a:xfrm>
            <a:off x="762000" y="1371600"/>
            <a:ext cx="5289692" cy="369332"/>
          </a:xfrm>
          <a:prstGeom prst="rect">
            <a:avLst/>
          </a:prstGeom>
        </p:spPr>
        <p:txBody>
          <a:bodyPr wrap="none">
            <a:spAutoFit/>
          </a:bodyPr>
          <a:lstStyle/>
          <a:p>
            <a:r>
              <a:rPr lang="en-US" b="1" dirty="0">
                <a:latin typeface="Helvetica"/>
                <a:cs typeface="Helvetica"/>
              </a:rPr>
              <a:t>Comparison of Differential Expression Results</a:t>
            </a:r>
            <a:endParaRPr lang="en-US"/>
          </a:p>
        </p:txBody>
      </p:sp>
    </p:spTree>
    <p:extLst>
      <p:ext uri="{BB962C8B-B14F-4D97-AF65-F5344CB8AC3E}">
        <p14:creationId xmlns:p14="http://schemas.microsoft.com/office/powerpoint/2010/main" val="39761503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7</a:t>
            </a:fld>
            <a:endParaRPr lang="en-US"/>
          </a:p>
        </p:txBody>
      </p:sp>
      <p:pic>
        <p:nvPicPr>
          <p:cNvPr id="12" name="Picture 11" descr="exRNA logo.png"/>
          <p:cNvPicPr>
            <a:picLocks noChangeAspect="1"/>
          </p:cNvPicPr>
          <p:nvPr/>
        </p:nvPicPr>
        <p:blipFill rotWithShape="1">
          <a:blip r:embed="rId4"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Cerebrospinal Fluid (CSF) – Control vs PD</a:t>
            </a:r>
            <a:endParaRPr lang="en-US" sz="2800" b="1" dirty="0">
              <a:solidFill>
                <a:srgbClr val="2E9EE2"/>
              </a:solidFill>
              <a:latin typeface="Helvetica"/>
              <a:cs typeface="Helvetica"/>
            </a:endParaRPr>
          </a:p>
        </p:txBody>
      </p:sp>
      <p:pic>
        <p:nvPicPr>
          <p:cNvPr id="8" name="Picture 7"/>
          <p:cNvPicPr>
            <a:picLocks noChangeAspect="1"/>
          </p:cNvPicPr>
          <p:nvPr/>
        </p:nvPicPr>
        <p:blipFill>
          <a:blip r:embed="rId5"/>
          <a:stretch>
            <a:fillRect/>
          </a:stretch>
        </p:blipFill>
        <p:spPr>
          <a:xfrm>
            <a:off x="457200" y="1338721"/>
            <a:ext cx="5651500" cy="4465179"/>
          </a:xfrm>
          <a:prstGeom prst="rect">
            <a:avLst/>
          </a:prstGeom>
        </p:spPr>
      </p:pic>
      <p:sp>
        <p:nvSpPr>
          <p:cNvPr id="9" name="Rectangle 8"/>
          <p:cNvSpPr/>
          <p:nvPr/>
        </p:nvSpPr>
        <p:spPr>
          <a:xfrm>
            <a:off x="6248400" y="2347079"/>
            <a:ext cx="2667000" cy="3139321"/>
          </a:xfrm>
          <a:prstGeom prst="rect">
            <a:avLst/>
          </a:prstGeom>
        </p:spPr>
        <p:txBody>
          <a:bodyPr wrap="square">
            <a:spAutoFit/>
          </a:bodyPr>
          <a:lstStyle/>
          <a:p>
            <a:r>
              <a:rPr lang="en-US"/>
              <a:t>*In some cases, Burgos et al reports results for the parent form of a miRNA. The sRNAbench tool used by exceRpt always estimates which mature product of the miRNA is most likely expressed based on the position of reads in the miRNA sequence. </a:t>
            </a:r>
          </a:p>
        </p:txBody>
      </p:sp>
      <p:sp>
        <p:nvSpPr>
          <p:cNvPr id="11" name="Rectangle 10"/>
          <p:cNvSpPr/>
          <p:nvPr/>
        </p:nvSpPr>
        <p:spPr>
          <a:xfrm>
            <a:off x="4114800" y="1580940"/>
            <a:ext cx="762000" cy="4205515"/>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981200" y="1585684"/>
            <a:ext cx="762000" cy="4205515"/>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4158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na_comparison_PDvCONTRO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70000"/>
            <a:ext cx="5981700" cy="4368800"/>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8</a:t>
            </a:fld>
            <a:endParaRPr lang="en-US"/>
          </a:p>
        </p:txBody>
      </p:sp>
      <p:sp>
        <p:nvSpPr>
          <p:cNvPr id="11"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Cerebrospinal Fluid (CSF) – Control vs PD</a:t>
            </a:r>
            <a:endParaRPr lang="en-US" sz="2800" b="1" dirty="0">
              <a:solidFill>
                <a:srgbClr val="2E9EE2"/>
              </a:solidFill>
              <a:latin typeface="Helvetica"/>
              <a:cs typeface="Helvetica"/>
            </a:endParaRPr>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3" name="Rectangle 2"/>
          <p:cNvSpPr/>
          <p:nvPr/>
        </p:nvSpPr>
        <p:spPr>
          <a:xfrm>
            <a:off x="6096000" y="2209800"/>
            <a:ext cx="2743200" cy="2308324"/>
          </a:xfrm>
          <a:prstGeom prst="rect">
            <a:avLst/>
          </a:prstGeom>
        </p:spPr>
        <p:txBody>
          <a:bodyPr wrap="square">
            <a:spAutoFit/>
          </a:bodyPr>
          <a:lstStyle/>
          <a:p>
            <a:r>
              <a:rPr lang="en-US" dirty="0"/>
              <a:t>The plot at left compares the differential expression results from Burgos et al (x axis) and the exceRpt pipeline (y axis). miRNAs with absolute log</a:t>
            </a:r>
            <a:r>
              <a:rPr lang="en-US" baseline="-25000" dirty="0"/>
              <a:t>2</a:t>
            </a:r>
            <a:r>
              <a:rPr lang="en-US" dirty="0"/>
              <a:t> fold changes &lt; 0.7 were not reported in the article.</a:t>
            </a:r>
          </a:p>
        </p:txBody>
      </p:sp>
      <p:sp>
        <p:nvSpPr>
          <p:cNvPr id="5" name="Rectangle 4"/>
          <p:cNvSpPr/>
          <p:nvPr/>
        </p:nvSpPr>
        <p:spPr>
          <a:xfrm>
            <a:off x="762000" y="1371600"/>
            <a:ext cx="5289692" cy="369332"/>
          </a:xfrm>
          <a:prstGeom prst="rect">
            <a:avLst/>
          </a:prstGeom>
        </p:spPr>
        <p:txBody>
          <a:bodyPr wrap="none">
            <a:spAutoFit/>
          </a:bodyPr>
          <a:lstStyle/>
          <a:p>
            <a:r>
              <a:rPr lang="en-US" b="1" dirty="0">
                <a:latin typeface="Helvetica"/>
                <a:cs typeface="Helvetica"/>
              </a:rPr>
              <a:t>Comparison of Differential Expression Results</a:t>
            </a:r>
            <a:endParaRPr lang="en-US"/>
          </a:p>
        </p:txBody>
      </p:sp>
      <p:sp>
        <p:nvSpPr>
          <p:cNvPr id="8" name="Rectangle 7"/>
          <p:cNvSpPr/>
          <p:nvPr/>
        </p:nvSpPr>
        <p:spPr>
          <a:xfrm>
            <a:off x="1788349" y="3276600"/>
            <a:ext cx="1031051" cy="307777"/>
          </a:xfrm>
          <a:prstGeom prst="rect">
            <a:avLst/>
          </a:prstGeom>
        </p:spPr>
        <p:txBody>
          <a:bodyPr wrap="none">
            <a:spAutoFit/>
          </a:bodyPr>
          <a:lstStyle/>
          <a:p>
            <a:r>
              <a:rPr lang="en-US" sz="1400" dirty="0"/>
              <a:t>miR-10a-5p</a:t>
            </a:r>
            <a:endParaRPr lang="en-US" sz="1400"/>
          </a:p>
        </p:txBody>
      </p:sp>
      <p:sp>
        <p:nvSpPr>
          <p:cNvPr id="16" name="Rectangle 15"/>
          <p:cNvSpPr/>
          <p:nvPr/>
        </p:nvSpPr>
        <p:spPr>
          <a:xfrm>
            <a:off x="168125" y="2514600"/>
            <a:ext cx="356810" cy="169818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3218542" y="4157133"/>
            <a:ext cx="356810" cy="2350104"/>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47005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9</a:t>
            </a:fld>
            <a:endParaRPr lang="en-US"/>
          </a:p>
        </p:txBody>
      </p:sp>
      <p:pic>
        <p:nvPicPr>
          <p:cNvPr id="12" name="Picture 11" descr="exRNA logo.png"/>
          <p:cNvPicPr>
            <a:picLocks noChangeAspect="1"/>
          </p:cNvPicPr>
          <p:nvPr/>
        </p:nvPicPr>
        <p:blipFill rotWithShape="1">
          <a:blip r:embed="rId4"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Cerebrospinal Fluid (CSF) – AD vs PD</a:t>
            </a:r>
            <a:endParaRPr lang="en-US" sz="2800" b="1" dirty="0">
              <a:solidFill>
                <a:srgbClr val="2E9EE2"/>
              </a:solidFill>
              <a:latin typeface="Helvetica"/>
              <a:cs typeface="Helvetica"/>
            </a:endParaRPr>
          </a:p>
        </p:txBody>
      </p:sp>
      <p:pic>
        <p:nvPicPr>
          <p:cNvPr id="5" name="Picture 4" descr="mirna_comparison_ADvP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2209800"/>
            <a:ext cx="5147044" cy="3759200"/>
          </a:xfrm>
          <a:prstGeom prst="rect">
            <a:avLst/>
          </a:prstGeom>
        </p:spPr>
      </p:pic>
      <p:pic>
        <p:nvPicPr>
          <p:cNvPr id="9" name="Picture 8"/>
          <p:cNvPicPr>
            <a:picLocks noChangeAspect="1"/>
          </p:cNvPicPr>
          <p:nvPr/>
        </p:nvPicPr>
        <p:blipFill>
          <a:blip r:embed="rId6"/>
          <a:stretch>
            <a:fillRect/>
          </a:stretch>
        </p:blipFill>
        <p:spPr>
          <a:xfrm>
            <a:off x="2438400" y="1244600"/>
            <a:ext cx="4356100" cy="1346200"/>
          </a:xfrm>
          <a:prstGeom prst="rect">
            <a:avLst/>
          </a:prstGeom>
        </p:spPr>
      </p:pic>
      <p:sp>
        <p:nvSpPr>
          <p:cNvPr id="11" name="Rectangle 10"/>
          <p:cNvSpPr/>
          <p:nvPr/>
        </p:nvSpPr>
        <p:spPr>
          <a:xfrm>
            <a:off x="5209420" y="1421190"/>
            <a:ext cx="685800" cy="1241066"/>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553580" y="1425934"/>
            <a:ext cx="685800" cy="1241066"/>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740505" y="3212495"/>
            <a:ext cx="356810" cy="160020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355495" y="4688116"/>
            <a:ext cx="356810" cy="2057399"/>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29352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10</a:t>
            </a:fld>
            <a:endParaRPr lang="en-US"/>
          </a:p>
        </p:txBody>
      </p:sp>
      <p:sp>
        <p:nvSpPr>
          <p:cNvPr id="11"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serum – Control vs Alzheimer’s</a:t>
            </a:r>
            <a:endParaRPr lang="en-US" sz="2800" b="1" dirty="0">
              <a:solidFill>
                <a:srgbClr val="2E9EE2"/>
              </a:solidFill>
              <a:latin typeface="Helvetica"/>
              <a:cs typeface="Helvetica"/>
            </a:endParaRPr>
          </a:p>
        </p:txBody>
      </p:sp>
      <p:pic>
        <p:nvPicPr>
          <p:cNvPr id="12" name="Picture 11" descr="exRNA logo.png"/>
          <p:cNvPicPr>
            <a:picLocks noChangeAspect="1"/>
          </p:cNvPicPr>
          <p:nvPr/>
        </p:nvPicPr>
        <p:blipFill rotWithShape="1">
          <a:blip r:embed="rId4"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pic>
        <p:nvPicPr>
          <p:cNvPr id="3" name="Picture 2"/>
          <p:cNvPicPr>
            <a:picLocks noChangeAspect="1"/>
          </p:cNvPicPr>
          <p:nvPr/>
        </p:nvPicPr>
        <p:blipFill>
          <a:blip r:embed="rId5"/>
          <a:stretch>
            <a:fillRect/>
          </a:stretch>
        </p:blipFill>
        <p:spPr>
          <a:xfrm>
            <a:off x="1981200" y="1143000"/>
            <a:ext cx="4965700" cy="4791973"/>
          </a:xfrm>
          <a:prstGeom prst="rect">
            <a:avLst/>
          </a:prstGeom>
        </p:spPr>
      </p:pic>
      <p:sp>
        <p:nvSpPr>
          <p:cNvPr id="9" name="Rectangle 8"/>
          <p:cNvSpPr/>
          <p:nvPr/>
        </p:nvSpPr>
        <p:spPr>
          <a:xfrm>
            <a:off x="5145315" y="1371600"/>
            <a:ext cx="762000" cy="4567256"/>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252410" y="1376344"/>
            <a:ext cx="762000" cy="4567256"/>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9254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na_comparison_ADvCONTROL_serum.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43000"/>
            <a:ext cx="5981700" cy="4368800"/>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11</a:t>
            </a:fld>
            <a:endParaRPr lang="en-US"/>
          </a:p>
        </p:txBody>
      </p:sp>
      <p:sp>
        <p:nvSpPr>
          <p:cNvPr id="11"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serum – Control vs Alzheimer’s</a:t>
            </a:r>
            <a:endParaRPr lang="en-US" sz="2800" b="1" dirty="0">
              <a:solidFill>
                <a:srgbClr val="2E9EE2"/>
              </a:solidFill>
              <a:latin typeface="Helvetica"/>
              <a:cs typeface="Helvetica"/>
            </a:endParaRPr>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3" name="Rectangle 2"/>
          <p:cNvSpPr/>
          <p:nvPr/>
        </p:nvSpPr>
        <p:spPr>
          <a:xfrm>
            <a:off x="6096000" y="2209800"/>
            <a:ext cx="2743200" cy="2308324"/>
          </a:xfrm>
          <a:prstGeom prst="rect">
            <a:avLst/>
          </a:prstGeom>
        </p:spPr>
        <p:txBody>
          <a:bodyPr wrap="square">
            <a:spAutoFit/>
          </a:bodyPr>
          <a:lstStyle/>
          <a:p>
            <a:r>
              <a:rPr lang="en-US" dirty="0"/>
              <a:t>The plot at left compares the differential expression results from Burgos et al (x axis) and the exceRpt pipeline (y axis). miRNAs with absolute log</a:t>
            </a:r>
            <a:r>
              <a:rPr lang="en-US" baseline="-25000" dirty="0"/>
              <a:t>2</a:t>
            </a:r>
            <a:r>
              <a:rPr lang="en-US" dirty="0"/>
              <a:t> fold changes &lt; 0.7 were not reported in the article.</a:t>
            </a:r>
          </a:p>
        </p:txBody>
      </p:sp>
      <p:sp>
        <p:nvSpPr>
          <p:cNvPr id="5" name="Rectangle 4"/>
          <p:cNvSpPr/>
          <p:nvPr/>
        </p:nvSpPr>
        <p:spPr>
          <a:xfrm>
            <a:off x="762000" y="1371600"/>
            <a:ext cx="5289692" cy="369332"/>
          </a:xfrm>
          <a:prstGeom prst="rect">
            <a:avLst/>
          </a:prstGeom>
        </p:spPr>
        <p:txBody>
          <a:bodyPr wrap="none">
            <a:spAutoFit/>
          </a:bodyPr>
          <a:lstStyle/>
          <a:p>
            <a:r>
              <a:rPr lang="en-US" b="1" dirty="0">
                <a:latin typeface="Helvetica"/>
                <a:cs typeface="Helvetica"/>
              </a:rPr>
              <a:t>Comparison of Differential Expression Results</a:t>
            </a:r>
            <a:endParaRPr lang="en-US"/>
          </a:p>
        </p:txBody>
      </p:sp>
      <p:sp>
        <p:nvSpPr>
          <p:cNvPr id="14" name="Rectangle 13"/>
          <p:cNvSpPr/>
          <p:nvPr/>
        </p:nvSpPr>
        <p:spPr>
          <a:xfrm>
            <a:off x="168125" y="2414210"/>
            <a:ext cx="356810" cy="169818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5400000">
            <a:off x="3218542" y="4044648"/>
            <a:ext cx="356810" cy="2350104"/>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47744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rna_comparison_PDvCONTROL_serum.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 y="2057400"/>
            <a:ext cx="5524500" cy="4034879"/>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12</a:t>
            </a:fld>
            <a:endParaRPr lang="en-US"/>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serum – Control vs Parkinson’s</a:t>
            </a:r>
            <a:endParaRPr lang="en-US" sz="2800" b="1" dirty="0">
              <a:solidFill>
                <a:srgbClr val="2E9EE2"/>
              </a:solidFill>
              <a:latin typeface="Helvetica"/>
              <a:cs typeface="Helvetica"/>
            </a:endParaRPr>
          </a:p>
        </p:txBody>
      </p:sp>
      <p:pic>
        <p:nvPicPr>
          <p:cNvPr id="2" name="Picture 1"/>
          <p:cNvPicPr>
            <a:picLocks noChangeAspect="1"/>
          </p:cNvPicPr>
          <p:nvPr/>
        </p:nvPicPr>
        <p:blipFill>
          <a:blip r:embed="rId6"/>
          <a:stretch>
            <a:fillRect/>
          </a:stretch>
        </p:blipFill>
        <p:spPr>
          <a:xfrm>
            <a:off x="2133600" y="1168400"/>
            <a:ext cx="4356100" cy="1346200"/>
          </a:xfrm>
          <a:prstGeom prst="rect">
            <a:avLst/>
          </a:prstGeom>
        </p:spPr>
      </p:pic>
      <p:sp>
        <p:nvSpPr>
          <p:cNvPr id="11" name="Rectangle 10"/>
          <p:cNvSpPr/>
          <p:nvPr/>
        </p:nvSpPr>
        <p:spPr>
          <a:xfrm>
            <a:off x="4888895" y="1347410"/>
            <a:ext cx="685800" cy="1214456"/>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233055" y="1352154"/>
            <a:ext cx="685800" cy="1214456"/>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47020" y="3200400"/>
            <a:ext cx="356810" cy="160020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112985" y="4698396"/>
            <a:ext cx="356810" cy="2237619"/>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0989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rna_comparison_ADvPD_serum.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0625" y="1828800"/>
            <a:ext cx="4503375" cy="3289089"/>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13</a:t>
            </a:fld>
            <a:endParaRPr lang="en-US"/>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Differential Expression of miRNAs </a:t>
            </a:r>
          </a:p>
          <a:p>
            <a:pPr algn="l"/>
            <a:r>
              <a:rPr lang="en-US" sz="2800" b="1" dirty="0" smtClean="0">
                <a:solidFill>
                  <a:srgbClr val="2E9EE2"/>
                </a:solidFill>
                <a:latin typeface="Helvetica"/>
                <a:cs typeface="Helvetica"/>
              </a:rPr>
              <a:t>in serum – Alzheimer’s vs Parkinson’s</a:t>
            </a:r>
            <a:endParaRPr lang="en-US" sz="2800" b="1" dirty="0">
              <a:solidFill>
                <a:srgbClr val="2E9EE2"/>
              </a:solidFill>
              <a:latin typeface="Helvetica"/>
              <a:cs typeface="Helvetica"/>
            </a:endParaRPr>
          </a:p>
        </p:txBody>
      </p:sp>
      <p:sp>
        <p:nvSpPr>
          <p:cNvPr id="14" name="Rectangle 13"/>
          <p:cNvSpPr/>
          <p:nvPr/>
        </p:nvSpPr>
        <p:spPr>
          <a:xfrm>
            <a:off x="5236820" y="1600200"/>
            <a:ext cx="3602380" cy="646331"/>
          </a:xfrm>
          <a:prstGeom prst="rect">
            <a:avLst/>
          </a:prstGeom>
        </p:spPr>
        <p:txBody>
          <a:bodyPr wrap="square">
            <a:spAutoFit/>
          </a:bodyPr>
          <a:lstStyle/>
          <a:p>
            <a:pPr algn="ctr"/>
            <a:r>
              <a:rPr lang="en-US" b="1" dirty="0">
                <a:latin typeface="Helvetica"/>
                <a:cs typeface="Helvetica"/>
              </a:rPr>
              <a:t>Comparison of </a:t>
            </a:r>
          </a:p>
          <a:p>
            <a:pPr algn="ctr"/>
            <a:r>
              <a:rPr lang="en-US" b="1" dirty="0">
                <a:latin typeface="Helvetica"/>
                <a:cs typeface="Helvetica"/>
              </a:rPr>
              <a:t>Differential Expression Results</a:t>
            </a:r>
            <a:endParaRPr lang="en-US"/>
          </a:p>
        </p:txBody>
      </p:sp>
      <p:pic>
        <p:nvPicPr>
          <p:cNvPr id="8" name="Picture 7"/>
          <p:cNvPicPr>
            <a:picLocks noChangeAspect="1"/>
          </p:cNvPicPr>
          <p:nvPr/>
        </p:nvPicPr>
        <p:blipFill>
          <a:blip r:embed="rId6"/>
          <a:stretch>
            <a:fillRect/>
          </a:stretch>
        </p:blipFill>
        <p:spPr>
          <a:xfrm>
            <a:off x="131420" y="1676400"/>
            <a:ext cx="4356100" cy="3441700"/>
          </a:xfrm>
          <a:prstGeom prst="rect">
            <a:avLst/>
          </a:prstGeom>
        </p:spPr>
      </p:pic>
      <p:sp>
        <p:nvSpPr>
          <p:cNvPr id="11" name="Rectangle 10"/>
          <p:cNvSpPr/>
          <p:nvPr/>
        </p:nvSpPr>
        <p:spPr>
          <a:xfrm>
            <a:off x="2883505" y="1866294"/>
            <a:ext cx="685800" cy="3269437"/>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63950" y="1871038"/>
            <a:ext cx="685800" cy="3269437"/>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84095" y="2743200"/>
            <a:ext cx="268515" cy="1343780"/>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6860419" y="3976914"/>
            <a:ext cx="304798" cy="1823964"/>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862297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14</a:t>
            </a:fld>
            <a:endParaRPr lang="en-US"/>
          </a:p>
        </p:txBody>
      </p:sp>
      <p:pic>
        <p:nvPicPr>
          <p:cNvPr id="12" name="Picture 11" descr="exRNA logo.png"/>
          <p:cNvPicPr>
            <a:picLocks noChangeAspect="1"/>
          </p:cNvPicPr>
          <p:nvPr/>
        </p:nvPicPr>
        <p:blipFill rotWithShape="1">
          <a:blip r:embed="rId4"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Digging Deeper:  </a:t>
            </a:r>
          </a:p>
          <a:p>
            <a:pPr algn="l"/>
            <a:r>
              <a:rPr lang="en-US" sz="2800" b="1" dirty="0" smtClean="0">
                <a:solidFill>
                  <a:srgbClr val="2E9EE2"/>
                </a:solidFill>
                <a:latin typeface="Helvetica"/>
                <a:cs typeface="Helvetica"/>
              </a:rPr>
              <a:t>Parkinson’s vs. Parkinson’s with Dementia</a:t>
            </a:r>
            <a:endParaRPr lang="en-US" sz="2800" b="1" dirty="0">
              <a:solidFill>
                <a:srgbClr val="2E9EE2"/>
              </a:solidFill>
              <a:latin typeface="Helvetica"/>
              <a:cs typeface="Helvetica"/>
            </a:endParaRPr>
          </a:p>
        </p:txBody>
      </p:sp>
      <p:pic>
        <p:nvPicPr>
          <p:cNvPr id="17" name="Picture 16"/>
          <p:cNvPicPr>
            <a:picLocks noChangeAspect="1"/>
          </p:cNvPicPr>
          <p:nvPr/>
        </p:nvPicPr>
        <p:blipFill rotWithShape="1">
          <a:blip r:embed="rId5"/>
          <a:srcRect b="94444"/>
          <a:stretch/>
        </p:blipFill>
        <p:spPr>
          <a:xfrm>
            <a:off x="4696790" y="1143001"/>
            <a:ext cx="4177997" cy="381000"/>
          </a:xfrm>
          <a:prstGeom prst="rect">
            <a:avLst/>
          </a:prstGeom>
        </p:spPr>
      </p:pic>
      <p:sp>
        <p:nvSpPr>
          <p:cNvPr id="9" name="Rectangle 8"/>
          <p:cNvSpPr/>
          <p:nvPr/>
        </p:nvSpPr>
        <p:spPr>
          <a:xfrm>
            <a:off x="4648200" y="5715000"/>
            <a:ext cx="4267200" cy="369332"/>
          </a:xfrm>
          <a:prstGeom prst="rect">
            <a:avLst/>
          </a:prstGeom>
        </p:spPr>
        <p:txBody>
          <a:bodyPr wrap="square">
            <a:spAutoFit/>
          </a:bodyPr>
          <a:lstStyle/>
          <a:p>
            <a:r>
              <a:rPr lang="en-US" dirty="0">
                <a:latin typeface="Helvetica"/>
                <a:cs typeface="Helvetica"/>
              </a:rPr>
              <a:t>   …               …         …        …         …</a:t>
            </a:r>
            <a:endParaRPr lang="en-US"/>
          </a:p>
        </p:txBody>
      </p:sp>
      <p:pic>
        <p:nvPicPr>
          <p:cNvPr id="2" name="Picture 1"/>
          <p:cNvPicPr>
            <a:picLocks noChangeAspect="1"/>
          </p:cNvPicPr>
          <p:nvPr/>
        </p:nvPicPr>
        <p:blipFill>
          <a:blip r:embed="rId6"/>
          <a:stretch>
            <a:fillRect/>
          </a:stretch>
        </p:blipFill>
        <p:spPr>
          <a:xfrm>
            <a:off x="304800" y="1151516"/>
            <a:ext cx="4171188" cy="4743704"/>
          </a:xfrm>
          <a:prstGeom prst="rect">
            <a:avLst/>
          </a:prstGeom>
        </p:spPr>
      </p:pic>
      <p:pic>
        <p:nvPicPr>
          <p:cNvPr id="8" name="Picture 7"/>
          <p:cNvPicPr>
            <a:picLocks noChangeAspect="1"/>
          </p:cNvPicPr>
          <p:nvPr/>
        </p:nvPicPr>
        <p:blipFill>
          <a:blip r:embed="rId7"/>
          <a:stretch>
            <a:fillRect/>
          </a:stretch>
        </p:blipFill>
        <p:spPr>
          <a:xfrm>
            <a:off x="4708675" y="1520370"/>
            <a:ext cx="4171188" cy="4393184"/>
          </a:xfrm>
          <a:prstGeom prst="rect">
            <a:avLst/>
          </a:prstGeom>
        </p:spPr>
      </p:pic>
      <p:sp>
        <p:nvSpPr>
          <p:cNvPr id="16" name="Rectangle 15"/>
          <p:cNvSpPr/>
          <p:nvPr/>
        </p:nvSpPr>
        <p:spPr>
          <a:xfrm>
            <a:off x="2999620" y="1319590"/>
            <a:ext cx="685800" cy="4619266"/>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447800" y="1324334"/>
            <a:ext cx="685800" cy="4619266"/>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2181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na_comparison_PDvPDD_color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201" y="930125"/>
            <a:ext cx="7297674" cy="5329936"/>
          </a:xfrm>
          <a:prstGeom prst="rect">
            <a:avLst/>
          </a:prstGeom>
        </p:spPr>
      </p:pic>
      <p:pic>
        <p:nvPicPr>
          <p:cNvPr id="6" name="Picture 5"/>
          <p:cNvPicPr>
            <a:picLocks noChangeAspect="1"/>
          </p:cNvPicPr>
          <p:nvPr/>
        </p:nvPicPr>
        <p:blipFill>
          <a:blip r:embed="rId4">
            <a:alphaModFix amt="35000"/>
          </a:blip>
          <a:stretch>
            <a:fillRect/>
          </a:stretch>
        </p:blipFill>
        <p:spPr>
          <a:xfrm>
            <a:off x="8030732" y="5998977"/>
            <a:ext cx="1113268" cy="859057"/>
          </a:xfrm>
          <a:prstGeom prst="rect">
            <a:avLst/>
          </a:prstGeom>
        </p:spPr>
      </p:pic>
      <p:sp>
        <p:nvSpPr>
          <p:cNvPr id="7" name="Slide Number Placeholder 3"/>
          <p:cNvSpPr>
            <a:spLocks noGrp="1"/>
          </p:cNvSpPr>
          <p:nvPr>
            <p:ph type="sldNum" sz="quarter" idx="12"/>
          </p:nvPr>
        </p:nvSpPr>
        <p:spPr>
          <a:xfrm>
            <a:off x="0" y="6416675"/>
            <a:ext cx="348861" cy="365125"/>
          </a:xfrm>
        </p:spPr>
        <p:txBody>
          <a:bodyPr/>
          <a:lstStyle/>
          <a:p>
            <a:fld id="{42D882AF-417C-435C-9F28-43C1763EC6AE}" type="slidenum">
              <a:rPr lang="en-US" smtClean="0"/>
              <a:pPr/>
              <a:t>15</a:t>
            </a:fld>
            <a:endParaRPr lang="en-US"/>
          </a:p>
        </p:txBody>
      </p:sp>
      <p:pic>
        <p:nvPicPr>
          <p:cNvPr id="12" name="Picture 11" descr="exRNA logo.png"/>
          <p:cNvPicPr>
            <a:picLocks noChangeAspect="1"/>
          </p:cNvPicPr>
          <p:nvPr/>
        </p:nvPicPr>
        <p:blipFill rotWithShape="1">
          <a:blip r:embed="rId5"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13" name="Straight Connector 12"/>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
        <p:nvSpPr>
          <p:cNvPr id="15" name="Title 1"/>
          <p:cNvSpPr txBox="1">
            <a:spLocks/>
          </p:cNvSpPr>
          <p:nvPr/>
        </p:nvSpPr>
        <p:spPr>
          <a:xfrm>
            <a:off x="1080120" y="-18256"/>
            <a:ext cx="806388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latin typeface="Helvetica"/>
                <a:cs typeface="Helvetica"/>
              </a:rPr>
              <a:t>Digging Deeper:  </a:t>
            </a:r>
          </a:p>
          <a:p>
            <a:pPr algn="l"/>
            <a:r>
              <a:rPr lang="en-US" sz="2800" b="1" dirty="0" smtClean="0">
                <a:solidFill>
                  <a:srgbClr val="2E9EE2"/>
                </a:solidFill>
                <a:latin typeface="Helvetica"/>
                <a:cs typeface="Helvetica"/>
              </a:rPr>
              <a:t>Parkinson’s vs. Parkinson’s with Dementia</a:t>
            </a:r>
            <a:endParaRPr lang="en-US" sz="2800" b="1" dirty="0">
              <a:solidFill>
                <a:srgbClr val="2E9EE2"/>
              </a:solidFill>
              <a:latin typeface="Helvetica"/>
              <a:cs typeface="Helvetica"/>
            </a:endParaRPr>
          </a:p>
        </p:txBody>
      </p:sp>
      <p:sp>
        <p:nvSpPr>
          <p:cNvPr id="14" name="Rectangle 13"/>
          <p:cNvSpPr/>
          <p:nvPr/>
        </p:nvSpPr>
        <p:spPr>
          <a:xfrm>
            <a:off x="1828800" y="1355656"/>
            <a:ext cx="5943600" cy="369332"/>
          </a:xfrm>
          <a:prstGeom prst="rect">
            <a:avLst/>
          </a:prstGeom>
        </p:spPr>
        <p:txBody>
          <a:bodyPr wrap="square">
            <a:spAutoFit/>
          </a:bodyPr>
          <a:lstStyle/>
          <a:p>
            <a:pPr algn="ctr"/>
            <a:r>
              <a:rPr lang="en-US" b="1" dirty="0">
                <a:latin typeface="Helvetica"/>
                <a:cs typeface="Helvetica"/>
              </a:rPr>
              <a:t>Comparison of Differential Expression Results</a:t>
            </a:r>
            <a:endParaRPr lang="en-US"/>
          </a:p>
        </p:txBody>
      </p:sp>
      <p:sp>
        <p:nvSpPr>
          <p:cNvPr id="3" name="Rectangle 2"/>
          <p:cNvSpPr/>
          <p:nvPr/>
        </p:nvSpPr>
        <p:spPr>
          <a:xfrm>
            <a:off x="6271955" y="3629988"/>
            <a:ext cx="1493468" cy="369332"/>
          </a:xfrm>
          <a:prstGeom prst="rect">
            <a:avLst/>
          </a:prstGeom>
        </p:spPr>
        <p:txBody>
          <a:bodyPr wrap="none">
            <a:spAutoFit/>
          </a:bodyPr>
          <a:lstStyle/>
          <a:p>
            <a:r>
              <a:rPr lang="en-US" u="sng" dirty="0">
                <a:latin typeface="Helvetica"/>
                <a:cs typeface="Helvetica"/>
              </a:rPr>
              <a:t>Significant in</a:t>
            </a:r>
            <a:endParaRPr lang="en-US" u="sng"/>
          </a:p>
        </p:txBody>
      </p:sp>
      <p:sp>
        <p:nvSpPr>
          <p:cNvPr id="11" name="Rectangle 10"/>
          <p:cNvSpPr/>
          <p:nvPr/>
        </p:nvSpPr>
        <p:spPr>
          <a:xfrm>
            <a:off x="862390" y="2438400"/>
            <a:ext cx="356810" cy="2059825"/>
          </a:xfrm>
          <a:prstGeom prst="rect">
            <a:avLst/>
          </a:prstGeom>
          <a:solidFill>
            <a:srgbClr val="4F81BD">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5400000">
            <a:off x="4598005" y="4457701"/>
            <a:ext cx="356810" cy="2871409"/>
          </a:xfrm>
          <a:prstGeom prst="rect">
            <a:avLst/>
          </a:prstGeom>
          <a:solidFill>
            <a:srgbClr val="FF0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955824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mirna_comparison_ADvCONTROL_CSF.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80" y="2415426"/>
            <a:ext cx="2952750" cy="2156573"/>
          </a:xfrm>
          <a:prstGeom prst="rect">
            <a:avLst/>
          </a:prstGeom>
        </p:spPr>
      </p:pic>
      <p:pic>
        <p:nvPicPr>
          <p:cNvPr id="20" name="Picture 19" descr="mirna_comparison_ADvP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2552" y="2438400"/>
            <a:ext cx="2990850" cy="2184400"/>
          </a:xfrm>
          <a:prstGeom prst="rect">
            <a:avLst/>
          </a:prstGeom>
        </p:spPr>
      </p:pic>
      <p:pic>
        <p:nvPicPr>
          <p:cNvPr id="19" name="Picture 18" descr="mirna_comparison_PDvCONTROL.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4171" y="2427930"/>
            <a:ext cx="2935630" cy="2144070"/>
          </a:xfrm>
          <a:prstGeom prst="rect">
            <a:avLst/>
          </a:prstGeom>
        </p:spPr>
      </p:pic>
      <p:pic>
        <p:nvPicPr>
          <p:cNvPr id="8" name="Picture 7" descr="mirna_comparison_ADvPD_serum.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5546" y="4515316"/>
            <a:ext cx="3004887" cy="2194652"/>
          </a:xfrm>
          <a:prstGeom prst="rect">
            <a:avLst/>
          </a:prstGeom>
        </p:spPr>
      </p:pic>
      <p:sp>
        <p:nvSpPr>
          <p:cNvPr id="2" name="Title 1"/>
          <p:cNvSpPr>
            <a:spLocks noGrp="1"/>
          </p:cNvSpPr>
          <p:nvPr>
            <p:ph type="ctrTitle"/>
          </p:nvPr>
        </p:nvSpPr>
        <p:spPr>
          <a:xfrm>
            <a:off x="990600" y="1094027"/>
            <a:ext cx="7772400" cy="1115773"/>
          </a:xfrm>
        </p:spPr>
        <p:txBody>
          <a:bodyPr>
            <a:noAutofit/>
          </a:bodyPr>
          <a:lstStyle/>
          <a:p>
            <a:pPr algn="l" fontAlgn="b"/>
            <a:r>
              <a:rPr lang="en-US" sz="2400" dirty="0" smtClean="0">
                <a:solidFill>
                  <a:srgbClr val="000000"/>
                </a:solidFill>
                <a:latin typeface="Helvetica"/>
                <a:cs typeface="Helvetica"/>
              </a:rPr>
              <a:t>Differential expression analysis of all pairwise comparisons shows that the exceRpt pipeline does a good job of reproducing the results from Burgos et al.</a:t>
            </a:r>
            <a:endParaRPr lang="en-US" sz="2400" strike="sngStrike" dirty="0">
              <a:solidFill>
                <a:srgbClr val="000000"/>
              </a:solidFill>
              <a:latin typeface="Helvetica"/>
              <a:cs typeface="Helvetica"/>
            </a:endParaRPr>
          </a:p>
        </p:txBody>
      </p:sp>
      <p:pic>
        <p:nvPicPr>
          <p:cNvPr id="3" name="Picture 2" descr="exRNA logo.png"/>
          <p:cNvPicPr>
            <a:picLocks noChangeAspect="1"/>
          </p:cNvPicPr>
          <p:nvPr/>
        </p:nvPicPr>
        <p:blipFill rotWithShape="1">
          <a:blip r:embed="rId6"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4" name="Straight Connector 3"/>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5" name="Title 1"/>
          <p:cNvSpPr txBox="1">
            <a:spLocks/>
          </p:cNvSpPr>
          <p:nvPr/>
        </p:nvSpPr>
        <p:spPr>
          <a:xfrm>
            <a:off x="1143000" y="210344"/>
            <a:ext cx="7380312" cy="780256"/>
          </a:xfrm>
          <a:prstGeom prst="rect">
            <a:avLst/>
          </a:prstGeom>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latin typeface="Helvetica"/>
                <a:cs typeface="Helvetica"/>
              </a:rPr>
              <a:t>Use </a:t>
            </a:r>
            <a:r>
              <a:rPr lang="en-US" sz="3600" b="1" dirty="0" smtClean="0">
                <a:solidFill>
                  <a:srgbClr val="2E9EE2"/>
                </a:solidFill>
                <a:latin typeface="Helvetica"/>
                <a:cs typeface="Helvetica"/>
              </a:rPr>
              <a:t>Case</a:t>
            </a:r>
            <a:r>
              <a:rPr lang="en-US" sz="3600" b="1" dirty="0">
                <a:solidFill>
                  <a:srgbClr val="2E9EE2"/>
                </a:solidFill>
                <a:latin typeface="Helvetica"/>
                <a:cs typeface="Helvetica"/>
              </a:rPr>
              <a:t> </a:t>
            </a:r>
            <a:r>
              <a:rPr lang="en-US" sz="3600" b="1" dirty="0" smtClean="0">
                <a:latin typeface="Helvetica"/>
                <a:cs typeface="Helvetica"/>
              </a:rPr>
              <a:t>3: Summary</a:t>
            </a:r>
            <a:endParaRPr lang="en-US" sz="3600" b="1" dirty="0">
              <a:solidFill>
                <a:srgbClr val="2E9EE2"/>
              </a:solidFill>
              <a:latin typeface="Helvetica"/>
              <a:cs typeface="Helvetica"/>
            </a:endParaRPr>
          </a:p>
        </p:txBody>
      </p:sp>
      <p:sp>
        <p:nvSpPr>
          <p:cNvPr id="7" name="Slide Number Placeholder 3"/>
          <p:cNvSpPr>
            <a:spLocks noGrp="1"/>
          </p:cNvSpPr>
          <p:nvPr>
            <p:ph type="sldNum" sz="quarter" idx="12"/>
          </p:nvPr>
        </p:nvSpPr>
        <p:spPr>
          <a:xfrm>
            <a:off x="6553200" y="6356350"/>
            <a:ext cx="2133600" cy="365125"/>
          </a:xfrm>
        </p:spPr>
        <p:txBody>
          <a:bodyPr/>
          <a:lstStyle/>
          <a:p>
            <a:fld id="{42D882AF-417C-435C-9F28-43C1763EC6AE}" type="slidenum">
              <a:rPr lang="en-US" smtClean="0"/>
              <a:pPr/>
              <a:t>16</a:t>
            </a:fld>
            <a:endParaRPr lang="en-US" dirty="0"/>
          </a:p>
        </p:txBody>
      </p:sp>
      <p:sp>
        <p:nvSpPr>
          <p:cNvPr id="9" name="Rectangle 8"/>
          <p:cNvSpPr/>
          <p:nvPr/>
        </p:nvSpPr>
        <p:spPr>
          <a:xfrm>
            <a:off x="6248400" y="4507468"/>
            <a:ext cx="2971800" cy="369332"/>
          </a:xfrm>
          <a:prstGeom prst="rect">
            <a:avLst/>
          </a:prstGeom>
        </p:spPr>
        <p:txBody>
          <a:bodyPr wrap="square">
            <a:spAutoFit/>
          </a:bodyPr>
          <a:lstStyle/>
          <a:p>
            <a:pPr algn="ctr"/>
            <a:r>
              <a:rPr lang="en-US" b="1" dirty="0">
                <a:latin typeface="Helvetica"/>
                <a:cs typeface="Helvetica"/>
              </a:rPr>
              <a:t>AD vs PD in Serum</a:t>
            </a:r>
            <a:endParaRPr lang="en-US"/>
          </a:p>
        </p:txBody>
      </p:sp>
      <p:pic>
        <p:nvPicPr>
          <p:cNvPr id="10" name="Picture 9" descr="mirna_comparison_PDvCONTROL_serum.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4200" y="4495800"/>
            <a:ext cx="2881868" cy="2104804"/>
          </a:xfrm>
          <a:prstGeom prst="rect">
            <a:avLst/>
          </a:prstGeom>
        </p:spPr>
      </p:pic>
      <p:sp>
        <p:nvSpPr>
          <p:cNvPr id="11" name="Rectangle 10"/>
          <p:cNvSpPr/>
          <p:nvPr/>
        </p:nvSpPr>
        <p:spPr>
          <a:xfrm>
            <a:off x="3124200" y="4495800"/>
            <a:ext cx="2971800" cy="369332"/>
          </a:xfrm>
          <a:prstGeom prst="rect">
            <a:avLst/>
          </a:prstGeom>
        </p:spPr>
        <p:txBody>
          <a:bodyPr wrap="square">
            <a:spAutoFit/>
          </a:bodyPr>
          <a:lstStyle/>
          <a:p>
            <a:pPr algn="ctr"/>
            <a:r>
              <a:rPr lang="en-US" b="1" dirty="0">
                <a:latin typeface="Helvetica"/>
                <a:cs typeface="Helvetica"/>
              </a:rPr>
              <a:t>PD vs control in Serum</a:t>
            </a:r>
            <a:endParaRPr lang="en-US"/>
          </a:p>
        </p:txBody>
      </p:sp>
      <p:pic>
        <p:nvPicPr>
          <p:cNvPr id="13" name="Picture 12" descr="mirna_comparison_ADvCONTROL_serum.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200" y="4445000"/>
            <a:ext cx="2990850" cy="2184400"/>
          </a:xfrm>
          <a:prstGeom prst="rect">
            <a:avLst/>
          </a:prstGeom>
        </p:spPr>
      </p:pic>
      <p:sp>
        <p:nvSpPr>
          <p:cNvPr id="14" name="Rectangle 13"/>
          <p:cNvSpPr/>
          <p:nvPr/>
        </p:nvSpPr>
        <p:spPr>
          <a:xfrm>
            <a:off x="173380" y="4495800"/>
            <a:ext cx="2971800" cy="369332"/>
          </a:xfrm>
          <a:prstGeom prst="rect">
            <a:avLst/>
          </a:prstGeom>
        </p:spPr>
        <p:txBody>
          <a:bodyPr wrap="square">
            <a:spAutoFit/>
          </a:bodyPr>
          <a:lstStyle/>
          <a:p>
            <a:pPr algn="ctr"/>
            <a:r>
              <a:rPr lang="en-US" b="1" dirty="0">
                <a:latin typeface="Helvetica"/>
                <a:cs typeface="Helvetica"/>
              </a:rPr>
              <a:t>AD vs control in Serum</a:t>
            </a:r>
            <a:endParaRPr lang="en-US"/>
          </a:p>
        </p:txBody>
      </p:sp>
      <p:sp>
        <p:nvSpPr>
          <p:cNvPr id="15" name="Rectangle 14"/>
          <p:cNvSpPr/>
          <p:nvPr/>
        </p:nvSpPr>
        <p:spPr>
          <a:xfrm>
            <a:off x="6248400" y="2450068"/>
            <a:ext cx="2971800" cy="369332"/>
          </a:xfrm>
          <a:prstGeom prst="rect">
            <a:avLst/>
          </a:prstGeom>
        </p:spPr>
        <p:txBody>
          <a:bodyPr wrap="square">
            <a:spAutoFit/>
          </a:bodyPr>
          <a:lstStyle/>
          <a:p>
            <a:pPr algn="ctr"/>
            <a:r>
              <a:rPr lang="en-US" b="1" dirty="0">
                <a:latin typeface="Helvetica"/>
                <a:cs typeface="Helvetica"/>
              </a:rPr>
              <a:t>AD vs PD in CSF</a:t>
            </a:r>
            <a:endParaRPr lang="en-US"/>
          </a:p>
        </p:txBody>
      </p:sp>
      <p:sp>
        <p:nvSpPr>
          <p:cNvPr id="16" name="Rectangle 15"/>
          <p:cNvSpPr/>
          <p:nvPr/>
        </p:nvSpPr>
        <p:spPr>
          <a:xfrm>
            <a:off x="3124200" y="2438400"/>
            <a:ext cx="2971800" cy="369332"/>
          </a:xfrm>
          <a:prstGeom prst="rect">
            <a:avLst/>
          </a:prstGeom>
        </p:spPr>
        <p:txBody>
          <a:bodyPr wrap="square">
            <a:spAutoFit/>
          </a:bodyPr>
          <a:lstStyle/>
          <a:p>
            <a:pPr algn="ctr"/>
            <a:r>
              <a:rPr lang="en-US" b="1" dirty="0">
                <a:latin typeface="Helvetica"/>
                <a:cs typeface="Helvetica"/>
              </a:rPr>
              <a:t>PD vs control in CSF</a:t>
            </a:r>
            <a:endParaRPr lang="en-US"/>
          </a:p>
        </p:txBody>
      </p:sp>
      <p:sp>
        <p:nvSpPr>
          <p:cNvPr id="17" name="Rectangle 16"/>
          <p:cNvSpPr/>
          <p:nvPr/>
        </p:nvSpPr>
        <p:spPr>
          <a:xfrm>
            <a:off x="173380" y="2438400"/>
            <a:ext cx="2971800" cy="369332"/>
          </a:xfrm>
          <a:prstGeom prst="rect">
            <a:avLst/>
          </a:prstGeom>
        </p:spPr>
        <p:txBody>
          <a:bodyPr wrap="square">
            <a:spAutoFit/>
          </a:bodyPr>
          <a:lstStyle/>
          <a:p>
            <a:pPr algn="ctr"/>
            <a:r>
              <a:rPr lang="en-US" b="1" dirty="0">
                <a:latin typeface="Helvetica"/>
                <a:cs typeface="Helvetica"/>
              </a:rPr>
              <a:t>AD vs control in CSF</a:t>
            </a:r>
            <a:endParaRPr lang="en-US"/>
          </a:p>
        </p:txBody>
      </p:sp>
      <p:sp>
        <p:nvSpPr>
          <p:cNvPr id="6" name="Rectangle 5"/>
          <p:cNvSpPr/>
          <p:nvPr/>
        </p:nvSpPr>
        <p:spPr>
          <a:xfrm>
            <a:off x="435304" y="2732251"/>
            <a:ext cx="1244292"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0.89</a:t>
            </a:r>
            <a:r>
              <a:rPr lang="en-US" dirty="0">
                <a:solidFill>
                  <a:srgbClr val="000000"/>
                </a:solidFill>
                <a:latin typeface="Helvetica"/>
                <a:cs typeface="Helvetica"/>
              </a:rPr>
              <a:t> </a:t>
            </a:r>
            <a:endParaRPr lang="en-US"/>
          </a:p>
        </p:txBody>
      </p:sp>
      <p:sp>
        <p:nvSpPr>
          <p:cNvPr id="22" name="Rectangle 21"/>
          <p:cNvSpPr/>
          <p:nvPr/>
        </p:nvSpPr>
        <p:spPr>
          <a:xfrm>
            <a:off x="3436316" y="2721302"/>
            <a:ext cx="1244292"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0.98</a:t>
            </a:r>
            <a:r>
              <a:rPr lang="en-US" dirty="0">
                <a:solidFill>
                  <a:srgbClr val="000000"/>
                </a:solidFill>
                <a:latin typeface="Helvetica"/>
                <a:cs typeface="Helvetica"/>
              </a:rPr>
              <a:t> </a:t>
            </a:r>
            <a:endParaRPr lang="en-US"/>
          </a:p>
        </p:txBody>
      </p:sp>
      <p:sp>
        <p:nvSpPr>
          <p:cNvPr id="23" name="Rectangle 22"/>
          <p:cNvSpPr/>
          <p:nvPr/>
        </p:nvSpPr>
        <p:spPr>
          <a:xfrm>
            <a:off x="6477000" y="2743200"/>
            <a:ext cx="1244292"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0.90 </a:t>
            </a:r>
            <a:r>
              <a:rPr lang="en-US" dirty="0">
                <a:solidFill>
                  <a:srgbClr val="000000"/>
                </a:solidFill>
                <a:latin typeface="Helvetica"/>
                <a:cs typeface="Helvetica"/>
              </a:rPr>
              <a:t> </a:t>
            </a:r>
            <a:endParaRPr lang="en-US"/>
          </a:p>
        </p:txBody>
      </p:sp>
      <p:sp>
        <p:nvSpPr>
          <p:cNvPr id="24" name="Rectangle 23"/>
          <p:cNvSpPr/>
          <p:nvPr/>
        </p:nvSpPr>
        <p:spPr>
          <a:xfrm>
            <a:off x="432108" y="4736068"/>
            <a:ext cx="1244292"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0.93 </a:t>
            </a:r>
            <a:r>
              <a:rPr lang="en-US" dirty="0">
                <a:solidFill>
                  <a:srgbClr val="000000"/>
                </a:solidFill>
                <a:latin typeface="Helvetica"/>
                <a:cs typeface="Helvetica"/>
              </a:rPr>
              <a:t> </a:t>
            </a:r>
            <a:endParaRPr lang="en-US"/>
          </a:p>
        </p:txBody>
      </p:sp>
      <p:sp>
        <p:nvSpPr>
          <p:cNvPr id="25" name="Rectangle 24"/>
          <p:cNvSpPr/>
          <p:nvPr/>
        </p:nvSpPr>
        <p:spPr>
          <a:xfrm>
            <a:off x="3472792" y="4757247"/>
            <a:ext cx="1249060"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0.97 </a:t>
            </a:r>
            <a:r>
              <a:rPr lang="en-US" dirty="0">
                <a:solidFill>
                  <a:srgbClr val="000000"/>
                </a:solidFill>
                <a:latin typeface="Helvetica"/>
                <a:cs typeface="Helvetica"/>
              </a:rPr>
              <a:t> </a:t>
            </a:r>
            <a:endParaRPr lang="en-US"/>
          </a:p>
        </p:txBody>
      </p:sp>
      <p:sp>
        <p:nvSpPr>
          <p:cNvPr id="26" name="Rectangle 25"/>
          <p:cNvSpPr/>
          <p:nvPr/>
        </p:nvSpPr>
        <p:spPr>
          <a:xfrm>
            <a:off x="6477000" y="4790094"/>
            <a:ext cx="1244292" cy="369332"/>
          </a:xfrm>
          <a:prstGeom prst="rect">
            <a:avLst/>
          </a:prstGeom>
        </p:spPr>
        <p:txBody>
          <a:bodyPr wrap="none">
            <a:spAutoFit/>
          </a:bodyPr>
          <a:lstStyle/>
          <a:p>
            <a:r>
              <a:rPr lang="en-US" sz="1400" dirty="0">
                <a:solidFill>
                  <a:srgbClr val="000000"/>
                </a:solidFill>
                <a:latin typeface="Helvetica"/>
                <a:cs typeface="Helvetica"/>
              </a:rPr>
              <a:t>r</a:t>
            </a:r>
            <a:r>
              <a:rPr lang="en-US" sz="1400" baseline="-25000" dirty="0">
                <a:solidFill>
                  <a:srgbClr val="000000"/>
                </a:solidFill>
                <a:latin typeface="Helvetica"/>
                <a:cs typeface="Helvetica"/>
              </a:rPr>
              <a:t>Pearson</a:t>
            </a:r>
            <a:r>
              <a:rPr lang="en-US" sz="1400" dirty="0">
                <a:solidFill>
                  <a:srgbClr val="000000"/>
                </a:solidFill>
                <a:latin typeface="Helvetica"/>
                <a:cs typeface="Helvetica"/>
              </a:rPr>
              <a:t> = 0.93 </a:t>
            </a:r>
            <a:r>
              <a:rPr lang="en-US" dirty="0">
                <a:solidFill>
                  <a:srgbClr val="000000"/>
                </a:solidFill>
                <a:latin typeface="Helvetica"/>
                <a:cs typeface="Helvetica"/>
              </a:rPr>
              <a:t> </a:t>
            </a:r>
            <a:endParaRPr lang="en-US"/>
          </a:p>
        </p:txBody>
      </p:sp>
    </p:spTree>
    <p:extLst>
      <p:ext uri="{BB962C8B-B14F-4D97-AF65-F5344CB8AC3E}">
        <p14:creationId xmlns:p14="http://schemas.microsoft.com/office/powerpoint/2010/main" val="21674015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95400"/>
            <a:ext cx="7772400" cy="4114800"/>
          </a:xfrm>
        </p:spPr>
        <p:txBody>
          <a:bodyPr>
            <a:noAutofit/>
          </a:bodyPr>
          <a:lstStyle/>
          <a:p>
            <a:pPr algn="l" fontAlgn="b"/>
            <a:r>
              <a:rPr lang="en-US" sz="1800" dirty="0">
                <a:solidFill>
                  <a:srgbClr val="000000"/>
                </a:solidFill>
                <a:latin typeface="Helvetica"/>
                <a:cs typeface="Helvetica"/>
              </a:rPr>
              <a:t>Alzheimer’s CSF vs control: all 41 of the miRNAs identified in Burgos et al as significantly differentially expressed were also so identified by exceRpt.</a:t>
            </a:r>
            <a:br>
              <a:rPr lang="en-US" sz="1800" dirty="0">
                <a:solidFill>
                  <a:srgbClr val="000000"/>
                </a:solidFill>
                <a:latin typeface="Helvetica"/>
                <a:cs typeface="Helvetica"/>
              </a:rPr>
            </a:br>
            <a:r>
              <a:rPr lang="en-US" sz="1800" dirty="0">
                <a:solidFill>
                  <a:srgbClr val="000000"/>
                </a:solidFill>
                <a:latin typeface="Helvetica"/>
                <a:cs typeface="Helvetica"/>
              </a:rPr>
              <a:t/>
            </a:r>
            <a:br>
              <a:rPr lang="en-US" sz="1800" dirty="0">
                <a:solidFill>
                  <a:srgbClr val="000000"/>
                </a:solidFill>
                <a:latin typeface="Helvetica"/>
                <a:cs typeface="Helvetica"/>
              </a:rPr>
            </a:br>
            <a:r>
              <a:rPr lang="en-US" sz="1800" dirty="0">
                <a:solidFill>
                  <a:srgbClr val="000000"/>
                </a:solidFill>
                <a:latin typeface="Helvetica"/>
                <a:cs typeface="Helvetica"/>
              </a:rPr>
              <a:t>Pearson correlation of log</a:t>
            </a:r>
            <a:r>
              <a:rPr lang="en-US" sz="1800" baseline="-25000" dirty="0">
                <a:solidFill>
                  <a:srgbClr val="000000"/>
                </a:solidFill>
                <a:latin typeface="Helvetica"/>
                <a:cs typeface="Helvetica"/>
              </a:rPr>
              <a:t>2</a:t>
            </a:r>
            <a:r>
              <a:rPr lang="en-US" sz="1800" dirty="0">
                <a:solidFill>
                  <a:srgbClr val="000000"/>
                </a:solidFill>
                <a:latin typeface="Helvetica"/>
                <a:cs typeface="Helvetica"/>
              </a:rPr>
              <a:t>(fold change) for those top 41 miRNAs between exceRpt and </a:t>
            </a:r>
            <a:r>
              <a:rPr lang="en-US" sz="1800" dirty="0" err="1">
                <a:solidFill>
                  <a:srgbClr val="000000"/>
                </a:solidFill>
                <a:latin typeface="Helvetica"/>
                <a:cs typeface="Helvetica"/>
              </a:rPr>
              <a:t>Burgos</a:t>
            </a:r>
            <a:r>
              <a:rPr lang="en-US" sz="1800" dirty="0">
                <a:solidFill>
                  <a:srgbClr val="000000"/>
                </a:solidFill>
                <a:latin typeface="Helvetica"/>
                <a:cs typeface="Helvetica"/>
              </a:rPr>
              <a:t> et al is 0.89.</a:t>
            </a:r>
            <a:r>
              <a:rPr lang="en-US" sz="1800" dirty="0">
                <a:solidFill>
                  <a:srgbClr val="FF0000"/>
                </a:solidFill>
                <a:latin typeface="Helvetica"/>
                <a:cs typeface="Helvetica"/>
              </a:rPr>
              <a:t/>
            </a:r>
            <a:br>
              <a:rPr lang="en-US" sz="1800" dirty="0">
                <a:solidFill>
                  <a:srgbClr val="FF0000"/>
                </a:solidFill>
                <a:latin typeface="Helvetica"/>
                <a:cs typeface="Helvetica"/>
              </a:rPr>
            </a:br>
            <a:r>
              <a:rPr lang="en-US" sz="1800" dirty="0">
                <a:solidFill>
                  <a:srgbClr val="000000"/>
                </a:solidFill>
                <a:latin typeface="Helvetica"/>
                <a:cs typeface="Helvetica"/>
              </a:rPr>
              <a:t/>
            </a:r>
            <a:br>
              <a:rPr lang="en-US" sz="1800" dirty="0">
                <a:solidFill>
                  <a:srgbClr val="000000"/>
                </a:solidFill>
                <a:latin typeface="Helvetica"/>
                <a:cs typeface="Helvetica"/>
              </a:rPr>
            </a:br>
            <a:r>
              <a:rPr lang="en-US" sz="1800" dirty="0">
                <a:solidFill>
                  <a:srgbClr val="000000"/>
                </a:solidFill>
                <a:latin typeface="Helvetica"/>
                <a:cs typeface="Helvetica"/>
              </a:rPr>
              <a:t>30 / 41 (~75%) of the miRNAs have been identified in the literature as deregulated in Alzheimer’s.</a:t>
            </a:r>
            <a:br>
              <a:rPr lang="en-US" sz="1800" dirty="0">
                <a:solidFill>
                  <a:srgbClr val="000000"/>
                </a:solidFill>
                <a:latin typeface="Helvetica"/>
                <a:cs typeface="Helvetica"/>
              </a:rPr>
            </a:br>
            <a:r>
              <a:rPr lang="en-US" sz="1800" dirty="0">
                <a:solidFill>
                  <a:srgbClr val="000000"/>
                </a:solidFill>
                <a:latin typeface="Helvetica"/>
                <a:cs typeface="Helvetica"/>
              </a:rPr>
              <a:t/>
            </a:r>
            <a:br>
              <a:rPr lang="en-US" sz="1800" dirty="0">
                <a:solidFill>
                  <a:srgbClr val="000000"/>
                </a:solidFill>
                <a:latin typeface="Helvetica"/>
                <a:cs typeface="Helvetica"/>
              </a:rPr>
            </a:br>
            <a:r>
              <a:rPr lang="en-US" sz="1800" dirty="0">
                <a:solidFill>
                  <a:srgbClr val="000000"/>
                </a:solidFill>
                <a:latin typeface="Helvetica"/>
                <a:cs typeface="Helvetica"/>
              </a:rPr>
              <a:t>Thus, this set of miRNAs represent useful candidates for further study and development into clinical biomarkers of AD disease status.</a:t>
            </a:r>
            <a:br>
              <a:rPr lang="en-US" sz="1800" dirty="0">
                <a:solidFill>
                  <a:srgbClr val="000000"/>
                </a:solidFill>
                <a:latin typeface="Helvetica"/>
                <a:cs typeface="Helvetica"/>
              </a:rPr>
            </a:br>
            <a:r>
              <a:rPr lang="en-US" sz="1800" dirty="0">
                <a:solidFill>
                  <a:srgbClr val="000000"/>
                </a:solidFill>
                <a:latin typeface="Helvetica"/>
                <a:cs typeface="Helvetica"/>
              </a:rPr>
              <a:t/>
            </a:r>
            <a:br>
              <a:rPr lang="en-US" sz="1800" dirty="0">
                <a:solidFill>
                  <a:srgbClr val="000000"/>
                </a:solidFill>
                <a:latin typeface="Helvetica"/>
                <a:cs typeface="Helvetica"/>
              </a:rPr>
            </a:br>
            <a:r>
              <a:rPr lang="en-US" sz="1800" dirty="0">
                <a:solidFill>
                  <a:srgbClr val="000000"/>
                </a:solidFill>
                <a:latin typeface="Helvetica"/>
                <a:cs typeface="Helvetica"/>
              </a:rPr>
              <a:t>See Burgos et </a:t>
            </a:r>
            <a:r>
              <a:rPr lang="en-US" sz="1800" dirty="0" smtClean="0">
                <a:solidFill>
                  <a:srgbClr val="000000"/>
                </a:solidFill>
                <a:latin typeface="Helvetica"/>
                <a:cs typeface="Helvetica"/>
              </a:rPr>
              <a:t>al. </a:t>
            </a:r>
            <a:r>
              <a:rPr lang="en-US" sz="1800" dirty="0">
                <a:solidFill>
                  <a:srgbClr val="000000"/>
                </a:solidFill>
                <a:latin typeface="Helvetica"/>
                <a:cs typeface="Helvetica"/>
              </a:rPr>
              <a:t>for discussion of the other comparisons: AD vs PD and PD vs Control in CSF, and all serum cases</a:t>
            </a:r>
            <a:r>
              <a:rPr lang="en-US" sz="1800" dirty="0" smtClean="0">
                <a:solidFill>
                  <a:srgbClr val="000000"/>
                </a:solidFill>
                <a:latin typeface="Helvetica"/>
                <a:cs typeface="Helvetica"/>
              </a:rPr>
              <a:t>.</a:t>
            </a:r>
            <a:endParaRPr lang="en-US" sz="1800" strike="sngStrike" dirty="0">
              <a:solidFill>
                <a:srgbClr val="FF0000"/>
              </a:solidFill>
              <a:latin typeface="Helvetica"/>
              <a:cs typeface="Helvetica"/>
            </a:endParaRPr>
          </a:p>
        </p:txBody>
      </p:sp>
      <p:pic>
        <p:nvPicPr>
          <p:cNvPr id="3" name="Picture 2" descr="exRNA logo.png"/>
          <p:cNvPicPr>
            <a:picLocks noChangeAspect="1"/>
          </p:cNvPicPr>
          <p:nvPr/>
        </p:nvPicPr>
        <p:blipFill rotWithShape="1">
          <a:blip r:embed="rId2"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4" name="Straight Connector 3"/>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5" name="Title 1"/>
          <p:cNvSpPr txBox="1">
            <a:spLocks/>
          </p:cNvSpPr>
          <p:nvPr/>
        </p:nvSpPr>
        <p:spPr>
          <a:xfrm>
            <a:off x="1143000" y="210344"/>
            <a:ext cx="7380312" cy="780256"/>
          </a:xfrm>
          <a:prstGeom prst="rect">
            <a:avLst/>
          </a:prstGeom>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latin typeface="Helvetica"/>
                <a:cs typeface="Helvetica"/>
              </a:rPr>
              <a:t>Use </a:t>
            </a:r>
            <a:r>
              <a:rPr lang="en-US" sz="3600" b="1" dirty="0" smtClean="0">
                <a:solidFill>
                  <a:srgbClr val="2E9EE2"/>
                </a:solidFill>
                <a:latin typeface="Helvetica"/>
                <a:cs typeface="Helvetica"/>
              </a:rPr>
              <a:t>Case</a:t>
            </a:r>
            <a:r>
              <a:rPr lang="en-US" sz="3600" b="1" dirty="0">
                <a:solidFill>
                  <a:srgbClr val="2E9EE2"/>
                </a:solidFill>
                <a:latin typeface="Helvetica"/>
                <a:cs typeface="Helvetica"/>
              </a:rPr>
              <a:t> </a:t>
            </a:r>
            <a:r>
              <a:rPr lang="en-US" sz="3600" b="1" dirty="0" smtClean="0">
                <a:latin typeface="Helvetica"/>
                <a:cs typeface="Helvetica"/>
              </a:rPr>
              <a:t>3: Summary</a:t>
            </a:r>
            <a:endParaRPr lang="en-US" sz="3600" b="1" dirty="0">
              <a:solidFill>
                <a:srgbClr val="2E9EE2"/>
              </a:solidFill>
              <a:latin typeface="Helvetica"/>
              <a:cs typeface="Helvetica"/>
            </a:endParaRPr>
          </a:p>
        </p:txBody>
      </p:sp>
      <p:sp>
        <p:nvSpPr>
          <p:cNvPr id="7" name="Slide Number Placeholder 3"/>
          <p:cNvSpPr>
            <a:spLocks noGrp="1"/>
          </p:cNvSpPr>
          <p:nvPr>
            <p:ph type="sldNum" sz="quarter" idx="12"/>
          </p:nvPr>
        </p:nvSpPr>
        <p:spPr>
          <a:xfrm>
            <a:off x="6553200" y="6356350"/>
            <a:ext cx="2133600" cy="365125"/>
          </a:xfrm>
        </p:spPr>
        <p:txBody>
          <a:bodyPr/>
          <a:lstStyle/>
          <a:p>
            <a:fld id="{42D882AF-417C-435C-9F28-43C1763EC6AE}" type="slidenum">
              <a:rPr lang="en-US" smtClean="0"/>
              <a:pPr/>
              <a:t>17</a:t>
            </a:fld>
            <a:endParaRPr lang="en-US" dirty="0"/>
          </a:p>
        </p:txBody>
      </p:sp>
      <p:sp>
        <p:nvSpPr>
          <p:cNvPr id="22" name="Rectangle 21"/>
          <p:cNvSpPr/>
          <p:nvPr/>
        </p:nvSpPr>
        <p:spPr>
          <a:xfrm>
            <a:off x="0" y="6119336"/>
            <a:ext cx="9144000" cy="738664"/>
          </a:xfrm>
          <a:prstGeom prst="rect">
            <a:avLst/>
          </a:prstGeom>
        </p:spPr>
        <p:txBody>
          <a:bodyPr wrap="square">
            <a:spAutoFit/>
          </a:bodyPr>
          <a:lstStyle/>
          <a:p>
            <a:r>
              <a:rPr lang="en-US" sz="1400" dirty="0" smtClean="0">
                <a:latin typeface="Helvetica"/>
                <a:cs typeface="Helvetica"/>
              </a:rPr>
              <a:t>Burgos K., et al.  </a:t>
            </a:r>
            <a:r>
              <a:rPr lang="en-US" sz="1400" dirty="0">
                <a:latin typeface="Helvetica"/>
                <a:cs typeface="Helvetica"/>
              </a:rPr>
              <a:t>(</a:t>
            </a:r>
            <a:r>
              <a:rPr lang="en-US" sz="1400" dirty="0" smtClean="0">
                <a:latin typeface="Helvetica"/>
                <a:cs typeface="Helvetica"/>
              </a:rPr>
              <a:t>2014</a:t>
            </a:r>
            <a:r>
              <a:rPr lang="en-US" sz="1400" dirty="0">
                <a:latin typeface="Helvetica"/>
                <a:cs typeface="Helvetica"/>
              </a:rPr>
              <a:t>) Profiles of Extracellular </a:t>
            </a:r>
            <a:r>
              <a:rPr lang="en-US" sz="1400" dirty="0" err="1">
                <a:latin typeface="Helvetica"/>
                <a:cs typeface="Helvetica"/>
              </a:rPr>
              <a:t>miRNA</a:t>
            </a:r>
            <a:r>
              <a:rPr lang="en-US" sz="1400" dirty="0">
                <a:latin typeface="Helvetica"/>
                <a:cs typeface="Helvetica"/>
              </a:rPr>
              <a:t> in Cerebrospinal Fluid and Serum from Patients with Alzheimer’s and Parkinson’s Diseases Correlate with Disease Status and Features of </a:t>
            </a:r>
            <a:r>
              <a:rPr lang="en-US" sz="1400" dirty="0" smtClean="0">
                <a:latin typeface="Helvetica"/>
                <a:cs typeface="Helvetica"/>
              </a:rPr>
              <a:t>Pathology. </a:t>
            </a:r>
          </a:p>
          <a:p>
            <a:r>
              <a:rPr lang="en-US" sz="1400" dirty="0" err="1" smtClean="0">
                <a:latin typeface="Helvetica"/>
                <a:cs typeface="Helvetica"/>
              </a:rPr>
              <a:t>PLoS</a:t>
            </a:r>
            <a:r>
              <a:rPr lang="en-US" sz="1400" dirty="0" smtClean="0">
                <a:latin typeface="Helvetica"/>
                <a:cs typeface="Helvetica"/>
              </a:rPr>
              <a:t> </a:t>
            </a:r>
            <a:r>
              <a:rPr lang="en-US" sz="1400" dirty="0">
                <a:latin typeface="Helvetica"/>
                <a:cs typeface="Helvetica"/>
              </a:rPr>
              <a:t>ONE </a:t>
            </a:r>
            <a:r>
              <a:rPr lang="en-US" sz="1400" dirty="0" smtClean="0">
                <a:latin typeface="Helvetica"/>
                <a:cs typeface="Helvetica"/>
              </a:rPr>
              <a:t>9: e94839</a:t>
            </a:r>
            <a:r>
              <a:rPr lang="en-US" sz="1400" dirty="0">
                <a:latin typeface="Helvetica"/>
                <a:cs typeface="Helvetica"/>
              </a:rPr>
              <a:t>.</a:t>
            </a:r>
            <a:endParaRPr lang="en-US" sz="1400" dirty="0"/>
          </a:p>
        </p:txBody>
      </p:sp>
    </p:spTree>
    <p:extLst>
      <p:ext uri="{BB962C8B-B14F-4D97-AF65-F5344CB8AC3E}">
        <p14:creationId xmlns:p14="http://schemas.microsoft.com/office/powerpoint/2010/main" val="390450561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9500" y="63500"/>
            <a:ext cx="8064500" cy="752475"/>
          </a:xfrm>
          <a:prstGeom prst="rect">
            <a:avLst/>
          </a:prstGeom>
        </p:spPr>
        <p:txBody>
          <a:bodyPr>
            <a:noAutofit/>
          </a:bodyPr>
          <a:lstStyle/>
          <a:p>
            <a:pPr algn="l"/>
            <a:r>
              <a:rPr lang="en-US" b="1" dirty="0" smtClean="0">
                <a:latin typeface="Helvetica"/>
                <a:cs typeface="Helvetica"/>
              </a:rPr>
              <a:t>Acknowledgements</a:t>
            </a:r>
            <a:endParaRPr lang="en-US" b="1" dirty="0">
              <a:solidFill>
                <a:srgbClr val="2E9EE2"/>
              </a:solidFill>
              <a:latin typeface="Helvetica"/>
              <a:cs typeface="Helvetica"/>
            </a:endParaRPr>
          </a:p>
        </p:txBody>
      </p:sp>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pPr algn="r"/>
            <a:fld id="{42D882AF-417C-435C-9F28-43C1763EC6AE}" type="slidenum">
              <a:rPr lang="en-US" smtClean="0"/>
              <a:pPr algn="r"/>
              <a:t>18</a:t>
            </a:fld>
            <a:endParaRPr lang="en-US"/>
          </a:p>
        </p:txBody>
      </p:sp>
      <p:cxnSp>
        <p:nvCxnSpPr>
          <p:cNvPr id="8" name="Straight Connector 7"/>
          <p:cNvCxnSpPr/>
          <p:nvPr/>
        </p:nvCxnSpPr>
        <p:spPr>
          <a:xfrm>
            <a:off x="1160014" y="816004"/>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pic>
        <p:nvPicPr>
          <p:cNvPr id="9" name="Picture 8" descr="exRNA logo.png"/>
          <p:cNvPicPr>
            <a:picLocks noChangeAspect="1"/>
          </p:cNvPicPr>
          <p:nvPr/>
        </p:nvPicPr>
        <p:blipFill rotWithShape="1">
          <a:blip r:embed="rId3" cstate="print">
            <a:extLst>
              <a:ext uri="{28A0092B-C50C-407E-A947-70E740481C1C}">
                <a14:useLocalDpi xmlns:a14="http://schemas.microsoft.com/office/drawing/2010/main" val="0"/>
              </a:ext>
            </a:extLst>
          </a:blip>
          <a:srcRect r="66312"/>
          <a:stretch/>
        </p:blipFill>
        <p:spPr>
          <a:xfrm>
            <a:off x="160043" y="128185"/>
            <a:ext cx="706982" cy="835831"/>
          </a:xfrm>
          <a:prstGeom prst="rect">
            <a:avLst/>
          </a:prstGeom>
        </p:spPr>
      </p:pic>
      <p:sp>
        <p:nvSpPr>
          <p:cNvPr id="5" name="TextBox 4"/>
          <p:cNvSpPr txBox="1"/>
          <p:nvPr/>
        </p:nvSpPr>
        <p:spPr>
          <a:xfrm>
            <a:off x="381000" y="914400"/>
            <a:ext cx="4264326" cy="5909311"/>
          </a:xfrm>
          <a:prstGeom prst="rect">
            <a:avLst/>
          </a:prstGeom>
          <a:noFill/>
        </p:spPr>
        <p:txBody>
          <a:bodyPr wrap="square" numCol="1" rtlCol="0">
            <a:spAutoFit/>
          </a:bodyPr>
          <a:lstStyle/>
          <a:p>
            <a:r>
              <a:rPr lang="en-US" b="1" i="1" u="sng" dirty="0" smtClean="0"/>
              <a:t>Baylor College of Medicine, Houston, TX</a:t>
            </a:r>
          </a:p>
          <a:p>
            <a:r>
              <a:rPr lang="en-US" dirty="0" err="1" smtClean="0"/>
              <a:t>Aleksandar</a:t>
            </a:r>
            <a:r>
              <a:rPr lang="en-US" dirty="0" smtClean="0"/>
              <a:t> </a:t>
            </a:r>
            <a:r>
              <a:rPr lang="en-US" dirty="0" err="1" smtClean="0"/>
              <a:t>Milosavljevic</a:t>
            </a:r>
            <a:endParaRPr lang="en-US" dirty="0" smtClean="0"/>
          </a:p>
          <a:p>
            <a:r>
              <a:rPr lang="en-US" dirty="0" smtClean="0"/>
              <a:t>Matthew Roth</a:t>
            </a:r>
          </a:p>
          <a:p>
            <a:endParaRPr lang="en-US" dirty="0" smtClean="0"/>
          </a:p>
          <a:p>
            <a:r>
              <a:rPr lang="en-US" b="1" i="1" u="sng" dirty="0" err="1" smtClean="0"/>
              <a:t>Genboree</a:t>
            </a:r>
            <a:r>
              <a:rPr lang="en-US" b="1" i="1" u="sng" dirty="0" smtClean="0"/>
              <a:t> Team at Baylor</a:t>
            </a:r>
          </a:p>
          <a:p>
            <a:r>
              <a:rPr lang="en-US" dirty="0" smtClean="0"/>
              <a:t>Andrew Jackson</a:t>
            </a:r>
          </a:p>
          <a:p>
            <a:r>
              <a:rPr lang="en-US" dirty="0" smtClean="0"/>
              <a:t>Sai Lakshmi Subramanian</a:t>
            </a:r>
          </a:p>
          <a:p>
            <a:r>
              <a:rPr lang="en-US" dirty="0"/>
              <a:t>William </a:t>
            </a:r>
            <a:r>
              <a:rPr lang="en-US" dirty="0" err="1" smtClean="0"/>
              <a:t>Thistlethwaite</a:t>
            </a:r>
            <a:endParaRPr lang="en-US" dirty="0" smtClean="0"/>
          </a:p>
          <a:p>
            <a:r>
              <a:rPr lang="en-US" dirty="0" smtClean="0"/>
              <a:t>Sameer </a:t>
            </a:r>
            <a:r>
              <a:rPr lang="en-US" dirty="0" err="1" smtClean="0"/>
              <a:t>Paithankar</a:t>
            </a:r>
            <a:endParaRPr lang="en-US" dirty="0" smtClean="0"/>
          </a:p>
          <a:p>
            <a:r>
              <a:rPr lang="en-US" dirty="0" err="1" smtClean="0"/>
              <a:t>Neethu</a:t>
            </a:r>
            <a:r>
              <a:rPr lang="en-US" dirty="0" smtClean="0"/>
              <a:t> Shah</a:t>
            </a:r>
          </a:p>
          <a:p>
            <a:r>
              <a:rPr lang="en-US" dirty="0" smtClean="0"/>
              <a:t>Aaron Baker</a:t>
            </a:r>
          </a:p>
          <a:p>
            <a:endParaRPr lang="en-US" dirty="0"/>
          </a:p>
          <a:p>
            <a:r>
              <a:rPr lang="en-US" b="1" i="1" u="sng" dirty="0"/>
              <a:t>Yale </a:t>
            </a:r>
            <a:r>
              <a:rPr lang="en-US" b="1" i="1" u="sng" dirty="0" smtClean="0"/>
              <a:t>University, New Haven, CT</a:t>
            </a:r>
            <a:endParaRPr lang="en-US" b="1" i="1" u="sng" dirty="0"/>
          </a:p>
          <a:p>
            <a:r>
              <a:rPr lang="en-US" dirty="0" smtClean="0"/>
              <a:t>Mark </a:t>
            </a:r>
            <a:r>
              <a:rPr lang="en-US" dirty="0"/>
              <a:t>Gerstein</a:t>
            </a:r>
          </a:p>
          <a:p>
            <a:r>
              <a:rPr lang="en-US" dirty="0" smtClean="0"/>
              <a:t>Joel </a:t>
            </a:r>
            <a:r>
              <a:rPr lang="en-US" dirty="0" err="1"/>
              <a:t>Rozowsky</a:t>
            </a:r>
            <a:endParaRPr lang="en-US" dirty="0"/>
          </a:p>
          <a:p>
            <a:r>
              <a:rPr lang="en-US" dirty="0" smtClean="0"/>
              <a:t>Rob Kitchen</a:t>
            </a:r>
          </a:p>
          <a:p>
            <a:r>
              <a:rPr lang="en-US" dirty="0" smtClean="0"/>
              <a:t>Fabio Navarro</a:t>
            </a:r>
          </a:p>
          <a:p>
            <a:endParaRPr lang="en-US" dirty="0"/>
          </a:p>
          <a:p>
            <a:r>
              <a:rPr lang="en-US" b="1" i="1" u="sng" dirty="0"/>
              <a:t>Gladstone </a:t>
            </a:r>
            <a:r>
              <a:rPr lang="en-US" b="1" i="1" u="sng" dirty="0" smtClean="0"/>
              <a:t>Institute</a:t>
            </a:r>
            <a:endParaRPr lang="en-US" b="1" i="1" u="sng" dirty="0"/>
          </a:p>
          <a:p>
            <a:r>
              <a:rPr lang="en-US" dirty="0" smtClean="0"/>
              <a:t>Alexander Pico</a:t>
            </a:r>
          </a:p>
          <a:p>
            <a:r>
              <a:rPr lang="en-US" dirty="0"/>
              <a:t>Anders </a:t>
            </a:r>
            <a:r>
              <a:rPr lang="en-US" dirty="0" err="1"/>
              <a:t>Riutta</a:t>
            </a:r>
            <a:endParaRPr lang="en-US" dirty="0"/>
          </a:p>
        </p:txBody>
      </p:sp>
      <p:sp>
        <p:nvSpPr>
          <p:cNvPr id="6" name="TextBox 5"/>
          <p:cNvSpPr txBox="1"/>
          <p:nvPr/>
        </p:nvSpPr>
        <p:spPr>
          <a:xfrm>
            <a:off x="4724400" y="914400"/>
            <a:ext cx="4180426" cy="4524316"/>
          </a:xfrm>
          <a:prstGeom prst="rect">
            <a:avLst/>
          </a:prstGeom>
          <a:noFill/>
        </p:spPr>
        <p:txBody>
          <a:bodyPr wrap="square" rtlCol="0">
            <a:spAutoFit/>
          </a:bodyPr>
          <a:lstStyle/>
          <a:p>
            <a:r>
              <a:rPr lang="en-US" b="1" i="1" u="sng" dirty="0" smtClean="0"/>
              <a:t>Pacific Northwest Diabetes Research Institute, Seattle, WA</a:t>
            </a:r>
          </a:p>
          <a:p>
            <a:r>
              <a:rPr lang="en-US" dirty="0" smtClean="0"/>
              <a:t>David Galas</a:t>
            </a:r>
            <a:endParaRPr lang="en-US" dirty="0"/>
          </a:p>
          <a:p>
            <a:r>
              <a:rPr lang="en-US" dirty="0" smtClean="0"/>
              <a:t>Roger Alexander</a:t>
            </a:r>
          </a:p>
          <a:p>
            <a:endParaRPr lang="en-US" dirty="0"/>
          </a:p>
          <a:p>
            <a:r>
              <a:rPr lang="en-US" b="1" i="1" u="sng" dirty="0" err="1"/>
              <a:t>TGen</a:t>
            </a:r>
            <a:r>
              <a:rPr lang="en-US" b="1" i="1" u="sng" dirty="0"/>
              <a:t>, Phoenix, AZ</a:t>
            </a:r>
          </a:p>
          <a:p>
            <a:r>
              <a:rPr lang="en-US" dirty="0" smtClean="0"/>
              <a:t>Kendall Van </a:t>
            </a:r>
            <a:r>
              <a:rPr lang="en-US" dirty="0" err="1" smtClean="0"/>
              <a:t>Keuren</a:t>
            </a:r>
            <a:r>
              <a:rPr lang="en-US" dirty="0" smtClean="0"/>
              <a:t>-Jensen</a:t>
            </a:r>
          </a:p>
          <a:p>
            <a:r>
              <a:rPr lang="en-US" dirty="0" smtClean="0"/>
              <a:t>Sean Allen</a:t>
            </a:r>
          </a:p>
          <a:p>
            <a:r>
              <a:rPr lang="en-US" dirty="0" err="1" smtClean="0"/>
              <a:t>Ashish</a:t>
            </a:r>
            <a:r>
              <a:rPr lang="en-US" dirty="0" smtClean="0"/>
              <a:t> </a:t>
            </a:r>
            <a:r>
              <a:rPr lang="en-US" dirty="0" err="1" smtClean="0"/>
              <a:t>Yeri</a:t>
            </a:r>
            <a:endParaRPr lang="en-US" dirty="0" smtClean="0"/>
          </a:p>
          <a:p>
            <a:endParaRPr lang="en-US" dirty="0"/>
          </a:p>
          <a:p>
            <a:r>
              <a:rPr lang="en-US" b="1" i="1" u="sng" dirty="0" smtClean="0"/>
              <a:t>NIH</a:t>
            </a:r>
            <a:endParaRPr lang="en-US" b="1" i="1" u="sng" dirty="0"/>
          </a:p>
          <a:p>
            <a:r>
              <a:rPr lang="en-US" dirty="0" smtClean="0"/>
              <a:t>John </a:t>
            </a:r>
            <a:r>
              <a:rPr lang="en-US" dirty="0" err="1" smtClean="0"/>
              <a:t>Satterlee</a:t>
            </a:r>
            <a:endParaRPr lang="en-US" dirty="0" smtClean="0"/>
          </a:p>
          <a:p>
            <a:r>
              <a:rPr lang="en-US" dirty="0" smtClean="0"/>
              <a:t>Lillian </a:t>
            </a:r>
            <a:r>
              <a:rPr lang="en-US" dirty="0" err="1" smtClean="0"/>
              <a:t>Kuo</a:t>
            </a:r>
            <a:endParaRPr lang="en-US" dirty="0" smtClean="0"/>
          </a:p>
          <a:p>
            <a:r>
              <a:rPr lang="en-US" dirty="0" smtClean="0"/>
              <a:t>Dena </a:t>
            </a:r>
            <a:r>
              <a:rPr lang="en-US" dirty="0" err="1" smtClean="0"/>
              <a:t>Procaccini</a:t>
            </a:r>
            <a:endParaRPr lang="en-US" dirty="0" smtClean="0"/>
          </a:p>
          <a:p>
            <a:endParaRPr lang="en-US" dirty="0" smtClean="0"/>
          </a:p>
          <a:p>
            <a:endParaRPr lang="en-US" dirty="0"/>
          </a:p>
        </p:txBody>
      </p:sp>
    </p:spTree>
    <p:extLst>
      <p:ext uri="{BB962C8B-B14F-4D97-AF65-F5344CB8AC3E}">
        <p14:creationId xmlns:p14="http://schemas.microsoft.com/office/powerpoint/2010/main" val="28768905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xRNA logo.png"/>
          <p:cNvPicPr>
            <a:picLocks noChangeAspect="1"/>
          </p:cNvPicPr>
          <p:nvPr/>
        </p:nvPicPr>
        <p:blipFill rotWithShape="1">
          <a:blip r:embed="rId2" cstate="print">
            <a:extLst>
              <a:ext uri="{28A0092B-C50C-407E-A947-70E740481C1C}">
                <a14:useLocalDpi xmlns:a14="http://schemas.microsoft.com/office/drawing/2010/main" val="0"/>
              </a:ext>
            </a:extLst>
          </a:blip>
          <a:srcRect r="66312"/>
          <a:stretch/>
        </p:blipFill>
        <p:spPr>
          <a:xfrm>
            <a:off x="43079" y="44624"/>
            <a:ext cx="1075115" cy="1271058"/>
          </a:xfrm>
          <a:prstGeom prst="rect">
            <a:avLst/>
          </a:prstGeom>
        </p:spPr>
      </p:pic>
      <p:cxnSp>
        <p:nvCxnSpPr>
          <p:cNvPr id="4" name="Straight Connector 3"/>
          <p:cNvCxnSpPr/>
          <p:nvPr/>
        </p:nvCxnSpPr>
        <p:spPr>
          <a:xfrm>
            <a:off x="1160014" y="980728"/>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sp>
        <p:nvSpPr>
          <p:cNvPr id="5" name="Title 1"/>
          <p:cNvSpPr txBox="1">
            <a:spLocks/>
          </p:cNvSpPr>
          <p:nvPr/>
        </p:nvSpPr>
        <p:spPr>
          <a:xfrm>
            <a:off x="1143000" y="210344"/>
            <a:ext cx="7380312" cy="780256"/>
          </a:xfrm>
          <a:prstGeom prst="rect">
            <a:avLst/>
          </a:prstGeom>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latin typeface="Helvetica"/>
                <a:cs typeface="Helvetica"/>
              </a:rPr>
              <a:t>Use </a:t>
            </a:r>
            <a:r>
              <a:rPr lang="en-US" sz="3600" b="1" dirty="0" smtClean="0">
                <a:solidFill>
                  <a:srgbClr val="2E9EE2"/>
                </a:solidFill>
                <a:latin typeface="Helvetica"/>
                <a:cs typeface="Helvetica"/>
              </a:rPr>
              <a:t>Case</a:t>
            </a:r>
            <a:r>
              <a:rPr lang="en-US" sz="3600" b="1" dirty="0">
                <a:solidFill>
                  <a:srgbClr val="2E9EE2"/>
                </a:solidFill>
                <a:latin typeface="Helvetica"/>
                <a:cs typeface="Helvetica"/>
              </a:rPr>
              <a:t> </a:t>
            </a:r>
            <a:r>
              <a:rPr lang="en-US" sz="3600" b="1" dirty="0" smtClean="0">
                <a:latin typeface="Helvetica"/>
                <a:cs typeface="Helvetica"/>
              </a:rPr>
              <a:t>3: References</a:t>
            </a:r>
            <a:endParaRPr lang="en-US" sz="3600" b="1" dirty="0">
              <a:solidFill>
                <a:srgbClr val="2E9EE2"/>
              </a:solidFill>
              <a:latin typeface="Helvetica"/>
              <a:cs typeface="Helvetica"/>
            </a:endParaRPr>
          </a:p>
        </p:txBody>
      </p:sp>
      <p:sp>
        <p:nvSpPr>
          <p:cNvPr id="7" name="Slide Number Placeholder 3"/>
          <p:cNvSpPr>
            <a:spLocks noGrp="1"/>
          </p:cNvSpPr>
          <p:nvPr>
            <p:ph type="sldNum" sz="quarter" idx="12"/>
          </p:nvPr>
        </p:nvSpPr>
        <p:spPr>
          <a:xfrm>
            <a:off x="6553200" y="6356350"/>
            <a:ext cx="2133600" cy="365125"/>
          </a:xfrm>
        </p:spPr>
        <p:txBody>
          <a:bodyPr/>
          <a:lstStyle/>
          <a:p>
            <a:fld id="{42D882AF-417C-435C-9F28-43C1763EC6AE}" type="slidenum">
              <a:rPr lang="en-US" smtClean="0"/>
              <a:pPr/>
              <a:t>19</a:t>
            </a:fld>
            <a:endParaRPr lang="en-US" dirty="0"/>
          </a:p>
        </p:txBody>
      </p:sp>
      <p:sp>
        <p:nvSpPr>
          <p:cNvPr id="9" name="TextBox 8"/>
          <p:cNvSpPr txBox="1"/>
          <p:nvPr/>
        </p:nvSpPr>
        <p:spPr>
          <a:xfrm>
            <a:off x="98482" y="1440220"/>
            <a:ext cx="8961120" cy="5170647"/>
          </a:xfrm>
          <a:prstGeom prst="rect">
            <a:avLst/>
          </a:prstGeom>
          <a:solidFill>
            <a:srgbClr val="BCDCF6"/>
          </a:solidFill>
          <a:ln w="101600" cmpd="tri">
            <a:solidFill>
              <a:schemeClr val="tx1"/>
            </a:solidFill>
          </a:ln>
          <a:effectLst/>
        </p:spPr>
        <p:txBody>
          <a:bodyPr wrap="square" lIns="182880" rIns="365760" rtlCol="0">
            <a:spAutoFit/>
          </a:bodyPr>
          <a:lstStyle/>
          <a:p>
            <a:pPr marL="457200" lvl="0" indent="-457200">
              <a:buFont typeface="+mj-lt"/>
              <a:buAutoNum type="arabicPeriod"/>
            </a:pPr>
            <a:r>
              <a:rPr lang="en-US" sz="1600" dirty="0" smtClean="0">
                <a:latin typeface="Arial" panose="020B0604020202020204" pitchFamily="34" charset="0"/>
                <a:cs typeface="Arial" panose="020B0604020202020204" pitchFamily="34" charset="0"/>
              </a:rPr>
              <a:t>Burgos </a:t>
            </a:r>
            <a:r>
              <a:rPr lang="en-US" sz="1600" dirty="0">
                <a:latin typeface="Arial" panose="020B0604020202020204" pitchFamily="34" charset="0"/>
                <a:cs typeface="Arial" panose="020B0604020202020204" pitchFamily="34" charset="0"/>
              </a:rPr>
              <a:t>K., </a:t>
            </a:r>
            <a:r>
              <a:rPr lang="en-US" sz="1600" dirty="0" err="1">
                <a:latin typeface="Arial" panose="020B0604020202020204" pitchFamily="34" charset="0"/>
                <a:cs typeface="Arial" panose="020B0604020202020204" pitchFamily="34" charset="0"/>
              </a:rPr>
              <a:t>Malenica</a:t>
            </a:r>
            <a:r>
              <a:rPr lang="en-US" sz="1600" dirty="0">
                <a:latin typeface="Arial" panose="020B0604020202020204" pitchFamily="34" charset="0"/>
                <a:cs typeface="Arial" panose="020B0604020202020204" pitchFamily="34" charset="0"/>
              </a:rPr>
              <a:t> I., </a:t>
            </a:r>
            <a:r>
              <a:rPr lang="en-US" sz="1600" dirty="0" err="1">
                <a:latin typeface="Arial" panose="020B0604020202020204" pitchFamily="34" charset="0"/>
                <a:cs typeface="Arial" panose="020B0604020202020204" pitchFamily="34" charset="0"/>
              </a:rPr>
              <a:t>Metpally</a:t>
            </a:r>
            <a:r>
              <a:rPr lang="en-US" sz="1600" dirty="0">
                <a:latin typeface="Arial" panose="020B0604020202020204" pitchFamily="34" charset="0"/>
                <a:cs typeface="Arial" panose="020B0604020202020204" pitchFamily="34" charset="0"/>
              </a:rPr>
              <a:t> R., </a:t>
            </a:r>
            <a:r>
              <a:rPr lang="en-US" sz="1600" dirty="0" err="1">
                <a:latin typeface="Arial" panose="020B0604020202020204" pitchFamily="34" charset="0"/>
                <a:cs typeface="Arial" panose="020B0604020202020204" pitchFamily="34" charset="0"/>
              </a:rPr>
              <a:t>Courtright</a:t>
            </a:r>
            <a:r>
              <a:rPr lang="en-US" sz="1600" dirty="0">
                <a:latin typeface="Arial" panose="020B0604020202020204" pitchFamily="34" charset="0"/>
                <a:cs typeface="Arial" panose="020B0604020202020204" pitchFamily="34" charset="0"/>
              </a:rPr>
              <a:t> A., </a:t>
            </a:r>
            <a:r>
              <a:rPr lang="en-US" sz="1600" dirty="0" smtClean="0">
                <a:latin typeface="Arial" panose="020B0604020202020204" pitchFamily="34" charset="0"/>
                <a:cs typeface="Arial" panose="020B0604020202020204" pitchFamily="34" charset="0"/>
              </a:rPr>
              <a:t>et </a:t>
            </a:r>
            <a:r>
              <a:rPr lang="en-US" sz="1600" dirty="0">
                <a:latin typeface="Arial" panose="020B0604020202020204" pitchFamily="34" charset="0"/>
                <a:cs typeface="Arial" panose="020B0604020202020204" pitchFamily="34" charset="0"/>
              </a:rPr>
              <a:t>al. </a:t>
            </a:r>
            <a:r>
              <a:rPr lang="en-US" sz="1600" b="1" dirty="0" smtClean="0">
                <a:latin typeface="Arial" panose="020B0604020202020204" pitchFamily="34" charset="0"/>
                <a:cs typeface="Arial" panose="020B0604020202020204" pitchFamily="34" charset="0"/>
              </a:rPr>
              <a:t>(</a:t>
            </a:r>
            <a:r>
              <a:rPr lang="en-US" sz="1600" b="1" dirty="0">
                <a:latin typeface="Arial" panose="020B0604020202020204" pitchFamily="34" charset="0"/>
                <a:cs typeface="Arial" panose="020B0604020202020204" pitchFamily="34" charset="0"/>
              </a:rPr>
              <a:t>2014</a:t>
            </a:r>
            <a:r>
              <a:rPr lang="en-US" sz="1600" b="1"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Profiles of extracellular miRNA in cerebrospinal fluid and serum from patients with Alzheimer's and Parkinson's diseases correlate with disease status and features of pathology. </a:t>
            </a:r>
            <a:r>
              <a:rPr lang="en-US" sz="1600" b="1" dirty="0" err="1">
                <a:latin typeface="Arial" panose="020B0604020202020204" pitchFamily="34" charset="0"/>
                <a:cs typeface="Arial" panose="020B0604020202020204" pitchFamily="34" charset="0"/>
              </a:rPr>
              <a:t>PLoS</a:t>
            </a:r>
            <a:r>
              <a:rPr lang="en-US" sz="1600" b="1" dirty="0">
                <a:latin typeface="Arial" panose="020B0604020202020204" pitchFamily="34" charset="0"/>
                <a:cs typeface="Arial" panose="020B0604020202020204" pitchFamily="34" charset="0"/>
              </a:rPr>
              <a:t> ONE </a:t>
            </a:r>
            <a:r>
              <a:rPr lang="en-US" sz="1600" dirty="0">
                <a:latin typeface="Arial" panose="020B0604020202020204" pitchFamily="34" charset="0"/>
                <a:cs typeface="Arial" panose="020B0604020202020204" pitchFamily="34" charset="0"/>
              </a:rPr>
              <a:t>9:e94839. </a:t>
            </a:r>
            <a:endParaRPr lang="en-US" sz="1600" dirty="0" smtClean="0">
              <a:latin typeface="Arial" panose="020B0604020202020204" pitchFamily="34" charset="0"/>
              <a:cs typeface="Arial" panose="020B0604020202020204" pitchFamily="34" charset="0"/>
            </a:endParaRPr>
          </a:p>
          <a:p>
            <a:pPr marL="457200" lvl="0" indent="-457200">
              <a:buFont typeface="+mj-lt"/>
              <a:buAutoNum type="arabicPeriod"/>
            </a:pPr>
            <a:r>
              <a:rPr lang="en-US" sz="1600" dirty="0" err="1" smtClean="0">
                <a:latin typeface="Arial" panose="020B0604020202020204" pitchFamily="34" charset="0"/>
                <a:cs typeface="Arial" panose="020B0604020202020204" pitchFamily="34" charset="0"/>
              </a:rPr>
              <a:t>Barturen</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et al. </a:t>
            </a:r>
            <a:r>
              <a:rPr lang="en-US" sz="1600" b="1" dirty="0">
                <a:latin typeface="Arial" panose="020B0604020202020204" pitchFamily="34" charset="0"/>
                <a:cs typeface="Arial" panose="020B0604020202020204" pitchFamily="34" charset="0"/>
              </a:rPr>
              <a:t>(2014</a:t>
            </a:r>
            <a:r>
              <a:rPr lang="en-US" sz="1600" b="1"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sRNAbench</a:t>
            </a:r>
            <a:r>
              <a:rPr lang="en-US" sz="1600" i="1" dirty="0">
                <a:latin typeface="Arial" panose="020B0604020202020204" pitchFamily="34" charset="0"/>
                <a:cs typeface="Arial" panose="020B0604020202020204" pitchFamily="34" charset="0"/>
              </a:rPr>
              <a:t>: profiling of small RNAs and its sequence variants in single or multi-species high-throughput experiments</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Methods in Next Generation Sequencing</a:t>
            </a:r>
            <a:r>
              <a:rPr lang="en-US" sz="1600" dirty="0">
                <a:latin typeface="Arial" panose="020B0604020202020204" pitchFamily="34" charset="0"/>
                <a:cs typeface="Arial" panose="020B0604020202020204" pitchFamily="34" charset="0"/>
              </a:rPr>
              <a:t>. Volume 1, Issue 1</a:t>
            </a:r>
          </a:p>
          <a:p>
            <a:pPr marL="514350" indent="-514350">
              <a:buFont typeface="+mj-lt"/>
              <a:buAutoNum type="arabicPeriod"/>
            </a:pPr>
            <a:r>
              <a:rPr lang="en-US" sz="1600" dirty="0">
                <a:latin typeface="Arial" panose="020B0604020202020204" pitchFamily="34" charset="0"/>
                <a:cs typeface="Arial" panose="020B0604020202020204" pitchFamily="34" charset="0"/>
              </a:rPr>
              <a:t>Ben Langmead, Cole </a:t>
            </a:r>
            <a:r>
              <a:rPr lang="en-US" sz="1600" dirty="0" err="1">
                <a:latin typeface="Arial" panose="020B0604020202020204" pitchFamily="34" charset="0"/>
                <a:cs typeface="Arial" panose="020B0604020202020204" pitchFamily="34" charset="0"/>
              </a:rPr>
              <a:t>Trapnell</a:t>
            </a:r>
            <a:r>
              <a:rPr lang="en-US" sz="1600" dirty="0">
                <a:latin typeface="Arial" panose="020B0604020202020204" pitchFamily="34" charset="0"/>
                <a:cs typeface="Arial" panose="020B0604020202020204" pitchFamily="34" charset="0"/>
              </a:rPr>
              <a:t>, Mihai Pop and Steven L </a:t>
            </a:r>
            <a:r>
              <a:rPr lang="en-US" sz="1600" dirty="0" err="1">
                <a:latin typeface="Arial" panose="020B0604020202020204" pitchFamily="34" charset="0"/>
                <a:cs typeface="Arial" panose="020B0604020202020204" pitchFamily="34" charset="0"/>
              </a:rPr>
              <a:t>Salzberg</a:t>
            </a:r>
            <a:r>
              <a:rPr lang="en-US" sz="1600" b="1" dirty="0">
                <a:latin typeface="Arial" panose="020B0604020202020204" pitchFamily="34" charset="0"/>
                <a:cs typeface="Arial" panose="020B0604020202020204" pitchFamily="34" charset="0"/>
              </a:rPr>
              <a:t> (2009)</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Ultrafast and memory-efficient alignment of short DNA sequences to the human genome. </a:t>
            </a:r>
            <a:r>
              <a:rPr lang="en-US" sz="1600" b="1" dirty="0">
                <a:latin typeface="Arial" panose="020B0604020202020204" pitchFamily="34" charset="0"/>
                <a:cs typeface="Arial" panose="020B0604020202020204" pitchFamily="34" charset="0"/>
              </a:rPr>
              <a:t>Genome </a:t>
            </a:r>
            <a:r>
              <a:rPr lang="en-US" sz="1600" b="1" dirty="0" smtClean="0">
                <a:latin typeface="Arial" panose="020B0604020202020204" pitchFamily="34" charset="0"/>
                <a:cs typeface="Arial" panose="020B0604020202020204" pitchFamily="34" charset="0"/>
              </a:rPr>
              <a:t>Biology </a:t>
            </a:r>
            <a:r>
              <a:rPr lang="en-US" sz="1600" dirty="0">
                <a:latin typeface="Arial" panose="020B0604020202020204" pitchFamily="34" charset="0"/>
                <a:cs typeface="Arial" panose="020B0604020202020204" pitchFamily="34" charset="0"/>
              </a:rPr>
              <a:t>10(3):R25.</a:t>
            </a:r>
          </a:p>
          <a:p>
            <a:pPr marL="514350" indent="-514350">
              <a:buFont typeface="+mj-lt"/>
              <a:buAutoNum type="arabicPeriod"/>
            </a:pPr>
            <a:r>
              <a:rPr lang="en-US" sz="1600" dirty="0" err="1">
                <a:latin typeface="Arial" panose="020B0604020202020204" pitchFamily="34" charset="0"/>
                <a:cs typeface="Arial" panose="020B0604020202020204" pitchFamily="34" charset="0"/>
              </a:rPr>
              <a:t>Kozomara</a:t>
            </a:r>
            <a:r>
              <a:rPr lang="en-US" sz="1600" dirty="0">
                <a:latin typeface="Arial" panose="020B0604020202020204" pitchFamily="34" charset="0"/>
                <a:cs typeface="Arial" panose="020B0604020202020204" pitchFamily="34" charset="0"/>
              </a:rPr>
              <a:t> A, Griffiths-Jones S. </a:t>
            </a:r>
            <a:r>
              <a:rPr lang="en-US" sz="1600" b="1" dirty="0">
                <a:latin typeface="Arial" panose="020B0604020202020204" pitchFamily="34" charset="0"/>
                <a:cs typeface="Arial" panose="020B0604020202020204" pitchFamily="34" charset="0"/>
              </a:rPr>
              <a:t>(2011)</a:t>
            </a:r>
            <a:r>
              <a:rPr lang="en-US" sz="1600" dirty="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miRBase</a:t>
            </a:r>
            <a:r>
              <a:rPr lang="en-US" sz="1600" i="1" dirty="0">
                <a:latin typeface="Arial" panose="020B0604020202020204" pitchFamily="34" charset="0"/>
                <a:cs typeface="Arial" panose="020B0604020202020204" pitchFamily="34" charset="0"/>
              </a:rPr>
              <a:t>: integrating microRNA annotation and deep-sequencing data</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NAR</a:t>
            </a:r>
            <a:r>
              <a:rPr lang="en-US" sz="1600" dirty="0">
                <a:latin typeface="Arial" panose="020B0604020202020204" pitchFamily="34" charset="0"/>
                <a:cs typeface="Arial" panose="020B0604020202020204" pitchFamily="34" charset="0"/>
              </a:rPr>
              <a:t> 39 (Database Issue)</a:t>
            </a:r>
          </a:p>
          <a:p>
            <a:pPr marL="514350" indent="-514350">
              <a:buFont typeface="+mj-lt"/>
              <a:buAutoNum type="arabicPeriod"/>
            </a:pPr>
            <a:r>
              <a:rPr lang="en-US" sz="1600" dirty="0">
                <a:latin typeface="Arial" panose="020B0604020202020204" pitchFamily="34" charset="0"/>
                <a:cs typeface="Arial" panose="020B0604020202020204" pitchFamily="34" charset="0"/>
              </a:rPr>
              <a:t>Langmead B, </a:t>
            </a:r>
            <a:r>
              <a:rPr lang="en-US" sz="1600" dirty="0" err="1">
                <a:latin typeface="Arial" panose="020B0604020202020204" pitchFamily="34" charset="0"/>
                <a:cs typeface="Arial" panose="020B0604020202020204" pitchFamily="34" charset="0"/>
              </a:rPr>
              <a:t>Salzberg</a:t>
            </a:r>
            <a:r>
              <a:rPr lang="en-US" sz="1600" dirty="0">
                <a:latin typeface="Arial" panose="020B0604020202020204" pitchFamily="34" charset="0"/>
                <a:cs typeface="Arial" panose="020B0604020202020204" pitchFamily="34" charset="0"/>
              </a:rPr>
              <a:t> SL. </a:t>
            </a:r>
            <a:r>
              <a:rPr lang="en-US" sz="1600" b="1" dirty="0">
                <a:latin typeface="Arial" panose="020B0604020202020204" pitchFamily="34" charset="0"/>
                <a:cs typeface="Arial" panose="020B0604020202020204" pitchFamily="34" charset="0"/>
              </a:rPr>
              <a:t>(2012)</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Fast gapped-read alignment with Bowtie 2</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Nature Methods</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9 </a:t>
            </a:r>
            <a:r>
              <a:rPr lang="en-US" sz="1600" dirty="0">
                <a:latin typeface="Arial" panose="020B0604020202020204" pitchFamily="34" charset="0"/>
                <a:cs typeface="Arial" panose="020B0604020202020204" pitchFamily="34" charset="0"/>
              </a:rPr>
              <a:t>: 357-359</a:t>
            </a:r>
            <a:r>
              <a:rPr lang="en-US" sz="1600" dirty="0" smtClean="0">
                <a:latin typeface="Arial" panose="020B0604020202020204" pitchFamily="34" charset="0"/>
                <a:cs typeface="Arial" panose="020B0604020202020204" pitchFamily="34" charset="0"/>
              </a:rPr>
              <a:t>.</a:t>
            </a:r>
          </a:p>
          <a:p>
            <a:pPr marL="514350" lvl="0" indent="-514350">
              <a:buFont typeface="+mj-lt"/>
              <a:buAutoNum type="arabicPeriod"/>
            </a:pPr>
            <a:r>
              <a:rPr lang="en-US" sz="1600" dirty="0">
                <a:latin typeface="Arial" panose="020B0604020202020204" pitchFamily="34" charset="0"/>
                <a:cs typeface="Arial" panose="020B0604020202020204" pitchFamily="34" charset="0"/>
              </a:rPr>
              <a:t>Love M.I., Huber W., and Anders S. </a:t>
            </a:r>
            <a:r>
              <a:rPr lang="en-US" sz="1600" b="1" dirty="0">
                <a:latin typeface="Arial" panose="020B0604020202020204" pitchFamily="34" charset="0"/>
                <a:cs typeface="Arial" panose="020B0604020202020204" pitchFamily="34" charset="0"/>
              </a:rPr>
              <a:t>(2014) </a:t>
            </a:r>
            <a:r>
              <a:rPr lang="en-US" sz="1600" i="1" dirty="0">
                <a:latin typeface="Arial" panose="020B0604020202020204" pitchFamily="34" charset="0"/>
                <a:cs typeface="Arial" panose="020B0604020202020204" pitchFamily="34" charset="0"/>
              </a:rPr>
              <a:t>Moderated estimation of fold change and dispersion for RNA-</a:t>
            </a:r>
            <a:r>
              <a:rPr lang="en-US" sz="1600" i="1" dirty="0" err="1">
                <a:latin typeface="Arial" panose="020B0604020202020204" pitchFamily="34" charset="0"/>
                <a:cs typeface="Arial" panose="020B0604020202020204" pitchFamily="34" charset="0"/>
              </a:rPr>
              <a:t>seq</a:t>
            </a:r>
            <a:r>
              <a:rPr lang="en-US" sz="1600" i="1" dirty="0">
                <a:latin typeface="Arial" panose="020B0604020202020204" pitchFamily="34" charset="0"/>
                <a:cs typeface="Arial" panose="020B0604020202020204" pitchFamily="34" charset="0"/>
              </a:rPr>
              <a:t> data with DESeq2</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Genome Biology</a:t>
            </a:r>
            <a:r>
              <a:rPr lang="en-US" sz="1600" dirty="0">
                <a:latin typeface="Arial" panose="020B0604020202020204" pitchFamily="34" charset="0"/>
                <a:cs typeface="Arial" panose="020B0604020202020204" pitchFamily="34" charset="0"/>
              </a:rPr>
              <a:t> 15: 550. </a:t>
            </a:r>
            <a:endParaRPr lang="en-US" sz="1600" dirty="0" smtClean="0">
              <a:latin typeface="Arial" panose="020B0604020202020204" pitchFamily="34" charset="0"/>
              <a:cs typeface="Arial" panose="020B0604020202020204" pitchFamily="34" charset="0"/>
            </a:endParaRPr>
          </a:p>
          <a:p>
            <a:pPr marL="514350" lvl="0" indent="-514350">
              <a:buFont typeface="+mj-lt"/>
              <a:buAutoNum type="arabicPeriod"/>
            </a:pPr>
            <a:r>
              <a:rPr lang="en-US" sz="1600" dirty="0" smtClean="0">
                <a:latin typeface="Arial" panose="020B0604020202020204" pitchFamily="34" charset="0"/>
                <a:cs typeface="Arial" panose="020B0604020202020204" pitchFamily="34" charset="0"/>
              </a:rPr>
              <a:t>Shannon </a:t>
            </a:r>
            <a:r>
              <a:rPr lang="en-US" sz="1600" dirty="0">
                <a:latin typeface="Arial" panose="020B0604020202020204" pitchFamily="34" charset="0"/>
                <a:cs typeface="Arial" panose="020B0604020202020204" pitchFamily="34" charset="0"/>
              </a:rPr>
              <a:t>P, </a:t>
            </a:r>
            <a:r>
              <a:rPr lang="en-US" sz="1600" dirty="0" err="1">
                <a:latin typeface="Arial" panose="020B0604020202020204" pitchFamily="34" charset="0"/>
                <a:cs typeface="Arial" panose="020B0604020202020204" pitchFamily="34" charset="0"/>
              </a:rPr>
              <a:t>Markiel</a:t>
            </a:r>
            <a:r>
              <a:rPr lang="en-US" sz="1600" dirty="0">
                <a:latin typeface="Arial" panose="020B0604020202020204" pitchFamily="34" charset="0"/>
                <a:cs typeface="Arial" panose="020B0604020202020204" pitchFamily="34" charset="0"/>
              </a:rPr>
              <a:t> A, </a:t>
            </a:r>
            <a:r>
              <a:rPr lang="en-US" sz="1600" dirty="0" err="1">
                <a:latin typeface="Arial" panose="020B0604020202020204" pitchFamily="34" charset="0"/>
                <a:cs typeface="Arial" panose="020B0604020202020204" pitchFamily="34" charset="0"/>
              </a:rPr>
              <a:t>Ozier</a:t>
            </a:r>
            <a:r>
              <a:rPr lang="en-US" sz="1600" dirty="0">
                <a:latin typeface="Arial" panose="020B0604020202020204" pitchFamily="34" charset="0"/>
                <a:cs typeface="Arial" panose="020B0604020202020204" pitchFamily="34" charset="0"/>
              </a:rPr>
              <a:t> O, </a:t>
            </a:r>
            <a:r>
              <a:rPr lang="en-US" sz="1600" dirty="0" err="1">
                <a:latin typeface="Arial" panose="020B0604020202020204" pitchFamily="34" charset="0"/>
                <a:cs typeface="Arial" panose="020B0604020202020204" pitchFamily="34" charset="0"/>
              </a:rPr>
              <a:t>Baliga</a:t>
            </a:r>
            <a:r>
              <a:rPr lang="en-US" sz="1600" dirty="0">
                <a:latin typeface="Arial" panose="020B0604020202020204" pitchFamily="34" charset="0"/>
                <a:cs typeface="Arial" panose="020B0604020202020204" pitchFamily="34" charset="0"/>
              </a:rPr>
              <a:t> NS, Wang JT, </a:t>
            </a:r>
            <a:r>
              <a:rPr lang="en-US" sz="1600" dirty="0" smtClean="0">
                <a:latin typeface="Arial" panose="020B0604020202020204" pitchFamily="34" charset="0"/>
                <a:cs typeface="Arial" panose="020B0604020202020204" pitchFamily="34" charset="0"/>
              </a:rPr>
              <a:t>et al. </a:t>
            </a:r>
            <a:r>
              <a:rPr lang="en-US" sz="1600" b="1" dirty="0" smtClean="0">
                <a:latin typeface="Arial" panose="020B0604020202020204" pitchFamily="34" charset="0"/>
                <a:cs typeface="Arial" panose="020B0604020202020204" pitchFamily="34" charset="0"/>
              </a:rPr>
              <a:t>(2003)</a:t>
            </a:r>
            <a:r>
              <a:rPr lang="en-US" sz="1600" dirty="0" smtClean="0">
                <a:latin typeface="Arial" panose="020B0604020202020204" pitchFamily="34" charset="0"/>
                <a:cs typeface="Arial" panose="020B0604020202020204" pitchFamily="34" charset="0"/>
              </a:rPr>
              <a:t> </a:t>
            </a:r>
            <a:r>
              <a:rPr lang="en-US" sz="1600" i="1" dirty="0" err="1" smtClean="0">
                <a:latin typeface="Arial" panose="020B0604020202020204" pitchFamily="34" charset="0"/>
                <a:cs typeface="Arial" panose="020B0604020202020204" pitchFamily="34" charset="0"/>
              </a:rPr>
              <a:t>Cytoscape</a:t>
            </a:r>
            <a:r>
              <a:rPr lang="en-US" sz="1600" i="1" dirty="0" smtClean="0">
                <a:latin typeface="Arial" panose="020B0604020202020204" pitchFamily="34" charset="0"/>
                <a:cs typeface="Arial" panose="020B0604020202020204" pitchFamily="34" charset="0"/>
              </a:rPr>
              <a:t>: a software environment for integrated models of </a:t>
            </a:r>
            <a:r>
              <a:rPr lang="en-US" sz="1600" i="1" dirty="0" err="1" smtClean="0">
                <a:latin typeface="Arial" panose="020B0604020202020204" pitchFamily="34" charset="0"/>
                <a:cs typeface="Arial" panose="020B0604020202020204" pitchFamily="34" charset="0"/>
              </a:rPr>
              <a:t>biomolecular</a:t>
            </a:r>
            <a:r>
              <a:rPr lang="en-US" sz="1600" i="1" dirty="0" smtClean="0">
                <a:latin typeface="Arial" panose="020B0604020202020204" pitchFamily="34" charset="0"/>
                <a:cs typeface="Arial" panose="020B0604020202020204" pitchFamily="34" charset="0"/>
              </a:rPr>
              <a:t> interaction networks. </a:t>
            </a:r>
            <a:r>
              <a:rPr lang="en-US" sz="1600" b="1" dirty="0" smtClean="0">
                <a:latin typeface="Arial" panose="020B0604020202020204" pitchFamily="34" charset="0"/>
                <a:cs typeface="Arial" panose="020B0604020202020204" pitchFamily="34" charset="0"/>
              </a:rPr>
              <a:t>Genome Research</a:t>
            </a:r>
            <a:r>
              <a:rPr lang="en-US" sz="1600" dirty="0" smtClean="0">
                <a:latin typeface="Arial" panose="020B0604020202020204" pitchFamily="34" charset="0"/>
                <a:cs typeface="Arial" panose="020B0604020202020204" pitchFamily="34" charset="0"/>
              </a:rPr>
              <a:t> 13(11</a:t>
            </a:r>
            <a:r>
              <a:rPr lang="en-US" sz="1600" dirty="0">
                <a:latin typeface="Arial" panose="020B0604020202020204" pitchFamily="34" charset="0"/>
                <a:cs typeface="Arial" panose="020B0604020202020204" pitchFamily="34" charset="0"/>
              </a:rPr>
              <a:t>):2498-504</a:t>
            </a:r>
          </a:p>
          <a:p>
            <a:pPr marL="457200" lvl="0" indent="-457200">
              <a:buFont typeface="+mj-lt"/>
              <a:buAutoNum type="arabicPeriod"/>
            </a:pPr>
            <a:r>
              <a:rPr lang="en-US" sz="1600" b="1" dirty="0" smtClean="0">
                <a:solidFill>
                  <a:srgbClr val="FF0000"/>
                </a:solidFill>
                <a:latin typeface="Arial" panose="020B0604020202020204" pitchFamily="34" charset="0"/>
                <a:cs typeface="Arial" panose="020B0604020202020204" pitchFamily="34" charset="0"/>
              </a:rPr>
              <a:t> ExRNA </a:t>
            </a:r>
            <a:r>
              <a:rPr lang="en-US" sz="1600" b="1" dirty="0">
                <a:solidFill>
                  <a:srgbClr val="FF0000"/>
                </a:solidFill>
                <a:latin typeface="Arial" panose="020B0604020202020204" pitchFamily="34" charset="0"/>
                <a:cs typeface="Arial" panose="020B0604020202020204" pitchFamily="34" charset="0"/>
              </a:rPr>
              <a:t>Portal Software Resources </a:t>
            </a:r>
            <a:endParaRPr lang="en-US" sz="1600" b="1" dirty="0" smtClean="0">
              <a:solidFill>
                <a:srgbClr val="FF0000"/>
              </a:solidFill>
              <a:latin typeface="Arial" panose="020B0604020202020204" pitchFamily="34" charset="0"/>
              <a:cs typeface="Arial" panose="020B0604020202020204" pitchFamily="34" charset="0"/>
            </a:endParaRPr>
          </a:p>
          <a:p>
            <a:pPr lvl="0"/>
            <a:r>
              <a:rPr lang="en-US" sz="1600" b="1"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hlinkClick r:id="rId3"/>
              </a:rPr>
              <a:t>http://exrna.org/resources/software</a:t>
            </a:r>
            <a:r>
              <a:rPr lang="en-US" sz="1600" b="1" dirty="0" smtClean="0">
                <a:latin typeface="Arial" panose="020B0604020202020204" pitchFamily="34" charset="0"/>
                <a:cs typeface="Arial" panose="020B0604020202020204" pitchFamily="34" charset="0"/>
              </a:rPr>
              <a:t>)</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71956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356350"/>
            <a:ext cx="2133600" cy="365125"/>
          </a:xfrm>
          <a:prstGeom prst="rect">
            <a:avLst/>
          </a:prstGeom>
        </p:spPr>
        <p:txBody>
          <a:bodyPr/>
          <a:lstStyle/>
          <a:p>
            <a:pPr algn="r"/>
            <a:fld id="{42D882AF-417C-435C-9F28-43C1763EC6AE}" type="slidenum">
              <a:rPr lang="en-US" smtClean="0"/>
              <a:pPr algn="r"/>
              <a:t>20</a:t>
            </a:fld>
            <a:endParaRPr lang="en-US"/>
          </a:p>
        </p:txBody>
      </p:sp>
      <p:cxnSp>
        <p:nvCxnSpPr>
          <p:cNvPr id="8" name="Straight Connector 7"/>
          <p:cNvCxnSpPr/>
          <p:nvPr/>
        </p:nvCxnSpPr>
        <p:spPr>
          <a:xfrm>
            <a:off x="1160014" y="816004"/>
            <a:ext cx="7732466" cy="0"/>
          </a:xfrm>
          <a:prstGeom prst="line">
            <a:avLst/>
          </a:prstGeom>
          <a:ln>
            <a:solidFill>
              <a:srgbClr val="171718"/>
            </a:solidFill>
          </a:ln>
          <a:effectLst/>
        </p:spPr>
        <p:style>
          <a:lnRef idx="2">
            <a:schemeClr val="accent1"/>
          </a:lnRef>
          <a:fillRef idx="0">
            <a:schemeClr val="accent1"/>
          </a:fillRef>
          <a:effectRef idx="1">
            <a:schemeClr val="accent1"/>
          </a:effectRef>
          <a:fontRef idx="minor">
            <a:schemeClr val="tx1"/>
          </a:fontRef>
        </p:style>
      </p:cxnSp>
      <p:pic>
        <p:nvPicPr>
          <p:cNvPr id="9" name="Picture 8" descr="exRNA logo.png"/>
          <p:cNvPicPr>
            <a:picLocks noChangeAspect="1"/>
          </p:cNvPicPr>
          <p:nvPr/>
        </p:nvPicPr>
        <p:blipFill rotWithShape="1">
          <a:blip r:embed="rId3" cstate="print">
            <a:extLst>
              <a:ext uri="{28A0092B-C50C-407E-A947-70E740481C1C}">
                <a14:useLocalDpi xmlns:a14="http://schemas.microsoft.com/office/drawing/2010/main" val="0"/>
              </a:ext>
            </a:extLst>
          </a:blip>
          <a:srcRect r="66312"/>
          <a:stretch/>
        </p:blipFill>
        <p:spPr>
          <a:xfrm>
            <a:off x="160043" y="128185"/>
            <a:ext cx="706982" cy="835831"/>
          </a:xfrm>
          <a:prstGeom prst="rect">
            <a:avLst/>
          </a:prstGeom>
        </p:spPr>
      </p:pic>
      <p:sp>
        <p:nvSpPr>
          <p:cNvPr id="6" name="Title 1"/>
          <p:cNvSpPr txBox="1">
            <a:spLocks/>
          </p:cNvSpPr>
          <p:nvPr/>
        </p:nvSpPr>
        <p:spPr>
          <a:xfrm>
            <a:off x="1143000" y="152400"/>
            <a:ext cx="7380312" cy="780256"/>
          </a:xfrm>
          <a:prstGeom prst="rect">
            <a:avLst/>
          </a:prstGeom>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latin typeface="Helvetica"/>
                <a:cs typeface="Helvetica"/>
              </a:rPr>
              <a:t>Useful </a:t>
            </a:r>
            <a:r>
              <a:rPr lang="en-US" sz="3600" b="1" dirty="0" smtClean="0">
                <a:solidFill>
                  <a:srgbClr val="2E9EE2"/>
                </a:solidFill>
                <a:latin typeface="Helvetica"/>
                <a:cs typeface="Helvetica"/>
              </a:rPr>
              <a:t>Links</a:t>
            </a:r>
            <a:endParaRPr lang="en-US" sz="3600" b="1" dirty="0">
              <a:solidFill>
                <a:srgbClr val="2E9EE2"/>
              </a:solidFill>
              <a:latin typeface="Helvetica"/>
              <a:cs typeface="Helvetica"/>
            </a:endParaRPr>
          </a:p>
        </p:txBody>
      </p:sp>
      <p:sp>
        <p:nvSpPr>
          <p:cNvPr id="7" name="TextBox 6"/>
          <p:cNvSpPr txBox="1"/>
          <p:nvPr/>
        </p:nvSpPr>
        <p:spPr>
          <a:xfrm>
            <a:off x="228600" y="1295400"/>
            <a:ext cx="8610600" cy="4247317"/>
          </a:xfrm>
          <a:prstGeom prst="rect">
            <a:avLst/>
          </a:prstGeom>
          <a:noFill/>
          <a:ln w="3175" cmpd="sng">
            <a:noFill/>
          </a:ln>
          <a:effectLst/>
        </p:spPr>
        <p:txBody>
          <a:bodyPr wrap="square" lIns="182880" rIns="365760" rtlCol="0">
            <a:spAutoFit/>
          </a:bodyPr>
          <a:lstStyle/>
          <a:p>
            <a:pPr marL="285750" lvl="0" indent="-285750">
              <a:buFont typeface="Arial"/>
              <a:buChar char="•"/>
            </a:pPr>
            <a:r>
              <a:rPr lang="en-US" b="1" dirty="0" err="1">
                <a:latin typeface="Arial" panose="020B0604020202020204" pitchFamily="34" charset="0"/>
                <a:cs typeface="Arial" panose="020B0604020202020204" pitchFamily="34" charset="0"/>
              </a:rPr>
              <a:t>e</a:t>
            </a:r>
            <a:r>
              <a:rPr lang="en-US" b="1" dirty="0" err="1" smtClean="0">
                <a:latin typeface="Arial" panose="020B0604020202020204" pitchFamily="34" charset="0"/>
                <a:cs typeface="Arial" panose="020B0604020202020204" pitchFamily="34" charset="0"/>
              </a:rPr>
              <a:t>xRNA</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Portal Software Resources </a:t>
            </a:r>
            <a:r>
              <a:rPr lang="en-US" b="1" dirty="0" smtClean="0">
                <a:latin typeface="Arial" panose="020B0604020202020204" pitchFamily="34" charset="0"/>
                <a:cs typeface="Arial" panose="020B0604020202020204" pitchFamily="34" charset="0"/>
                <a:hlinkClick r:id="rId4"/>
              </a:rPr>
              <a:t>http://exrna.org/resources/software</a:t>
            </a:r>
            <a:endParaRPr lang="en-US" b="1" dirty="0" smtClean="0">
              <a:latin typeface="Arial" panose="020B0604020202020204" pitchFamily="34" charset="0"/>
              <a:cs typeface="Arial" panose="020B0604020202020204" pitchFamily="34" charset="0"/>
            </a:endParaRPr>
          </a:p>
          <a:p>
            <a:pPr marL="285750" lvl="0" indent="-285750">
              <a:buFont typeface="Arial"/>
              <a:buChar char="•"/>
            </a:pPr>
            <a:r>
              <a:rPr lang="en-US" b="1" dirty="0" err="1" smtClean="0">
                <a:latin typeface="Arial" panose="020B0604020202020204" pitchFamily="34" charset="0"/>
                <a:cs typeface="Arial" panose="020B0604020202020204" pitchFamily="34" charset="0"/>
              </a:rPr>
              <a:t>exRNA</a:t>
            </a:r>
            <a:r>
              <a:rPr lang="en-US" b="1" dirty="0">
                <a:latin typeface="Arial" panose="020B0604020202020204" pitchFamily="34" charset="0"/>
                <a:cs typeface="Arial" panose="020B0604020202020204" pitchFamily="34" charset="0"/>
              </a:rPr>
              <a:t> Atlas – </a:t>
            </a:r>
            <a:r>
              <a:rPr lang="en-US" b="1" dirty="0" smtClean="0">
                <a:latin typeface="Arial" panose="020B0604020202020204" pitchFamily="34" charset="0"/>
                <a:cs typeface="Arial" panose="020B0604020202020204" pitchFamily="34" charset="0"/>
                <a:hlinkClick r:id="rId5"/>
              </a:rPr>
              <a:t>http</a:t>
            </a:r>
            <a:r>
              <a:rPr lang="en-US" b="1" dirty="0">
                <a:latin typeface="Arial" panose="020B0604020202020204" pitchFamily="34" charset="0"/>
                <a:cs typeface="Arial" panose="020B0604020202020204" pitchFamily="34" charset="0"/>
                <a:hlinkClick r:id="rId5"/>
              </a:rPr>
              <a:t>://genboree.org/java-bin/</a:t>
            </a:r>
            <a:r>
              <a:rPr lang="en-US" b="1" dirty="0" smtClean="0">
                <a:latin typeface="Arial" panose="020B0604020202020204" pitchFamily="34" charset="0"/>
                <a:cs typeface="Arial" panose="020B0604020202020204" pitchFamily="34" charset="0"/>
                <a:hlinkClick r:id="rId5"/>
              </a:rPr>
              <a:t>exRNAAtlas.jsp</a:t>
            </a:r>
            <a:endParaRPr lang="en-US" b="1" dirty="0" smtClean="0">
              <a:latin typeface="Arial" panose="020B0604020202020204" pitchFamily="34" charset="0"/>
              <a:cs typeface="Arial" panose="020B0604020202020204" pitchFamily="34" charset="0"/>
            </a:endParaRPr>
          </a:p>
          <a:p>
            <a:pPr marL="285750" lvl="0" indent="-285750">
              <a:buFont typeface="Arial"/>
              <a:buChar char="•"/>
            </a:pPr>
            <a:r>
              <a:rPr lang="en-US" b="1" dirty="0" err="1" smtClean="0">
                <a:latin typeface="Arial" panose="020B0604020202020204" pitchFamily="34" charset="0"/>
                <a:cs typeface="Arial" panose="020B0604020202020204" pitchFamily="34" charset="0"/>
              </a:rPr>
              <a:t>Genboree</a:t>
            </a:r>
            <a:r>
              <a:rPr lang="en-US" b="1" dirty="0">
                <a:latin typeface="Arial" panose="020B0604020202020204" pitchFamily="34" charset="0"/>
                <a:cs typeface="Arial" panose="020B0604020202020204" pitchFamily="34" charset="0"/>
              </a:rPr>
              <a:t> Workbench - </a:t>
            </a:r>
            <a:r>
              <a:rPr lang="en-US" b="1" dirty="0">
                <a:latin typeface="Arial" panose="020B0604020202020204" pitchFamily="34" charset="0"/>
                <a:cs typeface="Arial" panose="020B0604020202020204" pitchFamily="34" charset="0"/>
                <a:hlinkClick r:id="rId6"/>
              </a:rPr>
              <a:t>http://genboree.org/java-bin/</a:t>
            </a:r>
            <a:r>
              <a:rPr lang="en-US" b="1" dirty="0" smtClean="0">
                <a:latin typeface="Arial" panose="020B0604020202020204" pitchFamily="34" charset="0"/>
                <a:cs typeface="Arial" panose="020B0604020202020204" pitchFamily="34" charset="0"/>
                <a:hlinkClick r:id="rId6"/>
              </a:rPr>
              <a:t>workbench.jsp</a:t>
            </a:r>
            <a:endParaRPr lang="en-US" b="1" dirty="0" smtClean="0">
              <a:latin typeface="Arial" panose="020B0604020202020204" pitchFamily="34" charset="0"/>
              <a:cs typeface="Arial" panose="020B0604020202020204" pitchFamily="34" charset="0"/>
            </a:endParaRPr>
          </a:p>
          <a:p>
            <a:pPr marL="285750" lvl="0" indent="-285750">
              <a:buFont typeface="Arial"/>
              <a:buChar char="•"/>
            </a:pPr>
            <a:r>
              <a:rPr lang="en-US" b="1" dirty="0" smtClean="0">
                <a:latin typeface="Arial" panose="020B0604020202020204" pitchFamily="34" charset="0"/>
                <a:cs typeface="Arial" panose="020B0604020202020204" pitchFamily="34" charset="0"/>
              </a:rPr>
              <a:t>Data Coordination </a:t>
            </a:r>
            <a:r>
              <a:rPr lang="en-US" b="1" dirty="0">
                <a:latin typeface="Arial" panose="020B0604020202020204" pitchFamily="34" charset="0"/>
                <a:cs typeface="Arial" panose="020B0604020202020204" pitchFamily="34" charset="0"/>
              </a:rPr>
              <a:t>Center Wiki - </a:t>
            </a:r>
            <a:r>
              <a:rPr lang="en-US" b="1" dirty="0">
                <a:latin typeface="Arial" panose="020B0604020202020204" pitchFamily="34" charset="0"/>
                <a:cs typeface="Arial" panose="020B0604020202020204" pitchFamily="34" charset="0"/>
                <a:hlinkClick r:id="rId7"/>
              </a:rPr>
              <a:t>http://genboree.org/theCommons/projects/exrna-mads/</a:t>
            </a:r>
            <a:r>
              <a:rPr lang="en-US" b="1" dirty="0" smtClean="0">
                <a:latin typeface="Arial" panose="020B0604020202020204" pitchFamily="34" charset="0"/>
                <a:cs typeface="Arial" panose="020B0604020202020204" pitchFamily="34" charset="0"/>
                <a:hlinkClick r:id="rId7"/>
              </a:rPr>
              <a:t>wiki</a:t>
            </a:r>
            <a:endParaRPr lang="en-US" b="1" dirty="0" smtClean="0">
              <a:latin typeface="Arial" panose="020B0604020202020204" pitchFamily="34" charset="0"/>
              <a:cs typeface="Arial" panose="020B0604020202020204" pitchFamily="34" charset="0"/>
            </a:endParaRPr>
          </a:p>
          <a:p>
            <a:pPr marL="285750" lvl="0" indent="-285750">
              <a:buFont typeface="Arial"/>
              <a:buChar char="•"/>
            </a:pPr>
            <a:r>
              <a:rPr lang="en-US" b="1" dirty="0" err="1" smtClean="0">
                <a:latin typeface="Arial" panose="020B0604020202020204" pitchFamily="34" charset="0"/>
                <a:cs typeface="Arial" panose="020B0604020202020204" pitchFamily="34" charset="0"/>
              </a:rPr>
              <a:t>exRNA</a:t>
            </a:r>
            <a:r>
              <a:rPr lang="en-US" b="1" dirty="0" smtClean="0">
                <a:latin typeface="Arial" panose="020B0604020202020204" pitchFamily="34" charset="0"/>
                <a:cs typeface="Arial" panose="020B0604020202020204" pitchFamily="34" charset="0"/>
              </a:rPr>
              <a:t> Data Analysis </a:t>
            </a:r>
            <a:r>
              <a:rPr lang="en-US" b="1" dirty="0">
                <a:latin typeface="Arial" panose="020B0604020202020204" pitchFamily="34" charset="0"/>
                <a:cs typeface="Arial" panose="020B0604020202020204" pitchFamily="34" charset="0"/>
              </a:rPr>
              <a:t>Tools Wiki - </a:t>
            </a:r>
            <a:r>
              <a:rPr lang="en-US" b="1" dirty="0">
                <a:latin typeface="Arial" panose="020B0604020202020204" pitchFamily="34" charset="0"/>
                <a:cs typeface="Arial" panose="020B0604020202020204" pitchFamily="34" charset="0"/>
                <a:hlinkClick r:id="rId8"/>
              </a:rPr>
              <a:t>http://genboree.org/theCommons/projects/exrna-tools-may2014/</a:t>
            </a:r>
            <a:r>
              <a:rPr lang="en-US" b="1" dirty="0" smtClean="0">
                <a:latin typeface="Arial" panose="020B0604020202020204" pitchFamily="34" charset="0"/>
                <a:cs typeface="Arial" panose="020B0604020202020204" pitchFamily="34" charset="0"/>
                <a:hlinkClick r:id="rId8"/>
              </a:rPr>
              <a:t>wiki</a:t>
            </a:r>
            <a:endParaRPr lang="en-US" b="1" dirty="0" smtClean="0">
              <a:latin typeface="Arial" panose="020B0604020202020204" pitchFamily="34" charset="0"/>
              <a:cs typeface="Arial" panose="020B0604020202020204" pitchFamily="34" charset="0"/>
            </a:endParaRPr>
          </a:p>
          <a:p>
            <a:pPr marL="285750" lvl="0" indent="-285750">
              <a:buFont typeface="Arial"/>
              <a:buChar char="•"/>
            </a:pPr>
            <a:r>
              <a:rPr lang="en-US" b="1" dirty="0" smtClean="0">
                <a:latin typeface="Arial" panose="020B0604020202020204" pitchFamily="34" charset="0"/>
                <a:cs typeface="Arial" panose="020B0604020202020204" pitchFamily="34" charset="0"/>
              </a:rPr>
              <a:t>Use Case Tutorials – </a:t>
            </a:r>
            <a:r>
              <a:rPr lang="en-US" b="1" dirty="0" err="1" smtClean="0">
                <a:latin typeface="Arial" panose="020B0604020202020204" pitchFamily="34" charset="0"/>
                <a:cs typeface="Arial" panose="020B0604020202020204" pitchFamily="34" charset="0"/>
              </a:rPr>
              <a:t>exRNA</a:t>
            </a:r>
            <a:r>
              <a:rPr lang="en-US" b="1" dirty="0" smtClean="0">
                <a:latin typeface="Arial" panose="020B0604020202020204" pitchFamily="34" charset="0"/>
                <a:cs typeface="Arial" panose="020B0604020202020204" pitchFamily="34" charset="0"/>
              </a:rPr>
              <a:t> Portal </a:t>
            </a:r>
            <a:r>
              <a:rPr lang="en-US" b="1" dirty="0">
                <a:latin typeface="Arial" panose="020B0604020202020204" pitchFamily="34" charset="0"/>
                <a:cs typeface="Arial" panose="020B0604020202020204" pitchFamily="34" charset="0"/>
              </a:rPr>
              <a:t>Data Resource </a:t>
            </a:r>
            <a:r>
              <a:rPr lang="en-US" b="1" dirty="0">
                <a:latin typeface="Arial" panose="020B0604020202020204" pitchFamily="34" charset="0"/>
                <a:cs typeface="Arial" panose="020B0604020202020204" pitchFamily="34" charset="0"/>
                <a:hlinkClick r:id="rId9"/>
              </a:rPr>
              <a:t>http://exrna.org/resources/data</a:t>
            </a:r>
            <a:r>
              <a:rPr lang="en-US" b="1" dirty="0" smtClean="0">
                <a:latin typeface="Arial" panose="020B0604020202020204" pitchFamily="34" charset="0"/>
                <a:cs typeface="Arial" panose="020B0604020202020204" pitchFamily="34" charset="0"/>
                <a:hlinkClick r:id="rId9"/>
              </a:rPr>
              <a:t>/</a:t>
            </a:r>
            <a:endParaRPr lang="en-US" b="1" dirty="0" smtClean="0">
              <a:latin typeface="Arial" panose="020B0604020202020204" pitchFamily="34" charset="0"/>
              <a:cs typeface="Arial" panose="020B0604020202020204" pitchFamily="34" charset="0"/>
            </a:endParaRPr>
          </a:p>
          <a:p>
            <a:pPr marL="285750" lvl="0" indent="-285750">
              <a:buFont typeface="Arial"/>
              <a:buChar char="•"/>
            </a:pPr>
            <a:endParaRPr lang="en-US" b="1" dirty="0" smtClean="0">
              <a:latin typeface="Arial" panose="020B0604020202020204" pitchFamily="34" charset="0"/>
              <a:cs typeface="Arial" panose="020B0604020202020204" pitchFamily="34" charset="0"/>
            </a:endParaRPr>
          </a:p>
          <a:p>
            <a:pPr marL="285750" lvl="0" indent="-285750">
              <a:buFont typeface="Arial"/>
              <a:buChar char="•"/>
            </a:pPr>
            <a:endParaRPr lang="en-US" b="1" dirty="0" smtClean="0">
              <a:latin typeface="Arial" panose="020B0604020202020204" pitchFamily="34" charset="0"/>
              <a:cs typeface="Arial" panose="020B0604020202020204" pitchFamily="34" charset="0"/>
            </a:endParaRPr>
          </a:p>
          <a:p>
            <a:pPr marL="285750" lvl="0" indent="-285750">
              <a:buFont typeface="Arial"/>
              <a:buChar char="•"/>
            </a:pPr>
            <a:endParaRPr lang="en-US" b="1" dirty="0" smtClean="0">
              <a:latin typeface="Arial" panose="020B0604020202020204" pitchFamily="34" charset="0"/>
              <a:cs typeface="Arial" panose="020B0604020202020204" pitchFamily="34" charset="0"/>
            </a:endParaRPr>
          </a:p>
          <a:p>
            <a:pPr marL="285750" lvl="0" indent="-285750">
              <a:buFont typeface="Arial"/>
              <a:buChar char="•"/>
            </a:pPr>
            <a:endParaRPr lang="en-US" b="1" dirty="0" smtClean="0">
              <a:latin typeface="Arial" panose="020B0604020202020204" pitchFamily="34" charset="0"/>
              <a:cs typeface="Arial" panose="020B0604020202020204" pitchFamily="34" charset="0"/>
            </a:endParaRPr>
          </a:p>
          <a:p>
            <a:pPr marL="285750" lvl="0" indent="-285750">
              <a:buFont typeface="Arial"/>
              <a:buChar char="•"/>
            </a:pPr>
            <a:endParaRPr lang="en-US" b="1" dirty="0" smtClean="0">
              <a:latin typeface="Arial" panose="020B0604020202020204" pitchFamily="34" charset="0"/>
              <a:cs typeface="Arial" panose="020B0604020202020204" pitchFamily="34" charset="0"/>
            </a:endParaRPr>
          </a:p>
          <a:p>
            <a:pPr lvl="0"/>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60523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22455</TotalTime>
  <Words>1925</Words>
  <Application>Microsoft Macintosh PowerPoint</Application>
  <PresentationFormat>On-screen Show (4:3)</PresentationFormat>
  <Paragraphs>222</Paragraphs>
  <Slides>20</Slides>
  <Notes>16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345 Biological Samples to Be Analyzed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Differential expression analysis of all pairwise comparisons shows that the exceRpt pipeline does a good job of reproducing the results from Burgos et al.</vt:lpstr>
      <vt:lpstr>Alzheimer’s CSF vs control: all 41 of the miRNAs identified in Burgos et al as significantly differentially expressed were also so identified by exceRpt.  Pearson correlation of log2(fold change) for those top 41 miRNAs between exceRpt and Burgos et al is 0.89.  30 / 41 (~75%) of the miRNAs have been identified in the literature as deregulated in Alzheimer’s.  Thus, this set of miRNAs represent useful candidates for further study and development into clinical biomarkers of AD disease status.  See Burgos et al. for discussion of the other comparisons: AD vs PD and PD vs Control in CSF, and all serum cases.</vt:lpstr>
      <vt:lpstr>Acknowledgements</vt:lpstr>
      <vt:lpstr>PowerPoint Presentation</vt:lpstr>
      <vt:lpstr>PowerPoint Presentation</vt:lpstr>
    </vt:vector>
  </TitlesOfParts>
  <Company>VUMC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High-Density Lipoproteins – small RNA Signatures in Systemic Erythematosus Lupus</dc:title>
  <dc:creator>Vickers, Kasey C</dc:creator>
  <cp:lastModifiedBy>Roger Alexander</cp:lastModifiedBy>
  <cp:revision>214</cp:revision>
  <dcterms:created xsi:type="dcterms:W3CDTF">2014-10-09T01:16:10Z</dcterms:created>
  <dcterms:modified xsi:type="dcterms:W3CDTF">2015-04-25T18:05:52Z</dcterms:modified>
</cp:coreProperties>
</file>