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07" r:id="rId2"/>
    <p:sldId id="410" r:id="rId3"/>
    <p:sldId id="406" r:id="rId4"/>
    <p:sldId id="411" r:id="rId5"/>
    <p:sldId id="414" r:id="rId6"/>
    <p:sldId id="409" r:id="rId7"/>
    <p:sldId id="423" r:id="rId8"/>
    <p:sldId id="424" r:id="rId9"/>
    <p:sldId id="413" r:id="rId10"/>
    <p:sldId id="415" r:id="rId11"/>
    <p:sldId id="416" r:id="rId12"/>
    <p:sldId id="417" r:id="rId13"/>
    <p:sldId id="425" r:id="rId14"/>
    <p:sldId id="418" r:id="rId15"/>
    <p:sldId id="419" r:id="rId16"/>
    <p:sldId id="420" r:id="rId17"/>
    <p:sldId id="421" r:id="rId18"/>
    <p:sldId id="422" r:id="rId19"/>
    <p:sldId id="412" r:id="rId20"/>
    <p:sldId id="396" r:id="rId21"/>
    <p:sldId id="405" r:id="rId22"/>
    <p:sldId id="402" r:id="rId23"/>
    <p:sldId id="408" r:id="rId24"/>
    <p:sldId id="407" r:id="rId25"/>
    <p:sldId id="403" r:id="rId26"/>
    <p:sldId id="404" r:id="rId27"/>
    <p:sldId id="400" r:id="rId28"/>
    <p:sldId id="39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190" autoAdjust="0"/>
  </p:normalViewPr>
  <p:slideViewPr>
    <p:cSldViewPr>
      <p:cViewPr varScale="1">
        <p:scale>
          <a:sx n="89" d="100"/>
          <a:sy n="89" d="100"/>
        </p:scale>
        <p:origin x="1282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://genboree.org/java-bin/workbench.jsp" TargetMode="External"/><Relationship Id="rId2" Type="http://schemas.openxmlformats.org/officeDocument/2006/relationships/hyperlink" Target="http://genboree.org/theCommons/projects/exrna-mads/wiki" TargetMode="External"/><Relationship Id="rId1" Type="http://schemas.openxmlformats.org/officeDocument/2006/relationships/hyperlink" Target="http://genboree.org/theCommons/projects/exrna-tools-may2014/wiki" TargetMode="External"/><Relationship Id="rId6" Type="http://schemas.openxmlformats.org/officeDocument/2006/relationships/hyperlink" Target="http://exrna.org/resources/" TargetMode="External"/><Relationship Id="rId5" Type="http://schemas.openxmlformats.org/officeDocument/2006/relationships/hyperlink" Target="http://exrna.org/resources/data/" TargetMode="External"/><Relationship Id="rId4" Type="http://schemas.openxmlformats.org/officeDocument/2006/relationships/hyperlink" Target="http://genboree.org/java-bin/exRNAAtlas.jsp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C13F79-1735-44BD-979B-ABA244055B13}" type="doc">
      <dgm:prSet loTypeId="urn:microsoft.com/office/officeart/2005/8/layout/vList6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95BD6FE-C04E-4214-BC5E-C826E851B6A5}">
      <dgm:prSet custT="1"/>
      <dgm:spPr/>
      <dgm:t>
        <a:bodyPr anchor="ctr"/>
        <a:lstStyle/>
        <a:p>
          <a:pPr algn="ctr"/>
          <a:r>
            <a:rPr lang="en-US" sz="1600" b="1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http://genboree.org/theCommons/projects/exrna-tools-may2014/wiki</a:t>
          </a:r>
          <a:endParaRPr lang="en-US" sz="1600" b="1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AF3C49-4BA3-4D05-967D-DD568961E1EB}" type="parTrans" cxnId="{7910DF42-1057-46EB-948C-058C11D208AA}">
      <dgm:prSet/>
      <dgm:spPr/>
      <dgm:t>
        <a:bodyPr/>
        <a:lstStyle/>
        <a:p>
          <a:endParaRPr lang="en-US"/>
        </a:p>
      </dgm:t>
    </dgm:pt>
    <dgm:pt modelId="{90928DBA-8043-4CC1-95BD-C35A5F196A50}" type="sibTrans" cxnId="{7910DF42-1057-46EB-948C-058C11D208AA}">
      <dgm:prSet/>
      <dgm:spPr/>
      <dgm:t>
        <a:bodyPr/>
        <a:lstStyle/>
        <a:p>
          <a:endParaRPr lang="en-US"/>
        </a:p>
      </dgm:t>
    </dgm:pt>
    <dgm:pt modelId="{20BD49B4-E498-4C04-95D9-90F67279573A}">
      <dgm:prSet/>
      <dgm:spPr/>
      <dgm:t>
        <a:bodyPr/>
        <a:lstStyle/>
        <a:p>
          <a:pPr algn="ctr"/>
          <a:r>
            <a:rPr lang="en-US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exRNA Data Analysis Tools Wiki</a:t>
          </a:r>
        </a:p>
      </dgm:t>
    </dgm:pt>
    <dgm:pt modelId="{BE7E5128-2F7A-4DAF-9D79-561B47DD0106}" type="sibTrans" cxnId="{F8A146FD-49BC-4B06-BD0B-1565AEF4BE3F}">
      <dgm:prSet/>
      <dgm:spPr/>
      <dgm:t>
        <a:bodyPr/>
        <a:lstStyle/>
        <a:p>
          <a:endParaRPr lang="en-US"/>
        </a:p>
      </dgm:t>
    </dgm:pt>
    <dgm:pt modelId="{545D7D3E-229B-4114-9FA4-9A896FEBCE16}" type="parTrans" cxnId="{F8A146FD-49BC-4B06-BD0B-1565AEF4BE3F}">
      <dgm:prSet/>
      <dgm:spPr/>
      <dgm:t>
        <a:bodyPr/>
        <a:lstStyle/>
        <a:p>
          <a:endParaRPr lang="en-US"/>
        </a:p>
      </dgm:t>
    </dgm:pt>
    <dgm:pt modelId="{B6C2F52E-99DA-4D6E-9608-A6BD8A0C90EC}">
      <dgm:prSet custT="1"/>
      <dgm:spPr/>
      <dgm:t>
        <a:bodyPr anchor="ctr"/>
        <a:lstStyle/>
        <a:p>
          <a:pPr algn="ctr"/>
          <a:r>
            <a:rPr lang="en-US" sz="1600" b="1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http</a:t>
          </a:r>
          <a:r>
            <a:rPr lang="en-US" sz="1600" b="1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://genboree.org/theCommons/projects/exrna-mads/wiki</a:t>
          </a:r>
          <a:endParaRPr lang="en-US" sz="1600" b="1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71D7CD-7878-4D6F-8308-B17E083591D1}">
      <dgm:prSet/>
      <dgm:spPr/>
      <dgm:t>
        <a:bodyPr/>
        <a:lstStyle/>
        <a:p>
          <a:pPr algn="ctr"/>
          <a:r>
            <a:rPr lang="en-US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ERCC Data Coordination Center Wiki</a:t>
          </a:r>
        </a:p>
      </dgm:t>
    </dgm:pt>
    <dgm:pt modelId="{36654C9A-32FA-46B2-9D46-622C24734C9C}" type="sibTrans" cxnId="{B6B3C7D4-920D-4C4E-A5A2-F8A64DD4794F}">
      <dgm:prSet/>
      <dgm:spPr/>
      <dgm:t>
        <a:bodyPr/>
        <a:lstStyle/>
        <a:p>
          <a:endParaRPr lang="en-US"/>
        </a:p>
      </dgm:t>
    </dgm:pt>
    <dgm:pt modelId="{0BDC3EF7-0EC6-4BE5-8133-4C9E8F71F1C9}" type="parTrans" cxnId="{B6B3C7D4-920D-4C4E-A5A2-F8A64DD4794F}">
      <dgm:prSet/>
      <dgm:spPr/>
      <dgm:t>
        <a:bodyPr/>
        <a:lstStyle/>
        <a:p>
          <a:endParaRPr lang="en-US"/>
        </a:p>
      </dgm:t>
    </dgm:pt>
    <dgm:pt modelId="{374796DE-9C22-499E-BCA2-C2EC52098DDE}" type="sibTrans" cxnId="{F79E6EC5-949D-4204-881F-61F95F088E55}">
      <dgm:prSet/>
      <dgm:spPr/>
      <dgm:t>
        <a:bodyPr/>
        <a:lstStyle/>
        <a:p>
          <a:endParaRPr lang="en-US"/>
        </a:p>
      </dgm:t>
    </dgm:pt>
    <dgm:pt modelId="{D568BE71-1C8F-423C-882C-7CFA4B4F0084}" type="parTrans" cxnId="{F79E6EC5-949D-4204-881F-61F95F088E55}">
      <dgm:prSet/>
      <dgm:spPr/>
      <dgm:t>
        <a:bodyPr/>
        <a:lstStyle/>
        <a:p>
          <a:endParaRPr lang="en-US"/>
        </a:p>
      </dgm:t>
    </dgm:pt>
    <dgm:pt modelId="{633D4FBE-361C-4938-9E83-FB85FD9858B9}">
      <dgm:prSet custT="1"/>
      <dgm:spPr/>
      <dgm:t>
        <a:bodyPr anchor="ctr"/>
        <a:lstStyle/>
        <a:p>
          <a:pPr algn="ctr"/>
          <a:r>
            <a:rPr lang="en-US" sz="1600" b="1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3"/>
            </a:rPr>
            <a:t>http://genboree.org/java-bin/workbench.jsp</a:t>
          </a:r>
          <a:endParaRPr lang="en-US" sz="1600" b="1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28A47A-8DF8-41AC-90F1-862630AE7064}">
      <dgm:prSet/>
      <dgm:spPr/>
      <dgm:t>
        <a:bodyPr/>
        <a:lstStyle/>
        <a:p>
          <a:pPr algn="ctr"/>
          <a:r>
            <a:rPr lang="en-US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Genboree Workbench</a:t>
          </a:r>
        </a:p>
      </dgm:t>
    </dgm:pt>
    <dgm:pt modelId="{3CB9265F-5894-424D-9B99-A0BBAAACA036}" type="sibTrans" cxnId="{DF986E4B-7469-4883-A0A4-4ACCDD540B77}">
      <dgm:prSet/>
      <dgm:spPr/>
      <dgm:t>
        <a:bodyPr/>
        <a:lstStyle/>
        <a:p>
          <a:endParaRPr lang="en-US"/>
        </a:p>
      </dgm:t>
    </dgm:pt>
    <dgm:pt modelId="{35298D5B-1DFC-424A-8275-18B6FAD72D90}" type="parTrans" cxnId="{DF986E4B-7469-4883-A0A4-4ACCDD540B77}">
      <dgm:prSet/>
      <dgm:spPr/>
      <dgm:t>
        <a:bodyPr/>
        <a:lstStyle/>
        <a:p>
          <a:endParaRPr lang="en-US"/>
        </a:p>
      </dgm:t>
    </dgm:pt>
    <dgm:pt modelId="{65A8C3A0-791E-412B-AAFB-88CBD7051EA1}" type="sibTrans" cxnId="{A4A0414E-3133-4E30-AD64-5CCC919AE09A}">
      <dgm:prSet/>
      <dgm:spPr/>
      <dgm:t>
        <a:bodyPr/>
        <a:lstStyle/>
        <a:p>
          <a:endParaRPr lang="en-US"/>
        </a:p>
      </dgm:t>
    </dgm:pt>
    <dgm:pt modelId="{2440EBDC-D749-46EB-9AA0-DA7272F3FED5}" type="parTrans" cxnId="{A4A0414E-3133-4E30-AD64-5CCC919AE09A}">
      <dgm:prSet/>
      <dgm:spPr/>
      <dgm:t>
        <a:bodyPr/>
        <a:lstStyle/>
        <a:p>
          <a:endParaRPr lang="en-US"/>
        </a:p>
      </dgm:t>
    </dgm:pt>
    <dgm:pt modelId="{6FA0AFF5-0263-457A-9645-DBF71498151D}">
      <dgm:prSet/>
      <dgm:spPr/>
      <dgm:t>
        <a:bodyPr/>
        <a:lstStyle/>
        <a:p>
          <a:pPr algn="ctr"/>
          <a:r>
            <a:rPr lang="en-US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exRNA Atlas</a:t>
          </a:r>
        </a:p>
      </dgm:t>
    </dgm:pt>
    <dgm:pt modelId="{9D8629F1-A020-4B1D-BA64-0DDA1B579BAB}" type="parTrans" cxnId="{F95E0909-9C9F-4146-BE2F-205B2A10CF81}">
      <dgm:prSet/>
      <dgm:spPr/>
      <dgm:t>
        <a:bodyPr/>
        <a:lstStyle/>
        <a:p>
          <a:endParaRPr lang="en-US"/>
        </a:p>
      </dgm:t>
    </dgm:pt>
    <dgm:pt modelId="{C0838A5C-46E5-4879-8262-4A97E731CF81}" type="sibTrans" cxnId="{F95E0909-9C9F-4146-BE2F-205B2A10CF81}">
      <dgm:prSet/>
      <dgm:spPr/>
      <dgm:t>
        <a:bodyPr/>
        <a:lstStyle/>
        <a:p>
          <a:endParaRPr lang="en-US"/>
        </a:p>
      </dgm:t>
    </dgm:pt>
    <dgm:pt modelId="{1F4A5810-CAFA-4E35-B533-132F86BEC604}">
      <dgm:prSet/>
      <dgm:spPr/>
      <dgm:t>
        <a:bodyPr anchor="ctr"/>
        <a:lstStyle/>
        <a:p>
          <a:pPr algn="ctr"/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4"/>
            </a:rPr>
            <a:t>http://genboree.org/java-bin/exRNAAtlas.jsp</a:t>
          </a:r>
          <a:endParaRPr lang="en-US" b="1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66B2B4-BA6A-413E-AA23-92AADA590791}" type="parTrans" cxnId="{8624F201-8BB6-41EF-BA5F-43219512DF16}">
      <dgm:prSet/>
      <dgm:spPr/>
      <dgm:t>
        <a:bodyPr/>
        <a:lstStyle/>
        <a:p>
          <a:endParaRPr lang="en-US"/>
        </a:p>
      </dgm:t>
    </dgm:pt>
    <dgm:pt modelId="{F7BEA3E0-7F38-455E-829E-7C99381784B6}" type="sibTrans" cxnId="{8624F201-8BB6-41EF-BA5F-43219512DF16}">
      <dgm:prSet/>
      <dgm:spPr/>
      <dgm:t>
        <a:bodyPr/>
        <a:lstStyle/>
        <a:p>
          <a:endParaRPr lang="en-US"/>
        </a:p>
      </dgm:t>
    </dgm:pt>
    <dgm:pt modelId="{E05B1EC2-FF80-46BB-B29A-13BEBA9B54F5}">
      <dgm:prSet/>
      <dgm:spPr/>
      <dgm:t>
        <a:bodyPr anchor="ctr"/>
        <a:lstStyle/>
        <a:p>
          <a:pPr algn="ctr"/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5"/>
            </a:rPr>
            <a:t>http://genboree.org/genboreeKB</a:t>
          </a:r>
          <a:endParaRPr lang="en-US" b="1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765FBA-EB4E-448E-AAA3-95E6F85B9BF8}">
      <dgm:prSet/>
      <dgm:spPr/>
      <dgm:t>
        <a:bodyPr/>
        <a:lstStyle/>
        <a:p>
          <a:pPr algn="ctr"/>
          <a:r>
            <a:rPr lang="en-US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GenboreeKB</a:t>
          </a:r>
        </a:p>
      </dgm:t>
    </dgm:pt>
    <dgm:pt modelId="{DDD9A427-DA68-45B0-9085-DC0F9C77E756}" type="sibTrans" cxnId="{DF7E02AB-C48D-4491-B5B6-8F5EB1CC4ABC}">
      <dgm:prSet/>
      <dgm:spPr/>
      <dgm:t>
        <a:bodyPr/>
        <a:lstStyle/>
        <a:p>
          <a:endParaRPr lang="en-US"/>
        </a:p>
      </dgm:t>
    </dgm:pt>
    <dgm:pt modelId="{B2B5A7D4-359C-48A8-9C59-0672EF722DC2}" type="parTrans" cxnId="{DF7E02AB-C48D-4491-B5B6-8F5EB1CC4ABC}">
      <dgm:prSet/>
      <dgm:spPr/>
      <dgm:t>
        <a:bodyPr/>
        <a:lstStyle/>
        <a:p>
          <a:endParaRPr lang="en-US"/>
        </a:p>
      </dgm:t>
    </dgm:pt>
    <dgm:pt modelId="{A9700E6A-689C-41FC-9F2B-F51466F754A0}" type="sibTrans" cxnId="{E4150943-AEDD-4C1F-A466-A4ED1D11C49C}">
      <dgm:prSet/>
      <dgm:spPr/>
      <dgm:t>
        <a:bodyPr/>
        <a:lstStyle/>
        <a:p>
          <a:endParaRPr lang="en-US"/>
        </a:p>
      </dgm:t>
    </dgm:pt>
    <dgm:pt modelId="{428B36F5-1C32-48A6-84C9-092B50C1FC61}" type="parTrans" cxnId="{E4150943-AEDD-4C1F-A466-A4ED1D11C49C}">
      <dgm:prSet/>
      <dgm:spPr/>
      <dgm:t>
        <a:bodyPr/>
        <a:lstStyle/>
        <a:p>
          <a:endParaRPr lang="en-US"/>
        </a:p>
      </dgm:t>
    </dgm:pt>
    <dgm:pt modelId="{E6355AF4-BB37-4D18-B221-5751947010D2}">
      <dgm:prSet phldrT="[Text]"/>
      <dgm:spPr/>
      <dgm:t>
        <a:bodyPr/>
        <a:lstStyle/>
        <a:p>
          <a:pPr algn="ctr"/>
          <a:r>
            <a:rPr lang="en-US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exRNA Portal Resources</a:t>
          </a:r>
          <a:endParaRPr lang="en-US" dirty="0">
            <a:solidFill>
              <a:schemeClr val="tx1"/>
            </a:solidFill>
          </a:endParaRPr>
        </a:p>
      </dgm:t>
    </dgm:pt>
    <dgm:pt modelId="{B657618B-CAAD-4CE9-98C2-35D04151EA4E}" type="parTrans" cxnId="{15FF8EAA-20D9-40B8-929F-6F69F1EA19D0}">
      <dgm:prSet/>
      <dgm:spPr/>
      <dgm:t>
        <a:bodyPr/>
        <a:lstStyle/>
        <a:p>
          <a:endParaRPr lang="en-US"/>
        </a:p>
      </dgm:t>
    </dgm:pt>
    <dgm:pt modelId="{07D32CFE-6985-44FA-805F-F6B1D09DC370}" type="sibTrans" cxnId="{15FF8EAA-20D9-40B8-929F-6F69F1EA19D0}">
      <dgm:prSet/>
      <dgm:spPr/>
      <dgm:t>
        <a:bodyPr/>
        <a:lstStyle/>
        <a:p>
          <a:endParaRPr lang="en-US"/>
        </a:p>
      </dgm:t>
    </dgm:pt>
    <dgm:pt modelId="{31B51C25-4AD8-411F-8191-31F5C037B61E}">
      <dgm:prSet phldrT="[Text]"/>
      <dgm:spPr/>
      <dgm:t>
        <a:bodyPr anchor="ctr"/>
        <a:lstStyle/>
        <a:p>
          <a:pPr algn="ctr"/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6"/>
            </a:rPr>
            <a:t>http://exrna.org/resources/</a:t>
          </a:r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</a:rPr>
            <a:t>	</a:t>
          </a:r>
          <a:endParaRPr lang="en-US" dirty="0"/>
        </a:p>
      </dgm:t>
    </dgm:pt>
    <dgm:pt modelId="{BADEE830-AABA-4BD2-9E98-FBF3C4AD6610}" type="parTrans" cxnId="{03ED8C5C-F925-49B0-83E8-5B285411A889}">
      <dgm:prSet/>
      <dgm:spPr/>
      <dgm:t>
        <a:bodyPr/>
        <a:lstStyle/>
        <a:p>
          <a:endParaRPr lang="en-US"/>
        </a:p>
      </dgm:t>
    </dgm:pt>
    <dgm:pt modelId="{2383509C-47C1-4CFD-8299-D9848834E873}" type="sibTrans" cxnId="{03ED8C5C-F925-49B0-83E8-5B285411A889}">
      <dgm:prSet/>
      <dgm:spPr/>
      <dgm:t>
        <a:bodyPr/>
        <a:lstStyle/>
        <a:p>
          <a:endParaRPr lang="en-US"/>
        </a:p>
      </dgm:t>
    </dgm:pt>
    <dgm:pt modelId="{0F4AFA49-780F-4A30-9D97-B0DBB09796AC}" type="pres">
      <dgm:prSet presAssocID="{A4C13F79-1735-44BD-979B-ABA244055B1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7F2C2FC-09F1-40CF-8FA6-F13EDCE60848}" type="pres">
      <dgm:prSet presAssocID="{1328A47A-8DF8-41AC-90F1-862630AE7064}" presName="linNode" presStyleCnt="0"/>
      <dgm:spPr/>
      <dgm:t>
        <a:bodyPr/>
        <a:lstStyle/>
        <a:p>
          <a:endParaRPr lang="en-US"/>
        </a:p>
      </dgm:t>
    </dgm:pt>
    <dgm:pt modelId="{54FF8739-FF2E-43D6-B1D6-23B5CE460591}" type="pres">
      <dgm:prSet presAssocID="{1328A47A-8DF8-41AC-90F1-862630AE7064}" presName="parentShp" presStyleLbl="node1" presStyleIdx="0" presStyleCnt="6" custScaleX="649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F56C0B-AAAD-4AF0-AF64-612B0406957D}" type="pres">
      <dgm:prSet presAssocID="{1328A47A-8DF8-41AC-90F1-862630AE7064}" presName="childShp" presStyleLbl="bgAccFollowNode1" presStyleIdx="0" presStyleCnt="6" custScaleX="1276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4366ED-D67F-4F4B-AE94-9766645EC2D1}" type="pres">
      <dgm:prSet presAssocID="{3CB9265F-5894-424D-9B99-A0BBAAACA036}" presName="spacing" presStyleCnt="0"/>
      <dgm:spPr/>
      <dgm:t>
        <a:bodyPr/>
        <a:lstStyle/>
        <a:p>
          <a:endParaRPr lang="en-US"/>
        </a:p>
      </dgm:t>
    </dgm:pt>
    <dgm:pt modelId="{1B40D0B4-7435-4669-861B-591FCBF92EAA}" type="pres">
      <dgm:prSet presAssocID="{FA71D7CD-7878-4D6F-8308-B17E083591D1}" presName="linNode" presStyleCnt="0"/>
      <dgm:spPr/>
      <dgm:t>
        <a:bodyPr/>
        <a:lstStyle/>
        <a:p>
          <a:endParaRPr lang="en-US"/>
        </a:p>
      </dgm:t>
    </dgm:pt>
    <dgm:pt modelId="{BD3953BC-28E2-4EBA-BA58-4AFDE6EBAD17}" type="pres">
      <dgm:prSet presAssocID="{FA71D7CD-7878-4D6F-8308-B17E083591D1}" presName="parentShp" presStyleLbl="node1" presStyleIdx="1" presStyleCnt="6" custScaleX="649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273CDF-8081-497C-B705-62CFA6A89F63}" type="pres">
      <dgm:prSet presAssocID="{FA71D7CD-7878-4D6F-8308-B17E083591D1}" presName="childShp" presStyleLbl="bgAccFollowNode1" presStyleIdx="1" presStyleCnt="6" custScaleX="1276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36EC87-1D73-498A-AC67-4E0749027F3C}" type="pres">
      <dgm:prSet presAssocID="{36654C9A-32FA-46B2-9D46-622C24734C9C}" presName="spacing" presStyleCnt="0"/>
      <dgm:spPr/>
      <dgm:t>
        <a:bodyPr/>
        <a:lstStyle/>
        <a:p>
          <a:endParaRPr lang="en-US"/>
        </a:p>
      </dgm:t>
    </dgm:pt>
    <dgm:pt modelId="{04D80698-B32F-4FE7-B99C-4F701C7383E6}" type="pres">
      <dgm:prSet presAssocID="{20BD49B4-E498-4C04-95D9-90F67279573A}" presName="linNode" presStyleCnt="0"/>
      <dgm:spPr/>
      <dgm:t>
        <a:bodyPr/>
        <a:lstStyle/>
        <a:p>
          <a:endParaRPr lang="en-US"/>
        </a:p>
      </dgm:t>
    </dgm:pt>
    <dgm:pt modelId="{E505E873-02DE-4DCB-8DDA-72A5814F56CC}" type="pres">
      <dgm:prSet presAssocID="{20BD49B4-E498-4C04-95D9-90F67279573A}" presName="parentShp" presStyleLbl="node1" presStyleIdx="2" presStyleCnt="6" custScaleX="649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00820A-D5E4-4E12-9F83-CBD97410AC44}" type="pres">
      <dgm:prSet presAssocID="{20BD49B4-E498-4C04-95D9-90F67279573A}" presName="childShp" presStyleLbl="bgAccFollowNode1" presStyleIdx="2" presStyleCnt="6" custScaleX="1276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C47A14-1A3B-4E30-A2EC-301616FEAB47}" type="pres">
      <dgm:prSet presAssocID="{BE7E5128-2F7A-4DAF-9D79-561B47DD0106}" presName="spacing" presStyleCnt="0"/>
      <dgm:spPr/>
      <dgm:t>
        <a:bodyPr/>
        <a:lstStyle/>
        <a:p>
          <a:endParaRPr lang="en-US"/>
        </a:p>
      </dgm:t>
    </dgm:pt>
    <dgm:pt modelId="{0308789B-74D8-4A9F-B44F-930754E0C2F2}" type="pres">
      <dgm:prSet presAssocID="{E8765FBA-EB4E-448E-AAA3-95E6F85B9BF8}" presName="linNode" presStyleCnt="0"/>
      <dgm:spPr/>
      <dgm:t>
        <a:bodyPr/>
        <a:lstStyle/>
        <a:p>
          <a:endParaRPr lang="en-US"/>
        </a:p>
      </dgm:t>
    </dgm:pt>
    <dgm:pt modelId="{3643501B-A4FD-4929-BDA7-C5C0BFBBFAF4}" type="pres">
      <dgm:prSet presAssocID="{E8765FBA-EB4E-448E-AAA3-95E6F85B9BF8}" presName="parentShp" presStyleLbl="node1" presStyleIdx="3" presStyleCnt="6" custScaleX="649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F81042-45D6-418C-890D-D27BE6758578}" type="pres">
      <dgm:prSet presAssocID="{E8765FBA-EB4E-448E-AAA3-95E6F85B9BF8}" presName="childShp" presStyleLbl="bgAccFollowNode1" presStyleIdx="3" presStyleCnt="6" custScaleX="1276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96609E-56B5-4FF1-A0D1-2DAEF8BF852F}" type="pres">
      <dgm:prSet presAssocID="{DDD9A427-DA68-45B0-9085-DC0F9C77E756}" presName="spacing" presStyleCnt="0"/>
      <dgm:spPr/>
      <dgm:t>
        <a:bodyPr/>
        <a:lstStyle/>
        <a:p>
          <a:endParaRPr lang="en-US"/>
        </a:p>
      </dgm:t>
    </dgm:pt>
    <dgm:pt modelId="{02F67073-2B3C-415F-98D8-72F4BAE18716}" type="pres">
      <dgm:prSet presAssocID="{6FA0AFF5-0263-457A-9645-DBF71498151D}" presName="linNode" presStyleCnt="0"/>
      <dgm:spPr/>
      <dgm:t>
        <a:bodyPr/>
        <a:lstStyle/>
        <a:p>
          <a:endParaRPr lang="en-US"/>
        </a:p>
      </dgm:t>
    </dgm:pt>
    <dgm:pt modelId="{A8EAFEF3-2254-4CC1-AF26-F52A54C8D83E}" type="pres">
      <dgm:prSet presAssocID="{6FA0AFF5-0263-457A-9645-DBF71498151D}" presName="parentShp" presStyleLbl="node1" presStyleIdx="4" presStyleCnt="6" custScaleX="649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9A01BF-5825-4546-A6FC-B5CE5D1F674E}" type="pres">
      <dgm:prSet presAssocID="{6FA0AFF5-0263-457A-9645-DBF71498151D}" presName="childShp" presStyleLbl="bgAccFollowNode1" presStyleIdx="4" presStyleCnt="6" custScaleX="1276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68C468-37E9-4C34-B019-7B52A1F83B6E}" type="pres">
      <dgm:prSet presAssocID="{C0838A5C-46E5-4879-8262-4A97E731CF81}" presName="spacing" presStyleCnt="0"/>
      <dgm:spPr/>
    </dgm:pt>
    <dgm:pt modelId="{C8DF5EBA-4C86-461A-99F5-903439BAAFC9}" type="pres">
      <dgm:prSet presAssocID="{E6355AF4-BB37-4D18-B221-5751947010D2}" presName="linNode" presStyleCnt="0"/>
      <dgm:spPr/>
    </dgm:pt>
    <dgm:pt modelId="{875ECD6F-58AC-4544-98A7-9B24841F4603}" type="pres">
      <dgm:prSet presAssocID="{E6355AF4-BB37-4D18-B221-5751947010D2}" presName="parentShp" presStyleLbl="node1" presStyleIdx="5" presStyleCnt="6" custScaleX="649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1494A8-F320-4E4E-BB63-04B39F94A55D}" type="pres">
      <dgm:prSet presAssocID="{E6355AF4-BB37-4D18-B221-5751947010D2}" presName="childShp" presStyleLbl="bgAccFollowNode1" presStyleIdx="5" presStyleCnt="6" custScaleX="1276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C5B08D3-D1E6-4AC6-A2A2-62FBD58DC096}" type="presOf" srcId="{633D4FBE-361C-4938-9E83-FB85FD9858B9}" destId="{63F56C0B-AAAD-4AF0-AF64-612B0406957D}" srcOrd="0" destOrd="0" presId="urn:microsoft.com/office/officeart/2005/8/layout/vList6"/>
    <dgm:cxn modelId="{DF7E02AB-C48D-4491-B5B6-8F5EB1CC4ABC}" srcId="{A4C13F79-1735-44BD-979B-ABA244055B13}" destId="{E8765FBA-EB4E-448E-AAA3-95E6F85B9BF8}" srcOrd="3" destOrd="0" parTransId="{B2B5A7D4-359C-48A8-9C59-0672EF722DC2}" sibTransId="{DDD9A427-DA68-45B0-9085-DC0F9C77E756}"/>
    <dgm:cxn modelId="{A4A0414E-3133-4E30-AD64-5CCC919AE09A}" srcId="{1328A47A-8DF8-41AC-90F1-862630AE7064}" destId="{633D4FBE-361C-4938-9E83-FB85FD9858B9}" srcOrd="0" destOrd="0" parTransId="{2440EBDC-D749-46EB-9AA0-DA7272F3FED5}" sibTransId="{65A8C3A0-791E-412B-AAFB-88CBD7051EA1}"/>
    <dgm:cxn modelId="{B6138555-AD2F-49BF-9AD8-646590FC4ABC}" type="presOf" srcId="{FA71D7CD-7878-4D6F-8308-B17E083591D1}" destId="{BD3953BC-28E2-4EBA-BA58-4AFDE6EBAD17}" srcOrd="0" destOrd="0" presId="urn:microsoft.com/office/officeart/2005/8/layout/vList6"/>
    <dgm:cxn modelId="{DF986E4B-7469-4883-A0A4-4ACCDD540B77}" srcId="{A4C13F79-1735-44BD-979B-ABA244055B13}" destId="{1328A47A-8DF8-41AC-90F1-862630AE7064}" srcOrd="0" destOrd="0" parTransId="{35298D5B-1DFC-424A-8275-18B6FAD72D90}" sibTransId="{3CB9265F-5894-424D-9B99-A0BBAAACA036}"/>
    <dgm:cxn modelId="{A72ADD5A-1E16-4953-A405-B9744988996B}" type="presOf" srcId="{1F4A5810-CAFA-4E35-B533-132F86BEC604}" destId="{239A01BF-5825-4546-A6FC-B5CE5D1F674E}" srcOrd="0" destOrd="0" presId="urn:microsoft.com/office/officeart/2005/8/layout/vList6"/>
    <dgm:cxn modelId="{15FF8EAA-20D9-40B8-929F-6F69F1EA19D0}" srcId="{A4C13F79-1735-44BD-979B-ABA244055B13}" destId="{E6355AF4-BB37-4D18-B221-5751947010D2}" srcOrd="5" destOrd="0" parTransId="{B657618B-CAAD-4CE9-98C2-35D04151EA4E}" sibTransId="{07D32CFE-6985-44FA-805F-F6B1D09DC370}"/>
    <dgm:cxn modelId="{F8A146FD-49BC-4B06-BD0B-1565AEF4BE3F}" srcId="{A4C13F79-1735-44BD-979B-ABA244055B13}" destId="{20BD49B4-E498-4C04-95D9-90F67279573A}" srcOrd="2" destOrd="0" parTransId="{545D7D3E-229B-4114-9FA4-9A896FEBCE16}" sibTransId="{BE7E5128-2F7A-4DAF-9D79-561B47DD0106}"/>
    <dgm:cxn modelId="{4A21C62B-2D70-43A0-9C28-B807482FFB24}" type="presOf" srcId="{6FA0AFF5-0263-457A-9645-DBF71498151D}" destId="{A8EAFEF3-2254-4CC1-AF26-F52A54C8D83E}" srcOrd="0" destOrd="0" presId="urn:microsoft.com/office/officeart/2005/8/layout/vList6"/>
    <dgm:cxn modelId="{53637525-380D-49EE-99AA-EEB3225240D5}" type="presOf" srcId="{31B51C25-4AD8-411F-8191-31F5C037B61E}" destId="{371494A8-F320-4E4E-BB63-04B39F94A55D}" srcOrd="0" destOrd="0" presId="urn:microsoft.com/office/officeart/2005/8/layout/vList6"/>
    <dgm:cxn modelId="{7910DF42-1057-46EB-948C-058C11D208AA}" srcId="{20BD49B4-E498-4C04-95D9-90F67279573A}" destId="{995BD6FE-C04E-4214-BC5E-C826E851B6A5}" srcOrd="0" destOrd="0" parTransId="{A2AF3C49-4BA3-4D05-967D-DD568961E1EB}" sibTransId="{90928DBA-8043-4CC1-95BD-C35A5F196A50}"/>
    <dgm:cxn modelId="{E4150943-AEDD-4C1F-A466-A4ED1D11C49C}" srcId="{E8765FBA-EB4E-448E-AAA3-95E6F85B9BF8}" destId="{E05B1EC2-FF80-46BB-B29A-13BEBA9B54F5}" srcOrd="0" destOrd="0" parTransId="{428B36F5-1C32-48A6-84C9-092B50C1FC61}" sibTransId="{A9700E6A-689C-41FC-9F2B-F51466F754A0}"/>
    <dgm:cxn modelId="{03ED8C5C-F925-49B0-83E8-5B285411A889}" srcId="{E6355AF4-BB37-4D18-B221-5751947010D2}" destId="{31B51C25-4AD8-411F-8191-31F5C037B61E}" srcOrd="0" destOrd="0" parTransId="{BADEE830-AABA-4BD2-9E98-FBF3C4AD6610}" sibTransId="{2383509C-47C1-4CFD-8299-D9848834E873}"/>
    <dgm:cxn modelId="{8624F201-8BB6-41EF-BA5F-43219512DF16}" srcId="{6FA0AFF5-0263-457A-9645-DBF71498151D}" destId="{1F4A5810-CAFA-4E35-B533-132F86BEC604}" srcOrd="0" destOrd="0" parTransId="{BF66B2B4-BA6A-413E-AA23-92AADA590791}" sibTransId="{F7BEA3E0-7F38-455E-829E-7C99381784B6}"/>
    <dgm:cxn modelId="{435602D5-B824-42C9-8C37-32A4F363F44B}" type="presOf" srcId="{A4C13F79-1735-44BD-979B-ABA244055B13}" destId="{0F4AFA49-780F-4A30-9D97-B0DBB09796AC}" srcOrd="0" destOrd="0" presId="urn:microsoft.com/office/officeart/2005/8/layout/vList6"/>
    <dgm:cxn modelId="{DF339974-AF78-4A5B-AAC1-AEA35F07CA1C}" type="presOf" srcId="{995BD6FE-C04E-4214-BC5E-C826E851B6A5}" destId="{1C00820A-D5E4-4E12-9F83-CBD97410AC44}" srcOrd="0" destOrd="0" presId="urn:microsoft.com/office/officeart/2005/8/layout/vList6"/>
    <dgm:cxn modelId="{CBEA3EEF-D35D-41C6-85F0-E7957EF3AE22}" type="presOf" srcId="{E6355AF4-BB37-4D18-B221-5751947010D2}" destId="{875ECD6F-58AC-4544-98A7-9B24841F4603}" srcOrd="0" destOrd="0" presId="urn:microsoft.com/office/officeart/2005/8/layout/vList6"/>
    <dgm:cxn modelId="{73D3DAC4-E796-49F1-9D4A-ADC532684EA9}" type="presOf" srcId="{E8765FBA-EB4E-448E-AAA3-95E6F85B9BF8}" destId="{3643501B-A4FD-4929-BDA7-C5C0BFBBFAF4}" srcOrd="0" destOrd="0" presId="urn:microsoft.com/office/officeart/2005/8/layout/vList6"/>
    <dgm:cxn modelId="{9F4C3F64-1629-4A41-900E-AE9500CB401B}" type="presOf" srcId="{B6C2F52E-99DA-4D6E-9608-A6BD8A0C90EC}" destId="{D4273CDF-8081-497C-B705-62CFA6A89F63}" srcOrd="0" destOrd="0" presId="urn:microsoft.com/office/officeart/2005/8/layout/vList6"/>
    <dgm:cxn modelId="{B6B3C7D4-920D-4C4E-A5A2-F8A64DD4794F}" srcId="{A4C13F79-1735-44BD-979B-ABA244055B13}" destId="{FA71D7CD-7878-4D6F-8308-B17E083591D1}" srcOrd="1" destOrd="0" parTransId="{0BDC3EF7-0EC6-4BE5-8133-4C9E8F71F1C9}" sibTransId="{36654C9A-32FA-46B2-9D46-622C24734C9C}"/>
    <dgm:cxn modelId="{F79E6EC5-949D-4204-881F-61F95F088E55}" srcId="{FA71D7CD-7878-4D6F-8308-B17E083591D1}" destId="{B6C2F52E-99DA-4D6E-9608-A6BD8A0C90EC}" srcOrd="0" destOrd="0" parTransId="{D568BE71-1C8F-423C-882C-7CFA4B4F0084}" sibTransId="{374796DE-9C22-499E-BCA2-C2EC52098DDE}"/>
    <dgm:cxn modelId="{239FF97F-558F-4351-882D-5E92C2704F5D}" type="presOf" srcId="{1328A47A-8DF8-41AC-90F1-862630AE7064}" destId="{54FF8739-FF2E-43D6-B1D6-23B5CE460591}" srcOrd="0" destOrd="0" presId="urn:microsoft.com/office/officeart/2005/8/layout/vList6"/>
    <dgm:cxn modelId="{F95E0909-9C9F-4146-BE2F-205B2A10CF81}" srcId="{A4C13F79-1735-44BD-979B-ABA244055B13}" destId="{6FA0AFF5-0263-457A-9645-DBF71498151D}" srcOrd="4" destOrd="0" parTransId="{9D8629F1-A020-4B1D-BA64-0DDA1B579BAB}" sibTransId="{C0838A5C-46E5-4879-8262-4A97E731CF81}"/>
    <dgm:cxn modelId="{A1DF84DA-A306-4E0F-9997-78FDD651DECB}" type="presOf" srcId="{E05B1EC2-FF80-46BB-B29A-13BEBA9B54F5}" destId="{05F81042-45D6-418C-890D-D27BE6758578}" srcOrd="0" destOrd="0" presId="urn:microsoft.com/office/officeart/2005/8/layout/vList6"/>
    <dgm:cxn modelId="{0A77229A-78DC-42C6-ACAA-B05F53615F0F}" type="presOf" srcId="{20BD49B4-E498-4C04-95D9-90F67279573A}" destId="{E505E873-02DE-4DCB-8DDA-72A5814F56CC}" srcOrd="0" destOrd="0" presId="urn:microsoft.com/office/officeart/2005/8/layout/vList6"/>
    <dgm:cxn modelId="{7D047A6E-46F2-4290-B0A5-769335CAD8FA}" type="presParOf" srcId="{0F4AFA49-780F-4A30-9D97-B0DBB09796AC}" destId="{B7F2C2FC-09F1-40CF-8FA6-F13EDCE60848}" srcOrd="0" destOrd="0" presId="urn:microsoft.com/office/officeart/2005/8/layout/vList6"/>
    <dgm:cxn modelId="{0B4D6F19-C0DE-440C-8FFA-CEDD7993852D}" type="presParOf" srcId="{B7F2C2FC-09F1-40CF-8FA6-F13EDCE60848}" destId="{54FF8739-FF2E-43D6-B1D6-23B5CE460591}" srcOrd="0" destOrd="0" presId="urn:microsoft.com/office/officeart/2005/8/layout/vList6"/>
    <dgm:cxn modelId="{CCF5F1AE-90EB-4490-891C-565C98F93C48}" type="presParOf" srcId="{B7F2C2FC-09F1-40CF-8FA6-F13EDCE60848}" destId="{63F56C0B-AAAD-4AF0-AF64-612B0406957D}" srcOrd="1" destOrd="0" presId="urn:microsoft.com/office/officeart/2005/8/layout/vList6"/>
    <dgm:cxn modelId="{4FCFF1D3-ABCA-47CF-BAB1-86CA4B0A3B49}" type="presParOf" srcId="{0F4AFA49-780F-4A30-9D97-B0DBB09796AC}" destId="{5A4366ED-D67F-4F4B-AE94-9766645EC2D1}" srcOrd="1" destOrd="0" presId="urn:microsoft.com/office/officeart/2005/8/layout/vList6"/>
    <dgm:cxn modelId="{6BD16160-98D6-492A-929B-CD8A7494FB3B}" type="presParOf" srcId="{0F4AFA49-780F-4A30-9D97-B0DBB09796AC}" destId="{1B40D0B4-7435-4669-861B-591FCBF92EAA}" srcOrd="2" destOrd="0" presId="urn:microsoft.com/office/officeart/2005/8/layout/vList6"/>
    <dgm:cxn modelId="{F19858A4-11F0-41B1-A2EC-7E775ADDE2C1}" type="presParOf" srcId="{1B40D0B4-7435-4669-861B-591FCBF92EAA}" destId="{BD3953BC-28E2-4EBA-BA58-4AFDE6EBAD17}" srcOrd="0" destOrd="0" presId="urn:microsoft.com/office/officeart/2005/8/layout/vList6"/>
    <dgm:cxn modelId="{65E6A750-C754-4C80-8B38-CE87643E0DA6}" type="presParOf" srcId="{1B40D0B4-7435-4669-861B-591FCBF92EAA}" destId="{D4273CDF-8081-497C-B705-62CFA6A89F63}" srcOrd="1" destOrd="0" presId="urn:microsoft.com/office/officeart/2005/8/layout/vList6"/>
    <dgm:cxn modelId="{AC8826D1-E462-4A9A-BC43-26520DD06218}" type="presParOf" srcId="{0F4AFA49-780F-4A30-9D97-B0DBB09796AC}" destId="{E936EC87-1D73-498A-AC67-4E0749027F3C}" srcOrd="3" destOrd="0" presId="urn:microsoft.com/office/officeart/2005/8/layout/vList6"/>
    <dgm:cxn modelId="{6E57F738-3E37-4A70-BE20-54D034D8ABE6}" type="presParOf" srcId="{0F4AFA49-780F-4A30-9D97-B0DBB09796AC}" destId="{04D80698-B32F-4FE7-B99C-4F701C7383E6}" srcOrd="4" destOrd="0" presId="urn:microsoft.com/office/officeart/2005/8/layout/vList6"/>
    <dgm:cxn modelId="{979B1588-63B8-4E29-A040-DE4B8B245596}" type="presParOf" srcId="{04D80698-B32F-4FE7-B99C-4F701C7383E6}" destId="{E505E873-02DE-4DCB-8DDA-72A5814F56CC}" srcOrd="0" destOrd="0" presId="urn:microsoft.com/office/officeart/2005/8/layout/vList6"/>
    <dgm:cxn modelId="{448E7BF0-019E-41D3-B0E8-F6CAE1D1DEC7}" type="presParOf" srcId="{04D80698-B32F-4FE7-B99C-4F701C7383E6}" destId="{1C00820A-D5E4-4E12-9F83-CBD97410AC44}" srcOrd="1" destOrd="0" presId="urn:microsoft.com/office/officeart/2005/8/layout/vList6"/>
    <dgm:cxn modelId="{F7147416-6FBC-4D7D-BDD9-9E6A40B9CFB7}" type="presParOf" srcId="{0F4AFA49-780F-4A30-9D97-B0DBB09796AC}" destId="{2EC47A14-1A3B-4E30-A2EC-301616FEAB47}" srcOrd="5" destOrd="0" presId="urn:microsoft.com/office/officeart/2005/8/layout/vList6"/>
    <dgm:cxn modelId="{A29A8180-B867-4D80-8571-F0F71C3CAF8F}" type="presParOf" srcId="{0F4AFA49-780F-4A30-9D97-B0DBB09796AC}" destId="{0308789B-74D8-4A9F-B44F-930754E0C2F2}" srcOrd="6" destOrd="0" presId="urn:microsoft.com/office/officeart/2005/8/layout/vList6"/>
    <dgm:cxn modelId="{AC687929-CD95-4600-ADA4-45BCB1975A65}" type="presParOf" srcId="{0308789B-74D8-4A9F-B44F-930754E0C2F2}" destId="{3643501B-A4FD-4929-BDA7-C5C0BFBBFAF4}" srcOrd="0" destOrd="0" presId="urn:microsoft.com/office/officeart/2005/8/layout/vList6"/>
    <dgm:cxn modelId="{19C52415-C294-42FD-9868-9108E75603CB}" type="presParOf" srcId="{0308789B-74D8-4A9F-B44F-930754E0C2F2}" destId="{05F81042-45D6-418C-890D-D27BE6758578}" srcOrd="1" destOrd="0" presId="urn:microsoft.com/office/officeart/2005/8/layout/vList6"/>
    <dgm:cxn modelId="{29B4D5AD-BF8B-4286-988E-876F135B3F46}" type="presParOf" srcId="{0F4AFA49-780F-4A30-9D97-B0DBB09796AC}" destId="{BF96609E-56B5-4FF1-A0D1-2DAEF8BF852F}" srcOrd="7" destOrd="0" presId="urn:microsoft.com/office/officeart/2005/8/layout/vList6"/>
    <dgm:cxn modelId="{04B2C6E2-4845-42BD-BEED-C2602593B113}" type="presParOf" srcId="{0F4AFA49-780F-4A30-9D97-B0DBB09796AC}" destId="{02F67073-2B3C-415F-98D8-72F4BAE18716}" srcOrd="8" destOrd="0" presId="urn:microsoft.com/office/officeart/2005/8/layout/vList6"/>
    <dgm:cxn modelId="{E88D7995-EB2B-40D5-8977-BD4CAA1AEDC0}" type="presParOf" srcId="{02F67073-2B3C-415F-98D8-72F4BAE18716}" destId="{A8EAFEF3-2254-4CC1-AF26-F52A54C8D83E}" srcOrd="0" destOrd="0" presId="urn:microsoft.com/office/officeart/2005/8/layout/vList6"/>
    <dgm:cxn modelId="{F673CAA8-12CA-47A1-9495-40BCB24AA4FB}" type="presParOf" srcId="{02F67073-2B3C-415F-98D8-72F4BAE18716}" destId="{239A01BF-5825-4546-A6FC-B5CE5D1F674E}" srcOrd="1" destOrd="0" presId="urn:microsoft.com/office/officeart/2005/8/layout/vList6"/>
    <dgm:cxn modelId="{0A2CA05B-36BD-4BAB-BDB7-5FE68030B61E}" type="presParOf" srcId="{0F4AFA49-780F-4A30-9D97-B0DBB09796AC}" destId="{8F68C468-37E9-4C34-B019-7B52A1F83B6E}" srcOrd="9" destOrd="0" presId="urn:microsoft.com/office/officeart/2005/8/layout/vList6"/>
    <dgm:cxn modelId="{9D4E23D9-49B8-44CE-B667-74C49469EDD9}" type="presParOf" srcId="{0F4AFA49-780F-4A30-9D97-B0DBB09796AC}" destId="{C8DF5EBA-4C86-461A-99F5-903439BAAFC9}" srcOrd="10" destOrd="0" presId="urn:microsoft.com/office/officeart/2005/8/layout/vList6"/>
    <dgm:cxn modelId="{0C313A94-9E4E-4459-90EC-700A1FF1D761}" type="presParOf" srcId="{C8DF5EBA-4C86-461A-99F5-903439BAAFC9}" destId="{875ECD6F-58AC-4544-98A7-9B24841F4603}" srcOrd="0" destOrd="0" presId="urn:microsoft.com/office/officeart/2005/8/layout/vList6"/>
    <dgm:cxn modelId="{7ADF5FE5-3F11-41A4-9161-FEAE8A87C599}" type="presParOf" srcId="{C8DF5EBA-4C86-461A-99F5-903439BAAFC9}" destId="{371494A8-F320-4E4E-BB63-04B39F94A55D}" srcOrd="1" destOrd="0" presId="urn:microsoft.com/office/officeart/2005/8/layout/vList6"/>
  </dgm:cxnLst>
  <dgm:bg/>
  <dgm:whole>
    <a:ln w="57150"/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C70DBF-B579-6B48-AE48-5660BA5E8ABF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1D334B-A0EA-D042-858E-794A2EAA1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598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334B-A0EA-D042-858E-794A2EAA13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20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334B-A0EA-D042-858E-794A2EAA130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334B-A0EA-D042-858E-794A2EAA130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722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334B-A0EA-D042-858E-794A2EAA130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19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334B-A0EA-D042-858E-794A2EAA130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15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334B-A0EA-D042-858E-794A2EAA130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468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334B-A0EA-D042-858E-794A2EAA130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305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334B-A0EA-D042-858E-794A2EAA130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814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334B-A0EA-D042-858E-794A2EAA130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4193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334B-A0EA-D042-858E-794A2EAA130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1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334B-A0EA-D042-858E-794A2EAA130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9336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334B-A0EA-D042-858E-794A2EAA130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5420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334B-A0EA-D042-858E-794A2EAA130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2053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334B-A0EA-D042-858E-794A2EAA130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5537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334B-A0EA-D042-858E-794A2EAA130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7030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334B-A0EA-D042-858E-794A2EAA130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410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334B-A0EA-D042-858E-794A2EAA130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7189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334B-A0EA-D042-858E-794A2EAA130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203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334B-A0EA-D042-858E-794A2EAA130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203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334B-A0EA-D042-858E-794A2EAA130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203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334B-A0EA-D042-858E-794A2EAA130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203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334B-A0EA-D042-858E-794A2EAA130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203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334B-A0EA-D042-858E-794A2EAA130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203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D334B-A0EA-D042-858E-794A2EAA130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203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2148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214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9C6BE-B4CD-4D32-8A45-21411D38B012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DFC6B-C905-431E-BC27-58743EC48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876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9C6BE-B4CD-4D32-8A45-21411D38B012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DFC6B-C905-431E-BC27-58743EC48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697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9C6BE-B4CD-4D32-8A45-21411D38B012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DFC6B-C905-431E-BC27-58743EC48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897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9C6BE-B4CD-4D32-8A45-21411D38B012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DFC6B-C905-431E-BC27-58743EC48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45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9C6BE-B4CD-4D32-8A45-21411D38B012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DFC6B-C905-431E-BC27-58743EC48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307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9C6BE-B4CD-4D32-8A45-21411D38B012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DFC6B-C905-431E-BC27-58743EC48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544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9C6BE-B4CD-4D32-8A45-21411D38B012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DFC6B-C905-431E-BC27-58743EC48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58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9C6BE-B4CD-4D32-8A45-21411D38B012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DFC6B-C905-431E-BC27-58743EC48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285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9C6BE-B4CD-4D32-8A45-21411D38B012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DFC6B-C905-431E-BC27-58743EC48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829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9C6BE-B4CD-4D32-8A45-21411D38B012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DFC6B-C905-431E-BC27-58743EC48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74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9C6BE-B4CD-4D32-8A45-21411D38B012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DFC6B-C905-431E-BC27-58743EC48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124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41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9C6BE-B4CD-4D32-8A45-21411D38B012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DFC6B-C905-431E-BC27-58743EC48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267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genboree.org/theCommons" TargetMode="External"/><Relationship Id="rId2" Type="http://schemas.openxmlformats.org/officeDocument/2006/relationships/hyperlink" Target="http://genboree.org/java-bin/workbench.jsp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hyperlink" Target="http://genboree.org/genboreeKB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genboree.org/theCommons/ezfaq/show/public-commons?faq_id=497" TargetMode="External"/><Relationship Id="rId5" Type="http://schemas.openxmlformats.org/officeDocument/2006/relationships/hyperlink" Target="https://docs.google.com/file/d/0Bz3_YiJBA_j3Tk1uOFlIazdMbkk/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genboree.org/theCommons/projects/exrna-tools-may2014/wiki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358080" y="1617308"/>
            <a:ext cx="8534400" cy="2189518"/>
          </a:xfrm>
          <a:prstGeom prst="rect">
            <a:avLst/>
          </a:prstGeom>
          <a:gradFill flip="none" rotWithShape="1">
            <a:gsLst>
              <a:gs pos="0">
                <a:srgbClr val="2D9CDE"/>
              </a:gs>
              <a:gs pos="100000">
                <a:srgbClr val="FFFFFF"/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tIns="0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b="1" dirty="0" smtClean="0">
              <a:solidFill>
                <a:srgbClr val="002060"/>
              </a:solidFill>
              <a:latin typeface="Helvetica"/>
              <a:cs typeface="Helvetica"/>
            </a:endParaRPr>
          </a:p>
          <a:p>
            <a:r>
              <a:rPr lang="en-US" sz="3800" b="1" dirty="0" smtClean="0">
                <a:solidFill>
                  <a:srgbClr val="002060"/>
                </a:solidFill>
                <a:latin typeface="Helvetica"/>
                <a:cs typeface="Helvetica"/>
              </a:rPr>
              <a:t>exRNA </a:t>
            </a:r>
            <a:r>
              <a:rPr lang="en-US" sz="3800" b="1" dirty="0">
                <a:solidFill>
                  <a:srgbClr val="002060"/>
                </a:solidFill>
                <a:latin typeface="Helvetica"/>
                <a:cs typeface="Helvetica"/>
              </a:rPr>
              <a:t>Data Analysis Tools in the Genboree </a:t>
            </a:r>
            <a:r>
              <a:rPr lang="en-US" sz="3800" b="1" dirty="0" smtClean="0">
                <a:solidFill>
                  <a:srgbClr val="002060"/>
                </a:solidFill>
                <a:latin typeface="Helvetica"/>
                <a:cs typeface="Helvetica"/>
              </a:rPr>
              <a:t>Workbench</a:t>
            </a:r>
          </a:p>
          <a:p>
            <a:endParaRPr lang="en-US" sz="3200" b="1" dirty="0">
              <a:solidFill>
                <a:srgbClr val="002060"/>
              </a:solidFill>
              <a:latin typeface="Helvetica"/>
              <a:cs typeface="Helvetica"/>
            </a:endParaRPr>
          </a:p>
          <a:p>
            <a:r>
              <a:rPr lang="en-US" sz="3200" b="1" dirty="0">
                <a:latin typeface="Helvetica"/>
                <a:cs typeface="Helvetica"/>
              </a:rPr>
              <a:t>Organized and Hosted by the Data Management</a:t>
            </a:r>
          </a:p>
          <a:p>
            <a:r>
              <a:rPr lang="en-US" sz="3200" b="1" dirty="0">
                <a:latin typeface="Helvetica"/>
                <a:cs typeface="Helvetica"/>
              </a:rPr>
              <a:t>and Resource Repository (DMRR</a:t>
            </a:r>
            <a:r>
              <a:rPr lang="en-US" sz="3200" b="1" dirty="0" smtClean="0">
                <a:latin typeface="Helvetica"/>
                <a:cs typeface="Helvetica"/>
              </a:rPr>
              <a:t>)</a:t>
            </a:r>
            <a:endParaRPr lang="en-US" sz="3200" b="1" dirty="0">
              <a:latin typeface="Helvetica"/>
              <a:cs typeface="Helvetica"/>
            </a:endParaRPr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409505" y="4572000"/>
            <a:ext cx="8229600" cy="2057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>
                <a:solidFill>
                  <a:srgbClr val="C00000"/>
                </a:solidFill>
                <a:latin typeface="Helvetica"/>
                <a:cs typeface="Helvetica"/>
              </a:rPr>
              <a:t>Sai Lakshmi Subramanian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Helvetica"/>
                <a:cs typeface="Helvetica"/>
              </a:rPr>
              <a:t>Data Management and Resource Repository (DMRR) – ERCC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Helvetica"/>
                <a:cs typeface="Helvetica"/>
              </a:rPr>
              <a:t>Baylor College of Medicine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Helvetica"/>
                <a:cs typeface="Helvetica"/>
              </a:rPr>
              <a:t>Houston, TX, </a:t>
            </a:r>
            <a:r>
              <a:rPr lang="en-US" sz="1600" dirty="0" smtClean="0">
                <a:solidFill>
                  <a:schemeClr val="tx1"/>
                </a:solidFill>
                <a:latin typeface="Helvetica"/>
                <a:cs typeface="Helvetica"/>
              </a:rPr>
              <a:t>USA</a:t>
            </a:r>
          </a:p>
          <a:p>
            <a:pPr algn="ctr"/>
            <a:endParaRPr lang="en-US" sz="1600" dirty="0" smtClean="0">
              <a:solidFill>
                <a:srgbClr val="002060"/>
              </a:solidFill>
              <a:latin typeface="Helvetica"/>
              <a:cs typeface="Helvetica"/>
            </a:endParaRPr>
          </a:p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Helvetica"/>
                <a:cs typeface="Helvetica"/>
              </a:rPr>
              <a:t>Thursday, 23</a:t>
            </a:r>
            <a:r>
              <a:rPr lang="en-US" sz="2400" b="1" baseline="30000" dirty="0" smtClean="0">
                <a:solidFill>
                  <a:srgbClr val="002060"/>
                </a:solidFill>
                <a:latin typeface="Helvetica"/>
                <a:cs typeface="Helvetica"/>
              </a:rPr>
              <a:t>rd</a:t>
            </a:r>
            <a:r>
              <a:rPr lang="en-US" sz="2400" b="1" dirty="0" smtClean="0">
                <a:solidFill>
                  <a:srgbClr val="002060"/>
                </a:solidFill>
                <a:latin typeface="Helvetica"/>
                <a:cs typeface="Helvetica"/>
              </a:rPr>
              <a:t> April, 2015</a:t>
            </a: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Helvetica"/>
                <a:cs typeface="Helvetica"/>
              </a:rPr>
              <a:t>7:30 </a:t>
            </a:r>
            <a:r>
              <a:rPr lang="en-US" sz="2400" b="1" dirty="0" smtClean="0">
                <a:solidFill>
                  <a:srgbClr val="002060"/>
                </a:solidFill>
                <a:latin typeface="Helvetica"/>
                <a:cs typeface="Helvetica"/>
              </a:rPr>
              <a:t>pm</a:t>
            </a:r>
            <a:endParaRPr lang="en-US" sz="2400" b="1" dirty="0">
              <a:solidFill>
                <a:srgbClr val="002060"/>
              </a:solidFill>
              <a:latin typeface="Helvetica"/>
              <a:cs typeface="Helvetica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143000" y="210344"/>
            <a:ext cx="7380312" cy="78025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latin typeface="Helvetica"/>
                <a:cs typeface="Helvetica"/>
              </a:rPr>
              <a:t>ERCC </a:t>
            </a:r>
            <a:r>
              <a:rPr lang="en-US" sz="3600" b="1" dirty="0" smtClean="0">
                <a:solidFill>
                  <a:srgbClr val="2E9EE2"/>
                </a:solidFill>
                <a:latin typeface="Helvetica"/>
                <a:cs typeface="Helvetica"/>
              </a:rPr>
              <a:t>D</a:t>
            </a:r>
            <a:r>
              <a:rPr lang="en-US" sz="3600" b="1" dirty="0">
                <a:solidFill>
                  <a:srgbClr val="2E9EE2"/>
                </a:solidFill>
                <a:latin typeface="Helvetica"/>
                <a:cs typeface="Helvetica"/>
              </a:rPr>
              <a:t>ata Analysis </a:t>
            </a:r>
            <a:r>
              <a:rPr lang="en-US" sz="3600" b="1" dirty="0">
                <a:latin typeface="Helvetica"/>
                <a:cs typeface="Helvetica"/>
              </a:rPr>
              <a:t>Workshop</a:t>
            </a:r>
            <a:endParaRPr lang="en-US" sz="3600" b="1" dirty="0">
              <a:solidFill>
                <a:srgbClr val="2E9EE2"/>
              </a:solidFill>
              <a:latin typeface="Helvetica"/>
              <a:cs typeface="Helvetica"/>
            </a:endParaRPr>
          </a:p>
        </p:txBody>
      </p:sp>
      <p:pic>
        <p:nvPicPr>
          <p:cNvPr id="10" name="Picture 9" descr="exRNA logo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1160014" y="980728"/>
            <a:ext cx="7732466" cy="0"/>
          </a:xfrm>
          <a:prstGeom prst="line">
            <a:avLst/>
          </a:prstGeom>
          <a:ln>
            <a:solidFill>
              <a:srgbClr val="17171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416675"/>
            <a:ext cx="348861" cy="365125"/>
          </a:xfrm>
        </p:spPr>
        <p:txBody>
          <a:bodyPr/>
          <a:lstStyle/>
          <a:p>
            <a:fld id="{42D882AF-417C-435C-9F28-43C1763EC6AE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26" name="Picture 2" descr="Baylor College of Medic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80" y="6102349"/>
            <a:ext cx="628650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67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8B5C9-EF05-400F-AFBA-0FDE41413CD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752600" y="1191603"/>
            <a:ext cx="6095999" cy="104848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DCC - Genboree Services for the ERCC (www.genboree.org)</a:t>
            </a: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nip Diagonal Corner Rectangle 5"/>
          <p:cNvSpPr/>
          <p:nvPr/>
        </p:nvSpPr>
        <p:spPr>
          <a:xfrm>
            <a:off x="114912" y="3769007"/>
            <a:ext cx="2834640" cy="2011680"/>
          </a:xfrm>
          <a:prstGeom prst="snip2Diag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exRNA Data Analysis Tools - </a:t>
            </a:r>
            <a:r>
              <a:rPr lang="en-US" sz="2000" b="1" dirty="0" smtClean="0">
                <a:solidFill>
                  <a:srgbClr val="800000"/>
                </a:solidFill>
              </a:rPr>
              <a:t>Genboree Workbench </a:t>
            </a:r>
            <a:r>
              <a:rPr lang="en-US" sz="1600" dirty="0" smtClean="0">
                <a:hlinkClick r:id="rId2"/>
              </a:rPr>
              <a:t>http://genboree.org/java-bin/workbench.jsp</a:t>
            </a:r>
            <a:endParaRPr lang="en-US" dirty="0" smtClean="0"/>
          </a:p>
          <a:p>
            <a:pPr algn="ctr"/>
            <a:r>
              <a:rPr lang="en-US" sz="2000" dirty="0" smtClean="0">
                <a:solidFill>
                  <a:srgbClr val="C0504D"/>
                </a:solidFill>
              </a:rPr>
              <a:t> </a:t>
            </a:r>
            <a:endParaRPr lang="en-US" sz="2000" dirty="0">
              <a:solidFill>
                <a:srgbClr val="C0504D"/>
              </a:solidFill>
            </a:endParaRPr>
          </a:p>
        </p:txBody>
      </p:sp>
      <p:sp>
        <p:nvSpPr>
          <p:cNvPr id="10" name="Snip Diagonal Corner Rectangle 9"/>
          <p:cNvSpPr/>
          <p:nvPr/>
        </p:nvSpPr>
        <p:spPr>
          <a:xfrm>
            <a:off x="3203646" y="3769008"/>
            <a:ext cx="2834640" cy="2011680"/>
          </a:xfrm>
          <a:prstGeom prst="snip2Diag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exRNA Document Sharing &amp; Discussion Forums – </a:t>
            </a:r>
            <a:r>
              <a:rPr lang="en-US" sz="2000" b="1" dirty="0" smtClean="0">
                <a:solidFill>
                  <a:srgbClr val="800000"/>
                </a:solidFill>
              </a:rPr>
              <a:t>Genboree Commons </a:t>
            </a:r>
            <a:r>
              <a:rPr lang="en-US" sz="1600" dirty="0" smtClean="0">
                <a:hlinkClick r:id="rId3"/>
              </a:rPr>
              <a:t>http://genboree.org/theCommons</a:t>
            </a:r>
            <a:r>
              <a:rPr lang="en-US" sz="1600" dirty="0" smtClean="0">
                <a:solidFill>
                  <a:srgbClr val="C0504D"/>
                </a:solidFill>
              </a:rPr>
              <a:t> </a:t>
            </a:r>
            <a:endParaRPr lang="en-US" sz="2000" dirty="0">
              <a:solidFill>
                <a:srgbClr val="C0504D"/>
              </a:solidFill>
            </a:endParaRPr>
          </a:p>
        </p:txBody>
      </p:sp>
      <p:sp>
        <p:nvSpPr>
          <p:cNvPr id="11" name="Snip Diagonal Corner Rectangle 10"/>
          <p:cNvSpPr/>
          <p:nvPr/>
        </p:nvSpPr>
        <p:spPr>
          <a:xfrm>
            <a:off x="6244254" y="3769007"/>
            <a:ext cx="2834640" cy="2011680"/>
          </a:xfrm>
          <a:prstGeom prst="snip2Diag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en-US" sz="2000" b="1" dirty="0" smtClean="0">
                <a:solidFill>
                  <a:srgbClr val="000000"/>
                </a:solidFill>
              </a:rPr>
              <a:t>exRNA Metadata </a:t>
            </a:r>
          </a:p>
          <a:p>
            <a:pPr marL="342900" indent="-342900" algn="ctr"/>
            <a:r>
              <a:rPr lang="en-US" sz="2000" b="1" dirty="0" smtClean="0">
                <a:solidFill>
                  <a:srgbClr val="000000"/>
                </a:solidFill>
              </a:rPr>
              <a:t>Tracking System – </a:t>
            </a:r>
          </a:p>
          <a:p>
            <a:pPr marL="342900" indent="-342900" algn="ctr"/>
            <a:r>
              <a:rPr lang="en-US" sz="2000" b="1" dirty="0" smtClean="0">
                <a:solidFill>
                  <a:srgbClr val="800000"/>
                </a:solidFill>
              </a:rPr>
              <a:t>GenboreeKB</a:t>
            </a:r>
          </a:p>
          <a:p>
            <a:pPr marL="342900" indent="-342900" algn="ctr"/>
            <a:r>
              <a:rPr lang="en-US" sz="1600" dirty="0" smtClean="0">
                <a:hlinkClick r:id="rId4"/>
              </a:rPr>
              <a:t>http://genboree.org/genboreeKB</a:t>
            </a:r>
            <a:endParaRPr lang="en-US" sz="1600" dirty="0" smtClean="0"/>
          </a:p>
          <a:p>
            <a:pPr algn="ctr"/>
            <a:r>
              <a:rPr lang="en-US" sz="2000" dirty="0" smtClean="0">
                <a:solidFill>
                  <a:srgbClr val="C0504D"/>
                </a:solidFill>
              </a:rPr>
              <a:t> </a:t>
            </a:r>
            <a:endParaRPr lang="en-US" sz="2000" dirty="0">
              <a:solidFill>
                <a:srgbClr val="C0504D"/>
              </a:solidFill>
            </a:endParaRPr>
          </a:p>
        </p:txBody>
      </p:sp>
      <p:pic>
        <p:nvPicPr>
          <p:cNvPr id="12" name="Picture 11" descr="exrna-logo-only-bla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78" y="79289"/>
            <a:ext cx="1127284" cy="1409105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rot="5400000">
            <a:off x="3888517" y="3010169"/>
            <a:ext cx="1453896" cy="1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321611" y="6283499"/>
            <a:ext cx="6882675" cy="35394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Use the same user name and password for all of these Genboree Services</a:t>
            </a:r>
            <a:endParaRPr lang="en-US" sz="1700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1526929" y="3127251"/>
            <a:ext cx="1" cy="641757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7719121" y="3110511"/>
            <a:ext cx="1" cy="641757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523088" y="3110511"/>
            <a:ext cx="6186890" cy="167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Title 1"/>
          <p:cNvSpPr txBox="1">
            <a:spLocks/>
          </p:cNvSpPr>
          <p:nvPr/>
        </p:nvSpPr>
        <p:spPr>
          <a:xfrm>
            <a:off x="1234587" y="225812"/>
            <a:ext cx="7848600" cy="78025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latin typeface="Helvetica"/>
                <a:cs typeface="Helvetica"/>
              </a:rPr>
              <a:t>Summary of 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Genboree Services</a:t>
            </a:r>
            <a:endParaRPr lang="en-US" sz="2800" b="1" dirty="0">
              <a:solidFill>
                <a:srgbClr val="2E9EE2"/>
              </a:solidFill>
              <a:latin typeface="Helvetica"/>
              <a:cs typeface="Helvetica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234587" y="1006068"/>
            <a:ext cx="7732466" cy="0"/>
          </a:xfrm>
          <a:prstGeom prst="line">
            <a:avLst/>
          </a:prstGeom>
          <a:ln>
            <a:solidFill>
              <a:srgbClr val="17171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Baylor College of Medicin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403" y="191883"/>
            <a:ext cx="628650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08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RNA log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160014" y="990600"/>
            <a:ext cx="7732466" cy="0"/>
          </a:xfrm>
          <a:prstGeom prst="line">
            <a:avLst/>
          </a:prstGeom>
          <a:ln>
            <a:solidFill>
              <a:srgbClr val="17171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1143000" y="304800"/>
            <a:ext cx="7380312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latin typeface="Helvetica"/>
                <a:cs typeface="Helvetica"/>
              </a:rPr>
              <a:t>Genboree Services 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at genboree.org</a:t>
            </a:r>
            <a:endParaRPr lang="en-US" sz="2800" b="1" dirty="0" smtClean="0">
              <a:latin typeface="Helvetica"/>
              <a:cs typeface="Helvetica"/>
            </a:endParaRP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95139" y="6492875"/>
            <a:ext cx="348861" cy="365125"/>
          </a:xfrm>
        </p:spPr>
        <p:txBody>
          <a:bodyPr/>
          <a:lstStyle/>
          <a:p>
            <a:fld id="{42D882AF-417C-435C-9F28-43C1763EC6AE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095" y="1010728"/>
            <a:ext cx="7826121" cy="5717002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895600" y="1016478"/>
            <a:ext cx="990600" cy="4572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Curved Connector 9"/>
          <p:cNvCxnSpPr/>
          <p:nvPr/>
        </p:nvCxnSpPr>
        <p:spPr>
          <a:xfrm rot="10800000" flipV="1">
            <a:off x="2678940" y="1486618"/>
            <a:ext cx="565671" cy="419821"/>
          </a:xfrm>
          <a:prstGeom prst="curvedConnector3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/>
          <p:nvPr/>
        </p:nvCxnSpPr>
        <p:spPr>
          <a:xfrm rot="16200000" flipH="1">
            <a:off x="7878057" y="1699404"/>
            <a:ext cx="787882" cy="304800"/>
          </a:xfrm>
          <a:prstGeom prst="curvedConnector3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833155" y="1063923"/>
            <a:ext cx="1295400" cy="3810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Curved Connector 14"/>
          <p:cNvCxnSpPr/>
          <p:nvPr/>
        </p:nvCxnSpPr>
        <p:spPr>
          <a:xfrm rot="16200000" flipH="1">
            <a:off x="5380358" y="1754038"/>
            <a:ext cx="787882" cy="304800"/>
          </a:xfrm>
          <a:prstGeom prst="curvedConnector3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6827578" y="1054578"/>
            <a:ext cx="1783022" cy="3810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31843" y="1696528"/>
            <a:ext cx="2274063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Data Analysis Tools</a:t>
            </a:r>
            <a:endParaRPr lang="en-US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181601" y="2377240"/>
            <a:ext cx="1645978" cy="163121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exRNA Metadata,</a:t>
            </a:r>
          </a:p>
          <a:p>
            <a:r>
              <a:rPr lang="en-US" sz="2000" b="1" dirty="0" smtClean="0"/>
              <a:t>exRNA Virtual Biorepository</a:t>
            </a:r>
            <a:endParaRPr lang="en-US" sz="2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7390173" y="2300379"/>
            <a:ext cx="1677627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New account in Genboree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56721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078121"/>
            <a:ext cx="8817104" cy="5738357"/>
          </a:xfrm>
          <a:prstGeom prst="rect">
            <a:avLst/>
          </a:prstGeom>
        </p:spPr>
      </p:pic>
      <p:pic>
        <p:nvPicPr>
          <p:cNvPr id="5" name="Picture 4" descr="exRNA logo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160014" y="990600"/>
            <a:ext cx="7732466" cy="0"/>
          </a:xfrm>
          <a:prstGeom prst="line">
            <a:avLst/>
          </a:prstGeom>
          <a:ln>
            <a:solidFill>
              <a:srgbClr val="17171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1143000" y="304800"/>
            <a:ext cx="7380312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latin typeface="Helvetica"/>
                <a:cs typeface="Helvetica"/>
              </a:rPr>
              <a:t>Genboree 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Workbench</a:t>
            </a:r>
            <a:endParaRPr lang="en-US" sz="2800" b="1" dirty="0" smtClean="0">
              <a:latin typeface="Helvetica"/>
              <a:cs typeface="Helvetic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07847" y="1200090"/>
            <a:ext cx="1783353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Toolset Menus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795245" y="4064443"/>
            <a:ext cx="2036800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Input Data Panel to drag &amp; drop INPUT ENTITIES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13771" y="5461528"/>
            <a:ext cx="2118274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Output Targets Panel to drag &amp; drop OUTPUT DESTINATIONS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80636" y="4678176"/>
            <a:ext cx="3389238" cy="1951224"/>
          </a:xfrm>
          <a:prstGeom prst="rect">
            <a:avLst/>
          </a:prstGeom>
          <a:noFill/>
          <a:ln w="9525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80636" y="2972050"/>
            <a:ext cx="3389238" cy="794868"/>
          </a:xfrm>
          <a:prstGeom prst="rect">
            <a:avLst/>
          </a:prstGeom>
          <a:noFill/>
          <a:ln w="9525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3806902" y="1901858"/>
            <a:ext cx="1374698" cy="4572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7391400" y="1566897"/>
            <a:ext cx="990600" cy="4572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9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RNA log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160014" y="990600"/>
            <a:ext cx="7732466" cy="0"/>
          </a:xfrm>
          <a:prstGeom prst="line">
            <a:avLst/>
          </a:prstGeom>
          <a:ln>
            <a:solidFill>
              <a:srgbClr val="17171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1143000" y="304800"/>
            <a:ext cx="7380312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latin typeface="Helvetica"/>
                <a:cs typeface="Helvetica"/>
              </a:rPr>
              <a:t>Genboree Workbench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 – Getting Started</a:t>
            </a:r>
            <a:endParaRPr lang="en-US" sz="2800" b="1" dirty="0" smtClean="0">
              <a:latin typeface="Helvetica"/>
              <a:cs typeface="Helvetic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238" y="914400"/>
            <a:ext cx="6172200" cy="612642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079" y="1600200"/>
            <a:ext cx="293015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Introduction to Genboree Workbench - Watch Video </a:t>
            </a:r>
            <a:r>
              <a:rPr lang="en-US" dirty="0" smtClean="0"/>
              <a:t>Tutorial</a:t>
            </a:r>
          </a:p>
          <a:p>
            <a:r>
              <a:rPr lang="en-US" sz="1600" dirty="0" smtClean="0">
                <a:hlinkClick r:id="rId5"/>
              </a:rPr>
              <a:t>https</a:t>
            </a:r>
            <a:r>
              <a:rPr lang="en-US" sz="1600" dirty="0">
                <a:hlinkClick r:id="rId5"/>
              </a:rPr>
              <a:t>://docs.google.com/file/d/0Bz3_YiJBA_j3Tk1uOFlIazdMbkk/</a:t>
            </a:r>
            <a:endParaRPr lang="en-US" sz="16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Find Help within the Genboree Workbench </a:t>
            </a:r>
            <a:endParaRPr lang="en-US" dirty="0" smtClean="0"/>
          </a:p>
          <a:p>
            <a:r>
              <a:rPr lang="en-US" sz="1600" dirty="0" smtClean="0">
                <a:hlinkClick r:id="rId6"/>
              </a:rPr>
              <a:t>http</a:t>
            </a:r>
            <a:r>
              <a:rPr lang="en-US" sz="1600" dirty="0">
                <a:hlinkClick r:id="rId6"/>
              </a:rPr>
              <a:t>://genboree.org/theCommons/ezfaq/show/public-commons?faq_id=497</a:t>
            </a:r>
            <a:endParaRPr lang="en-US" sz="1600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/>
              <a:t>Help » Getting Started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/>
              <a:t>Help » Tool Map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/>
              <a:t>Help » Tool Help Resources</a:t>
            </a:r>
          </a:p>
        </p:txBody>
      </p:sp>
    </p:spTree>
    <p:extLst>
      <p:ext uri="{BB962C8B-B14F-4D97-AF65-F5344CB8AC3E}">
        <p14:creationId xmlns:p14="http://schemas.microsoft.com/office/powerpoint/2010/main" val="181794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RNA log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160014" y="990600"/>
            <a:ext cx="7732466" cy="0"/>
          </a:xfrm>
          <a:prstGeom prst="line">
            <a:avLst/>
          </a:prstGeom>
          <a:ln>
            <a:solidFill>
              <a:srgbClr val="17171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1149824" y="337253"/>
            <a:ext cx="7380312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latin typeface="Helvetica"/>
                <a:cs typeface="Helvetica"/>
              </a:rPr>
              <a:t>Tools in the </a:t>
            </a:r>
            <a:r>
              <a:rPr lang="en-US" sz="3200" b="1" dirty="0" smtClean="0">
                <a:solidFill>
                  <a:srgbClr val="2E9EE2"/>
                </a:solidFill>
                <a:latin typeface="Helvetica"/>
                <a:cs typeface="Helvetica"/>
              </a:rPr>
              <a:t>Genboree Workbench</a:t>
            </a:r>
            <a:endParaRPr lang="en-US" sz="3200" b="1" dirty="0" smtClean="0">
              <a:latin typeface="Helvetica"/>
              <a:cs typeface="Helvetica"/>
            </a:endParaRP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95139" y="6492875"/>
            <a:ext cx="348861" cy="365125"/>
          </a:xfrm>
        </p:spPr>
        <p:txBody>
          <a:bodyPr/>
          <a:lstStyle/>
          <a:p>
            <a:fld id="{42D882AF-417C-435C-9F28-43C1763EC6A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8" name="TextBox 5"/>
          <p:cNvSpPr txBox="1"/>
          <p:nvPr/>
        </p:nvSpPr>
        <p:spPr>
          <a:xfrm>
            <a:off x="575494" y="1315682"/>
            <a:ext cx="7924450" cy="54476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sz="3600" b="1" dirty="0" smtClean="0"/>
              <a:t>exRNA Data Analysis Tools available</a:t>
            </a:r>
          </a:p>
          <a:p>
            <a:pPr marL="342900" indent="-342900" algn="ctr"/>
            <a:endParaRPr lang="en-US" sz="3600" b="1" dirty="0" smtClean="0"/>
          </a:p>
          <a:p>
            <a:r>
              <a:rPr lang="en-US" sz="3200" b="1" dirty="0" smtClean="0">
                <a:solidFill>
                  <a:srgbClr val="FF0000"/>
                </a:solidFill>
              </a:rPr>
              <a:t>Long RNA-</a:t>
            </a:r>
            <a:r>
              <a:rPr lang="en-US" sz="3200" b="1" dirty="0" err="1" smtClean="0">
                <a:solidFill>
                  <a:srgbClr val="FF0000"/>
                </a:solidFill>
              </a:rPr>
              <a:t>seq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dirty="0" smtClean="0"/>
              <a:t>- Transcriptome » Analyze RNA-Seq Data » Analyze RNA-Seq data by RSEQtools</a:t>
            </a:r>
          </a:p>
          <a:p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n-US" sz="3200" b="1" dirty="0" smtClean="0">
                <a:solidFill>
                  <a:srgbClr val="FF0000"/>
                </a:solidFill>
              </a:rPr>
              <a:t>Small RNA-</a:t>
            </a:r>
            <a:r>
              <a:rPr lang="en-US" sz="3200" b="1" dirty="0" err="1" smtClean="0">
                <a:solidFill>
                  <a:srgbClr val="FF0000"/>
                </a:solidFill>
              </a:rPr>
              <a:t>seq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dirty="0" smtClean="0"/>
              <a:t>- Transcriptome » Analyze Small RNA-Seq Data » smallRNA-seq Pipeline</a:t>
            </a:r>
          </a:p>
          <a:p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n-US" sz="3200" b="1" dirty="0" smtClean="0">
                <a:solidFill>
                  <a:srgbClr val="FF0000"/>
                </a:solidFill>
              </a:rPr>
              <a:t>Tutorials</a:t>
            </a:r>
            <a:r>
              <a:rPr lang="en-US" sz="3200" dirty="0" smtClean="0"/>
              <a:t>:</a:t>
            </a:r>
            <a:r>
              <a:rPr lang="en-US" sz="2800" dirty="0" smtClean="0"/>
              <a:t> </a:t>
            </a:r>
          </a:p>
          <a:p>
            <a:r>
              <a:rPr lang="en-US" sz="2000" dirty="0" smtClean="0">
                <a:hlinkClick r:id="rId4"/>
              </a:rPr>
              <a:t>http://genboree.org/theCommons/projects/exrna-tools-may2014/wiki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68636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RNA log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118194" y="76200"/>
            <a:ext cx="7380312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err="1" smtClean="0">
                <a:latin typeface="Helvetica"/>
                <a:cs typeface="Helvetica"/>
              </a:rPr>
              <a:t>exceRpt</a:t>
            </a:r>
            <a:r>
              <a:rPr lang="en-US" sz="3200" b="1" dirty="0" smtClean="0">
                <a:latin typeface="Helvetica"/>
                <a:cs typeface="Helvetica"/>
              </a:rPr>
              <a:t> small RNA-</a:t>
            </a:r>
            <a:r>
              <a:rPr lang="en-US" sz="3200" b="1" dirty="0" err="1" smtClean="0">
                <a:latin typeface="Helvetica"/>
                <a:cs typeface="Helvetica"/>
              </a:rPr>
              <a:t>seq</a:t>
            </a:r>
            <a:r>
              <a:rPr lang="en-US" sz="3200" b="1" dirty="0" smtClean="0">
                <a:latin typeface="Helvetica"/>
                <a:cs typeface="Helvetica"/>
              </a:rPr>
              <a:t> tool in the </a:t>
            </a:r>
            <a:r>
              <a:rPr lang="en-US" sz="3200" b="1" dirty="0" smtClean="0">
                <a:solidFill>
                  <a:srgbClr val="2E9EE2"/>
                </a:solidFill>
                <a:latin typeface="Helvetica"/>
                <a:cs typeface="Helvetica"/>
              </a:rPr>
              <a:t>Genboree Workbench</a:t>
            </a:r>
            <a:endParaRPr lang="en-US" sz="3200" b="1" dirty="0" smtClean="0">
              <a:latin typeface="Helvetica"/>
              <a:cs typeface="Helvetica"/>
            </a:endParaRP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95139" y="6492875"/>
            <a:ext cx="348861" cy="365125"/>
          </a:xfrm>
        </p:spPr>
        <p:txBody>
          <a:bodyPr/>
          <a:lstStyle/>
          <a:p>
            <a:fld id="{42D882AF-417C-435C-9F28-43C1763EC6AE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06" y="1142505"/>
            <a:ext cx="8055038" cy="571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23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RNA log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118194" y="76200"/>
            <a:ext cx="7380312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err="1" smtClean="0">
                <a:latin typeface="Helvetica"/>
                <a:cs typeface="Helvetica"/>
              </a:rPr>
              <a:t>exceRpt</a:t>
            </a:r>
            <a:r>
              <a:rPr lang="en-US" sz="3200" b="1" dirty="0" smtClean="0">
                <a:latin typeface="Helvetica"/>
                <a:cs typeface="Helvetica"/>
              </a:rPr>
              <a:t> small RNA-</a:t>
            </a:r>
            <a:r>
              <a:rPr lang="en-US" sz="3200" b="1" dirty="0" err="1" smtClean="0">
                <a:latin typeface="Helvetica"/>
                <a:cs typeface="Helvetica"/>
              </a:rPr>
              <a:t>seq</a:t>
            </a:r>
            <a:r>
              <a:rPr lang="en-US" sz="3200" b="1" dirty="0" smtClean="0">
                <a:latin typeface="Helvetica"/>
                <a:cs typeface="Helvetica"/>
              </a:rPr>
              <a:t> tool in the </a:t>
            </a:r>
            <a:r>
              <a:rPr lang="en-US" sz="3200" b="1" dirty="0" smtClean="0">
                <a:solidFill>
                  <a:srgbClr val="2E9EE2"/>
                </a:solidFill>
                <a:latin typeface="Helvetica"/>
                <a:cs typeface="Helvetica"/>
              </a:rPr>
              <a:t>Genboree Workbench</a:t>
            </a:r>
            <a:endParaRPr lang="en-US" sz="3200" b="1" dirty="0" smtClean="0">
              <a:latin typeface="Helvetica"/>
              <a:cs typeface="Helvetica"/>
            </a:endParaRP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95139" y="6492875"/>
            <a:ext cx="348861" cy="365125"/>
          </a:xfrm>
        </p:spPr>
        <p:txBody>
          <a:bodyPr/>
          <a:lstStyle/>
          <a:p>
            <a:fld id="{42D882AF-417C-435C-9F28-43C1763EC6AE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55" y="1315682"/>
            <a:ext cx="7757832" cy="538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36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7" y="1069472"/>
            <a:ext cx="8900931" cy="5715495"/>
          </a:xfrm>
          <a:prstGeom prst="rect">
            <a:avLst/>
          </a:prstGeom>
        </p:spPr>
      </p:pic>
      <p:pic>
        <p:nvPicPr>
          <p:cNvPr id="5" name="Picture 4" descr="exRNA logo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160014" y="990600"/>
            <a:ext cx="7732466" cy="0"/>
          </a:xfrm>
          <a:prstGeom prst="line">
            <a:avLst/>
          </a:prstGeom>
          <a:ln>
            <a:solidFill>
              <a:srgbClr val="17171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1143000" y="304800"/>
            <a:ext cx="7380312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latin typeface="Helvetica"/>
                <a:cs typeface="Helvetica"/>
              </a:rPr>
              <a:t>exRNA Tools in the 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Genboree</a:t>
            </a:r>
            <a:r>
              <a:rPr lang="en-US" sz="2800" b="1" dirty="0" smtClean="0">
                <a:latin typeface="Helvetica"/>
                <a:cs typeface="Helvetica"/>
              </a:rPr>
              <a:t> 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Workbench</a:t>
            </a:r>
            <a:endParaRPr lang="en-US" sz="2800" b="1" dirty="0" smtClean="0">
              <a:latin typeface="Helvetica"/>
              <a:cs typeface="Helvetic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07847" y="1200090"/>
            <a:ext cx="1783353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Toolset Menus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795245" y="4064443"/>
            <a:ext cx="2036800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Input Data Panel with your input FASTQ files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324600" y="5461528"/>
            <a:ext cx="2507445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Output Targets Panel with your own database for results from analysis tools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80636" y="4678176"/>
            <a:ext cx="3389238" cy="1951224"/>
          </a:xfrm>
          <a:prstGeom prst="rect">
            <a:avLst/>
          </a:prstGeom>
          <a:noFill/>
          <a:ln w="9525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520398" y="1607131"/>
            <a:ext cx="1374698" cy="37406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7391400" y="1558248"/>
            <a:ext cx="838200" cy="4572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3200400" y="4876800"/>
            <a:ext cx="1524000" cy="9144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133600" y="3048000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3207747" y="4428754"/>
            <a:ext cx="297453" cy="37184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4813186" y="2133600"/>
            <a:ext cx="2044814" cy="29786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/>
          <p:cNvSpPr/>
          <p:nvPr/>
        </p:nvSpPr>
        <p:spPr>
          <a:xfrm>
            <a:off x="3200400" y="5744977"/>
            <a:ext cx="381000" cy="884423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705101" y="2863334"/>
            <a:ext cx="8763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Group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3048000" y="4059422"/>
            <a:ext cx="1131297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Database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650312" y="6002522"/>
            <a:ext cx="61688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Files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8517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RNA log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118194" y="182361"/>
            <a:ext cx="7380312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err="1" smtClean="0">
                <a:latin typeface="Helvetica"/>
                <a:cs typeface="Helvetica"/>
              </a:rPr>
              <a:t>exceRpt</a:t>
            </a:r>
            <a:r>
              <a:rPr lang="en-US" sz="2800" b="1" dirty="0" smtClean="0">
                <a:latin typeface="Helvetica"/>
                <a:cs typeface="Helvetica"/>
              </a:rPr>
              <a:t> small RNA-</a:t>
            </a:r>
            <a:r>
              <a:rPr lang="en-US" sz="2800" b="1" dirty="0" err="1" smtClean="0">
                <a:latin typeface="Helvetica"/>
                <a:cs typeface="Helvetica"/>
              </a:rPr>
              <a:t>seq</a:t>
            </a:r>
            <a:r>
              <a:rPr lang="en-US" sz="2800" b="1" dirty="0" smtClean="0">
                <a:latin typeface="Helvetica"/>
                <a:cs typeface="Helvetica"/>
              </a:rPr>
              <a:t> 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Analysis Pipeline</a:t>
            </a:r>
            <a:endParaRPr lang="en-US" sz="2800" b="1" dirty="0" smtClean="0">
              <a:latin typeface="Helvetica"/>
              <a:cs typeface="Helvetic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762000"/>
            <a:ext cx="6340389" cy="598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58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RNA log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118194" y="182361"/>
            <a:ext cx="7380312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err="1" smtClean="0">
                <a:latin typeface="Helvetica"/>
                <a:cs typeface="Helvetica"/>
              </a:rPr>
              <a:t>exceRpt</a:t>
            </a:r>
            <a:r>
              <a:rPr lang="en-US" sz="2800" b="1" dirty="0" smtClean="0">
                <a:latin typeface="Helvetica"/>
                <a:cs typeface="Helvetica"/>
              </a:rPr>
              <a:t> </a:t>
            </a:r>
            <a:r>
              <a:rPr lang="en-US" sz="2800" b="1" dirty="0">
                <a:latin typeface="Helvetica"/>
                <a:cs typeface="Helvetica"/>
              </a:rPr>
              <a:t>Analysis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 </a:t>
            </a:r>
            <a:r>
              <a:rPr lang="en-US" sz="2800" b="1" dirty="0">
                <a:latin typeface="Helvetica"/>
                <a:cs typeface="Helvetica"/>
              </a:rPr>
              <a:t>Pipeline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 – Tool settings</a:t>
            </a:r>
            <a:endParaRPr lang="en-US" sz="2800" b="1" dirty="0" smtClean="0">
              <a:latin typeface="Helvetica"/>
              <a:cs typeface="Helvetic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868161"/>
            <a:ext cx="5753599" cy="59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38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RNA log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118194" y="182361"/>
            <a:ext cx="7380312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err="1" smtClean="0">
                <a:latin typeface="Helvetica"/>
                <a:cs typeface="Helvetica"/>
              </a:rPr>
              <a:t>exceRpt</a:t>
            </a:r>
            <a:r>
              <a:rPr lang="en-US" sz="2800" b="1" dirty="0" smtClean="0">
                <a:latin typeface="Helvetica"/>
                <a:cs typeface="Helvetica"/>
              </a:rPr>
              <a:t> </a:t>
            </a:r>
            <a:r>
              <a:rPr lang="en-US" sz="2800" b="1" dirty="0">
                <a:latin typeface="Helvetica"/>
                <a:cs typeface="Helvetica"/>
              </a:rPr>
              <a:t>Analysis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 </a:t>
            </a:r>
            <a:r>
              <a:rPr lang="en-US" sz="2800" b="1" dirty="0">
                <a:latin typeface="Helvetica"/>
                <a:cs typeface="Helvetica"/>
              </a:rPr>
              <a:t>Pipeline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 – Results</a:t>
            </a:r>
            <a:endParaRPr lang="en-US" sz="2800" b="1" dirty="0" smtClean="0">
              <a:latin typeface="Helvetica"/>
              <a:cs typeface="Helvetic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143000"/>
            <a:ext cx="6447079" cy="30482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0339" y="4343400"/>
            <a:ext cx="8077200" cy="203132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OUTPUT FILES</a:t>
            </a:r>
            <a:r>
              <a:rPr lang="en-US" dirty="0" smtClean="0"/>
              <a:t>: </a:t>
            </a:r>
          </a:p>
          <a:p>
            <a:pPr>
              <a:buFont typeface="Arial"/>
              <a:buChar char="•"/>
            </a:pPr>
            <a:r>
              <a:rPr lang="en-US" dirty="0" smtClean="0"/>
              <a:t> Read length distribution, quantifications, read counts</a:t>
            </a:r>
          </a:p>
          <a:p>
            <a:pPr>
              <a:buFont typeface="Arial"/>
              <a:buChar char="•"/>
            </a:pPr>
            <a:r>
              <a:rPr lang="en-US" dirty="0" smtClean="0"/>
              <a:t> Endogenous Mapping results </a:t>
            </a:r>
          </a:p>
          <a:p>
            <a:pPr>
              <a:buFont typeface="Arial"/>
              <a:buChar char="•"/>
            </a:pPr>
            <a:r>
              <a:rPr lang="en-US" dirty="0"/>
              <a:t> </a:t>
            </a:r>
            <a:r>
              <a:rPr lang="en-US" dirty="0" smtClean="0"/>
              <a:t>Exogenous Mapping results</a:t>
            </a:r>
          </a:p>
          <a:p>
            <a:pPr>
              <a:buFont typeface="Arial"/>
              <a:buChar char="•"/>
            </a:pPr>
            <a:r>
              <a:rPr lang="en-US" dirty="0" smtClean="0"/>
              <a:t> Files containing sequence reads following Adapter removal, </a:t>
            </a:r>
            <a:r>
              <a:rPr lang="en-US" dirty="0" err="1" smtClean="0"/>
              <a:t>rRNA</a:t>
            </a:r>
            <a:r>
              <a:rPr lang="en-US" dirty="0" smtClean="0"/>
              <a:t>/contaminant/repetitive sequence removal, Endogenous mapping &amp; Exogenous mapping</a:t>
            </a:r>
          </a:p>
        </p:txBody>
      </p:sp>
    </p:spTree>
    <p:extLst>
      <p:ext uri="{BB962C8B-B14F-4D97-AF65-F5344CB8AC3E}">
        <p14:creationId xmlns:p14="http://schemas.microsoft.com/office/powerpoint/2010/main" val="112656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RNA log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118194" y="182361"/>
            <a:ext cx="7380312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err="1" smtClean="0">
                <a:latin typeface="Helvetica"/>
                <a:cs typeface="Helvetica"/>
              </a:rPr>
              <a:t>exceRpt</a:t>
            </a:r>
            <a:r>
              <a:rPr lang="en-US" sz="2800" b="1" dirty="0" smtClean="0">
                <a:latin typeface="Helvetica"/>
                <a:cs typeface="Helvetica"/>
              </a:rPr>
              <a:t> </a:t>
            </a:r>
            <a:r>
              <a:rPr lang="en-US" sz="2800" b="1" dirty="0">
                <a:latin typeface="Helvetica"/>
                <a:cs typeface="Helvetica"/>
              </a:rPr>
              <a:t>Analysis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 </a:t>
            </a:r>
            <a:r>
              <a:rPr lang="en-US" sz="2800" b="1" dirty="0">
                <a:latin typeface="Helvetica"/>
                <a:cs typeface="Helvetica"/>
              </a:rPr>
              <a:t>Pipeline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 – Plots</a:t>
            </a:r>
            <a:endParaRPr lang="en-US" sz="2800" b="1" dirty="0" smtClean="0">
              <a:latin typeface="Helvetica"/>
              <a:cs typeface="Helvetic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" y="1600200"/>
            <a:ext cx="9144000" cy="469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62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genboree.org/theCommons/attachments/4802/exRNA_Metadata_Standard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00" y="685800"/>
            <a:ext cx="8212346" cy="6159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xRNA logo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118194" y="182361"/>
            <a:ext cx="7380312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latin typeface="Helvetica"/>
                <a:cs typeface="Helvetica"/>
              </a:rPr>
              <a:t>exRNA Metadata 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Standards</a:t>
            </a:r>
            <a:endParaRPr lang="en-US" sz="2800" b="1" dirty="0" smtClean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27365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RNA log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118194" y="182361"/>
            <a:ext cx="7380312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latin typeface="Helvetica"/>
                <a:cs typeface="Helvetica"/>
              </a:rPr>
              <a:t>exRNA Metadata 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Tracking - GenboreeKB</a:t>
            </a:r>
            <a:endParaRPr lang="en-US" sz="2800" b="1" dirty="0" smtClean="0">
              <a:latin typeface="Helvetica"/>
              <a:cs typeface="Helvetic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21" y="1005898"/>
            <a:ext cx="8992379" cy="582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48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RNA log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118194" y="182361"/>
            <a:ext cx="7380312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latin typeface="Helvetica"/>
                <a:cs typeface="Helvetica"/>
              </a:rPr>
              <a:t>exRNA Metadata 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Tracking - GenboreeKB</a:t>
            </a:r>
            <a:endParaRPr lang="en-US" sz="2800" b="1" dirty="0" smtClean="0">
              <a:latin typeface="Helvetica"/>
              <a:cs typeface="Helvetic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943285"/>
            <a:ext cx="8382000" cy="593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5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RNA log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118194" y="182361"/>
            <a:ext cx="7380312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latin typeface="Helvetica"/>
                <a:cs typeface="Helvetica"/>
              </a:rPr>
              <a:t>exRNA Metadata 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Tracking - Biosamples</a:t>
            </a:r>
            <a:endParaRPr lang="en-US" sz="2800" b="1" dirty="0" smtClean="0">
              <a:latin typeface="Helvetica"/>
              <a:cs typeface="Helvetic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066" y="868161"/>
            <a:ext cx="7917556" cy="59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2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RNA log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118194" y="182361"/>
            <a:ext cx="7380312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latin typeface="Helvetica"/>
                <a:cs typeface="Helvetica"/>
              </a:rPr>
              <a:t>exRNA Metadata 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Tracking - Analysis</a:t>
            </a:r>
            <a:endParaRPr lang="en-US" sz="2800" b="1" dirty="0" smtClean="0">
              <a:latin typeface="Helvetica"/>
              <a:cs typeface="Helvetic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830058"/>
            <a:ext cx="6767146" cy="602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7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RNA log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160014" y="990600"/>
            <a:ext cx="7732466" cy="0"/>
          </a:xfrm>
          <a:prstGeom prst="line">
            <a:avLst/>
          </a:prstGeom>
          <a:ln>
            <a:solidFill>
              <a:srgbClr val="17171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1143000" y="304800"/>
            <a:ext cx="7380312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err="1" smtClean="0">
                <a:latin typeface="Helvetica"/>
                <a:cs typeface="Helvetica"/>
              </a:rPr>
              <a:t>exRNA</a:t>
            </a:r>
            <a:r>
              <a:rPr lang="en-US" sz="2800" b="1" dirty="0" smtClean="0">
                <a:latin typeface="Helvetica"/>
                <a:cs typeface="Helvetica"/>
              </a:rPr>
              <a:t> Atlas 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– Link from </a:t>
            </a:r>
            <a:r>
              <a:rPr lang="en-US" sz="2800" b="1" dirty="0" err="1" smtClean="0">
                <a:solidFill>
                  <a:srgbClr val="2E9EE2"/>
                </a:solidFill>
                <a:latin typeface="Helvetica"/>
                <a:cs typeface="Helvetica"/>
              </a:rPr>
              <a:t>exrna.org</a:t>
            </a:r>
            <a:endParaRPr lang="en-US" sz="2800" b="1" dirty="0" smtClean="0">
              <a:latin typeface="Helvetica"/>
              <a:cs typeface="Helvetica"/>
            </a:endParaRP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95139" y="6492875"/>
            <a:ext cx="348861" cy="365125"/>
          </a:xfrm>
        </p:spPr>
        <p:txBody>
          <a:bodyPr/>
          <a:lstStyle/>
          <a:p>
            <a:fld id="{42D882AF-417C-435C-9F28-43C1763EC6AE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2" name="Picture 1" descr="Screen Shot 2015-04-19 at 3.23.45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90600"/>
            <a:ext cx="7010400" cy="3468535"/>
          </a:xfrm>
          <a:prstGeom prst="rect">
            <a:avLst/>
          </a:prstGeom>
        </p:spPr>
      </p:pic>
      <p:pic>
        <p:nvPicPr>
          <p:cNvPr id="3" name="Picture 2" descr="Screen Shot 2015-04-19 at 3.23.28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750" y="3886200"/>
            <a:ext cx="6296050" cy="28509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3733800" y="1066800"/>
            <a:ext cx="990600" cy="4572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Curved Connector 9"/>
          <p:cNvCxnSpPr/>
          <p:nvPr/>
        </p:nvCxnSpPr>
        <p:spPr>
          <a:xfrm rot="16200000" flipH="1">
            <a:off x="4229100" y="1866900"/>
            <a:ext cx="990600" cy="609600"/>
          </a:xfrm>
          <a:prstGeom prst="curvedConnector3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/>
          <p:nvPr/>
        </p:nvCxnSpPr>
        <p:spPr>
          <a:xfrm rot="16200000" flipH="1">
            <a:off x="5753100" y="3924300"/>
            <a:ext cx="990600" cy="609600"/>
          </a:xfrm>
          <a:prstGeom prst="curvedConnector3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724400" y="5638800"/>
            <a:ext cx="1295400" cy="3810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44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tlas_entr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907"/>
            <a:ext cx="6912547" cy="6037093"/>
          </a:xfrm>
          <a:prstGeom prst="rect">
            <a:avLst/>
          </a:prstGeom>
        </p:spPr>
      </p:pic>
      <p:pic>
        <p:nvPicPr>
          <p:cNvPr id="5" name="Picture 4" descr="exRNA logo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160014" y="990600"/>
            <a:ext cx="7732466" cy="0"/>
          </a:xfrm>
          <a:prstGeom prst="line">
            <a:avLst/>
          </a:prstGeom>
          <a:ln>
            <a:solidFill>
              <a:srgbClr val="17171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1143000" y="304800"/>
            <a:ext cx="7380312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err="1" smtClean="0">
                <a:latin typeface="Helvetica"/>
                <a:cs typeface="Helvetica"/>
              </a:rPr>
              <a:t>exRNA</a:t>
            </a:r>
            <a:r>
              <a:rPr lang="en-US" sz="2800" b="1" dirty="0" smtClean="0">
                <a:latin typeface="Helvetica"/>
                <a:cs typeface="Helvetica"/>
              </a:rPr>
              <a:t> Atlas 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– BETA version</a:t>
            </a:r>
            <a:endParaRPr lang="en-US" sz="2800" b="1" dirty="0" smtClean="0">
              <a:latin typeface="Helvetica"/>
              <a:cs typeface="Helvetica"/>
            </a:endParaRP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95139" y="6492875"/>
            <a:ext cx="348861" cy="365125"/>
          </a:xfrm>
        </p:spPr>
        <p:txBody>
          <a:bodyPr/>
          <a:lstStyle/>
          <a:p>
            <a:fld id="{42D882AF-417C-435C-9F28-43C1763EC6AE}" type="slidenum">
              <a:rPr lang="en-US" smtClean="0"/>
              <a:pPr/>
              <a:t>20</a:t>
            </a:fld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791200" y="1905000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58000" y="16002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Buttons to view 3 types of </a:t>
            </a:r>
            <a:r>
              <a:rPr lang="en-US" dirty="0" err="1" smtClean="0"/>
              <a:t>exRNA</a:t>
            </a:r>
            <a:r>
              <a:rPr lang="en-US" dirty="0" smtClean="0"/>
              <a:t> grids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5791200" y="3733800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858000" y="34290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Description about </a:t>
            </a:r>
            <a:r>
              <a:rPr lang="en-US" dirty="0" err="1" smtClean="0"/>
              <a:t>exRNA</a:t>
            </a:r>
            <a:r>
              <a:rPr lang="en-US" dirty="0" smtClean="0"/>
              <a:t> grids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743200" y="5334000"/>
            <a:ext cx="4038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858000" y="50292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ERCC resources – Useful links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33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RNA log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160014" y="990600"/>
            <a:ext cx="7732466" cy="0"/>
          </a:xfrm>
          <a:prstGeom prst="line">
            <a:avLst/>
          </a:prstGeom>
          <a:ln>
            <a:solidFill>
              <a:srgbClr val="17171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1143000" y="304800"/>
            <a:ext cx="7380312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err="1" smtClean="0">
                <a:latin typeface="Helvetica"/>
                <a:cs typeface="Helvetica"/>
              </a:rPr>
              <a:t>exRNA</a:t>
            </a:r>
            <a:r>
              <a:rPr lang="en-US" sz="2800" b="1" dirty="0" smtClean="0">
                <a:latin typeface="Helvetica"/>
                <a:cs typeface="Helvetica"/>
              </a:rPr>
              <a:t> Atlas 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– Grid for </a:t>
            </a:r>
            <a:r>
              <a:rPr lang="en-US" sz="2800" b="1" dirty="0">
                <a:solidFill>
                  <a:srgbClr val="2E9EE2"/>
                </a:solidFill>
                <a:latin typeface="Helvetica"/>
                <a:cs typeface="Helvetica"/>
              </a:rPr>
              <a:t>P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rofiling Studies</a:t>
            </a:r>
            <a:endParaRPr lang="en-US" sz="2800" b="1" dirty="0" smtClean="0">
              <a:latin typeface="Helvetica"/>
              <a:cs typeface="Helvetica"/>
            </a:endParaRP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95139" y="6492875"/>
            <a:ext cx="348861" cy="365125"/>
          </a:xfrm>
        </p:spPr>
        <p:txBody>
          <a:bodyPr/>
          <a:lstStyle/>
          <a:p>
            <a:fld id="{42D882AF-417C-435C-9F28-43C1763EC6AE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2" name="Picture 1" descr="Screen Shot 2015-04-19 at 3.57.45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0"/>
            <a:ext cx="9144000" cy="3825256"/>
          </a:xfrm>
          <a:prstGeom prst="rect">
            <a:avLst/>
          </a:prstGeom>
        </p:spPr>
      </p:pic>
      <p:pic>
        <p:nvPicPr>
          <p:cNvPr id="4" name="Picture 3" descr="Screen Shot 2015-04-19 at 3.59.02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842182"/>
            <a:ext cx="7086600" cy="3015818"/>
          </a:xfrm>
          <a:prstGeom prst="rect">
            <a:avLst/>
          </a:prstGeom>
        </p:spPr>
      </p:pic>
      <p:cxnSp>
        <p:nvCxnSpPr>
          <p:cNvPr id="9" name="Curved Connector 8"/>
          <p:cNvCxnSpPr/>
          <p:nvPr/>
        </p:nvCxnSpPr>
        <p:spPr>
          <a:xfrm rot="16200000" flipH="1">
            <a:off x="1714500" y="3467100"/>
            <a:ext cx="914400" cy="533400"/>
          </a:xfrm>
          <a:prstGeom prst="curvedConnector3">
            <a:avLst>
              <a:gd name="adj1" fmla="val 1461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152400" y="3048000"/>
            <a:ext cx="1752600" cy="3810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257800" y="5715000"/>
            <a:ext cx="1066800" cy="3810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514600" y="6211669"/>
            <a:ext cx="55626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Click to view grid view of read counts mapped to various RNA libraries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05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RNA log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160014" y="990600"/>
            <a:ext cx="7732466" cy="0"/>
          </a:xfrm>
          <a:prstGeom prst="line">
            <a:avLst/>
          </a:prstGeom>
          <a:ln>
            <a:solidFill>
              <a:srgbClr val="17171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1143000" y="304800"/>
            <a:ext cx="7848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err="1" smtClean="0">
                <a:latin typeface="Helvetica"/>
                <a:cs typeface="Helvetica"/>
              </a:rPr>
              <a:t>exRNA</a:t>
            </a:r>
            <a:r>
              <a:rPr lang="en-US" sz="2800" b="1" dirty="0" smtClean="0">
                <a:latin typeface="Helvetica"/>
                <a:cs typeface="Helvetica"/>
              </a:rPr>
              <a:t> Atlas 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– RNA Profiling Grid View</a:t>
            </a:r>
            <a:endParaRPr lang="en-US" sz="2800" b="1" dirty="0" smtClean="0">
              <a:latin typeface="Helvetica"/>
              <a:cs typeface="Helvetica"/>
            </a:endParaRP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95139" y="6492875"/>
            <a:ext cx="348861" cy="365125"/>
          </a:xfrm>
        </p:spPr>
        <p:txBody>
          <a:bodyPr/>
          <a:lstStyle/>
          <a:p>
            <a:fld id="{42D882AF-417C-435C-9F28-43C1763EC6AE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2" name="Picture 1" descr="Screen Shot 2015-04-19 at 4.01.2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0623"/>
            <a:ext cx="9144000" cy="5324977"/>
          </a:xfrm>
          <a:prstGeom prst="rect">
            <a:avLst/>
          </a:prstGeom>
          <a:ln>
            <a:noFill/>
          </a:ln>
        </p:spPr>
      </p:pic>
      <p:sp>
        <p:nvSpPr>
          <p:cNvPr id="9" name="Oval 8"/>
          <p:cNvSpPr/>
          <p:nvPr/>
        </p:nvSpPr>
        <p:spPr>
          <a:xfrm>
            <a:off x="1371600" y="2752223"/>
            <a:ext cx="762000" cy="3810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133600" y="2980823"/>
            <a:ext cx="8382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048000" y="3209423"/>
            <a:ext cx="2743200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Click to view histogram view of read counts mapped to various RNA libraries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3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RNA log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160014" y="990600"/>
            <a:ext cx="7732466" cy="0"/>
          </a:xfrm>
          <a:prstGeom prst="line">
            <a:avLst/>
          </a:prstGeom>
          <a:ln>
            <a:solidFill>
              <a:srgbClr val="17171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1143000" y="304800"/>
            <a:ext cx="7848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err="1" smtClean="0">
                <a:latin typeface="Helvetica"/>
                <a:cs typeface="Helvetica"/>
              </a:rPr>
              <a:t>exRNA</a:t>
            </a:r>
            <a:r>
              <a:rPr lang="en-US" sz="2800" b="1" dirty="0" smtClean="0">
                <a:latin typeface="Helvetica"/>
                <a:cs typeface="Helvetica"/>
              </a:rPr>
              <a:t> Atlas 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– RNA Profiling Histogram View</a:t>
            </a:r>
            <a:endParaRPr lang="en-US" sz="2800" b="1" dirty="0" smtClean="0">
              <a:latin typeface="Helvetica"/>
              <a:cs typeface="Helvetica"/>
            </a:endParaRP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95139" y="6492875"/>
            <a:ext cx="348861" cy="365125"/>
          </a:xfrm>
        </p:spPr>
        <p:txBody>
          <a:bodyPr/>
          <a:lstStyle/>
          <a:p>
            <a:fld id="{42D882AF-417C-435C-9F28-43C1763EC6AE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" name="Picture 2" descr="Screen Shot 2015-04-19 at 4.00.1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914400"/>
            <a:ext cx="7874000" cy="59309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10000" y="1981200"/>
            <a:ext cx="426720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Histogram view of read counts mapped to various RNA libraries at various stages of </a:t>
            </a:r>
            <a:r>
              <a:rPr lang="en-US" dirty="0" err="1" smtClean="0">
                <a:solidFill>
                  <a:srgbClr val="008000"/>
                </a:solidFill>
              </a:rPr>
              <a:t>exceRpt</a:t>
            </a:r>
            <a:r>
              <a:rPr lang="en-US" dirty="0" smtClean="0">
                <a:solidFill>
                  <a:srgbClr val="008000"/>
                </a:solidFill>
              </a:rPr>
              <a:t> small RNA-</a:t>
            </a:r>
            <a:r>
              <a:rPr lang="en-US" dirty="0" err="1" smtClean="0">
                <a:solidFill>
                  <a:srgbClr val="008000"/>
                </a:solidFill>
              </a:rPr>
              <a:t>seq</a:t>
            </a:r>
            <a:r>
              <a:rPr lang="en-US" dirty="0" smtClean="0">
                <a:solidFill>
                  <a:srgbClr val="008000"/>
                </a:solidFill>
              </a:rPr>
              <a:t> pipeline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91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RNA log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160014" y="990600"/>
            <a:ext cx="7732466" cy="0"/>
          </a:xfrm>
          <a:prstGeom prst="line">
            <a:avLst/>
          </a:prstGeom>
          <a:ln>
            <a:solidFill>
              <a:srgbClr val="17171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1143000" y="228600"/>
            <a:ext cx="7848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err="1" smtClean="0">
                <a:latin typeface="Helvetica"/>
                <a:cs typeface="Helvetica"/>
              </a:rPr>
              <a:t>exRNA</a:t>
            </a:r>
            <a:r>
              <a:rPr lang="en-US" sz="2800" b="1" dirty="0" smtClean="0">
                <a:latin typeface="Helvetica"/>
                <a:cs typeface="Helvetica"/>
              </a:rPr>
              <a:t> Atlas 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– </a:t>
            </a:r>
            <a:r>
              <a:rPr lang="en-US" sz="2800" b="1" dirty="0" err="1" smtClean="0">
                <a:solidFill>
                  <a:srgbClr val="2E9EE2"/>
                </a:solidFill>
                <a:latin typeface="Helvetica"/>
                <a:cs typeface="Helvetica"/>
              </a:rPr>
              <a:t>Biofluids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 </a:t>
            </a:r>
            <a:r>
              <a:rPr lang="en-US" sz="2800" b="1" dirty="0" err="1" smtClean="0">
                <a:solidFill>
                  <a:srgbClr val="2E9EE2"/>
                </a:solidFill>
                <a:latin typeface="Helvetica"/>
                <a:cs typeface="Helvetica"/>
              </a:rPr>
              <a:t>vs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 Experiment Types</a:t>
            </a:r>
            <a:endParaRPr lang="en-US" sz="2800" b="1" dirty="0" smtClean="0">
              <a:latin typeface="Helvetica"/>
              <a:cs typeface="Helvetica"/>
            </a:endParaRP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95139" y="6492875"/>
            <a:ext cx="348861" cy="365125"/>
          </a:xfrm>
        </p:spPr>
        <p:txBody>
          <a:bodyPr/>
          <a:lstStyle/>
          <a:p>
            <a:fld id="{42D882AF-417C-435C-9F28-43C1763EC6AE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2" name="Picture 1" descr="Screen Shot 2015-04-19 at 4.00.01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8730"/>
            <a:ext cx="9144000" cy="37976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52600" y="5562600"/>
            <a:ext cx="571500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Click each cell to view names of </a:t>
            </a:r>
            <a:r>
              <a:rPr lang="en-US" dirty="0" err="1" smtClean="0">
                <a:solidFill>
                  <a:srgbClr val="008000"/>
                </a:solidFill>
              </a:rPr>
              <a:t>Biosamples</a:t>
            </a:r>
            <a:r>
              <a:rPr lang="en-US" dirty="0" smtClean="0">
                <a:solidFill>
                  <a:srgbClr val="008000"/>
                </a:solidFill>
              </a:rPr>
              <a:t> from the selected </a:t>
            </a:r>
            <a:r>
              <a:rPr lang="en-US" dirty="0" err="1" smtClean="0">
                <a:solidFill>
                  <a:srgbClr val="008000"/>
                </a:solidFill>
              </a:rPr>
              <a:t>biofluid</a:t>
            </a:r>
            <a:r>
              <a:rPr lang="en-US" dirty="0" smtClean="0">
                <a:solidFill>
                  <a:srgbClr val="008000"/>
                </a:solidFill>
              </a:rPr>
              <a:t>-experiment type combination and links to view each </a:t>
            </a:r>
            <a:r>
              <a:rPr lang="en-US" dirty="0" err="1" smtClean="0">
                <a:solidFill>
                  <a:srgbClr val="008000"/>
                </a:solidFill>
              </a:rPr>
              <a:t>biosample</a:t>
            </a:r>
            <a:r>
              <a:rPr lang="en-US" dirty="0" smtClean="0">
                <a:solidFill>
                  <a:srgbClr val="008000"/>
                </a:solidFill>
              </a:rPr>
              <a:t> in </a:t>
            </a:r>
            <a:r>
              <a:rPr lang="en-US" dirty="0" err="1" smtClean="0">
                <a:solidFill>
                  <a:srgbClr val="008000"/>
                </a:solidFill>
              </a:rPr>
              <a:t>GenboreeKB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800600" y="4267200"/>
            <a:ext cx="762000" cy="3810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486400" y="4648200"/>
            <a:ext cx="3048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08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RNA log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160014" y="990600"/>
            <a:ext cx="7732466" cy="0"/>
          </a:xfrm>
          <a:prstGeom prst="line">
            <a:avLst/>
          </a:prstGeom>
          <a:ln>
            <a:solidFill>
              <a:srgbClr val="17171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1143000" y="228600"/>
            <a:ext cx="7380312" cy="9906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err="1" smtClean="0">
                <a:latin typeface="Helvetica"/>
                <a:cs typeface="Helvetica"/>
              </a:rPr>
              <a:t>exRNA</a:t>
            </a:r>
            <a:r>
              <a:rPr lang="en-US" sz="2800" b="1" dirty="0" smtClean="0">
                <a:latin typeface="Helvetica"/>
                <a:cs typeface="Helvetica"/>
              </a:rPr>
              <a:t> Atlas 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– </a:t>
            </a:r>
            <a:r>
              <a:rPr lang="en-US" sz="2800" b="1" dirty="0" err="1" smtClean="0">
                <a:solidFill>
                  <a:srgbClr val="2E9EE2"/>
                </a:solidFill>
                <a:latin typeface="Helvetica"/>
                <a:cs typeface="Helvetica"/>
              </a:rPr>
              <a:t>Biofluids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 </a:t>
            </a:r>
            <a:r>
              <a:rPr lang="en-US" sz="2800" b="1" dirty="0" err="1" smtClean="0">
                <a:solidFill>
                  <a:srgbClr val="2E9EE2"/>
                </a:solidFill>
                <a:latin typeface="Helvetica"/>
                <a:cs typeface="Helvetica"/>
              </a:rPr>
              <a:t>vs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 Diseases</a:t>
            </a:r>
            <a:endParaRPr lang="en-US" sz="2800" b="1" dirty="0" smtClean="0">
              <a:latin typeface="Helvetica"/>
              <a:cs typeface="Helvetica"/>
            </a:endParaRP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95139" y="6492875"/>
            <a:ext cx="348861" cy="365125"/>
          </a:xfrm>
        </p:spPr>
        <p:txBody>
          <a:bodyPr/>
          <a:lstStyle/>
          <a:p>
            <a:fld id="{42D882AF-417C-435C-9F28-43C1763EC6AE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2" name="Picture 1" descr="Screen Shot 2015-04-19 at 4.01.0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6700"/>
            <a:ext cx="9144000" cy="377578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28800" y="5410200"/>
            <a:ext cx="518160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Click each cell to view names of </a:t>
            </a:r>
            <a:r>
              <a:rPr lang="en-US" dirty="0" err="1" smtClean="0">
                <a:solidFill>
                  <a:srgbClr val="008000"/>
                </a:solidFill>
              </a:rPr>
              <a:t>Biosamples</a:t>
            </a:r>
            <a:r>
              <a:rPr lang="en-US" dirty="0" smtClean="0">
                <a:solidFill>
                  <a:srgbClr val="008000"/>
                </a:solidFill>
              </a:rPr>
              <a:t> from the selected </a:t>
            </a:r>
            <a:r>
              <a:rPr lang="en-US" dirty="0" err="1" smtClean="0">
                <a:solidFill>
                  <a:srgbClr val="008000"/>
                </a:solidFill>
              </a:rPr>
              <a:t>biofluid</a:t>
            </a:r>
            <a:r>
              <a:rPr lang="en-US" dirty="0" smtClean="0">
                <a:solidFill>
                  <a:srgbClr val="008000"/>
                </a:solidFill>
              </a:rPr>
              <a:t>-disease combination and links to view each </a:t>
            </a:r>
            <a:r>
              <a:rPr lang="en-US" dirty="0" err="1" smtClean="0">
                <a:solidFill>
                  <a:srgbClr val="008000"/>
                </a:solidFill>
              </a:rPr>
              <a:t>biosample</a:t>
            </a:r>
            <a:r>
              <a:rPr lang="en-US" dirty="0" smtClean="0">
                <a:solidFill>
                  <a:srgbClr val="008000"/>
                </a:solidFill>
              </a:rPr>
              <a:t> in </a:t>
            </a:r>
            <a:r>
              <a:rPr lang="en-US" dirty="0" err="1" smtClean="0">
                <a:solidFill>
                  <a:srgbClr val="008000"/>
                </a:solidFill>
              </a:rPr>
              <a:t>GenboreeKB</a:t>
            </a:r>
            <a:r>
              <a:rPr lang="en-US" dirty="0" smtClean="0">
                <a:solidFill>
                  <a:srgbClr val="008000"/>
                </a:solidFill>
              </a:rPr>
              <a:t>.</a:t>
            </a:r>
          </a:p>
        </p:txBody>
      </p:sp>
      <p:sp>
        <p:nvSpPr>
          <p:cNvPr id="10" name="Oval 9"/>
          <p:cNvSpPr/>
          <p:nvPr/>
        </p:nvSpPr>
        <p:spPr>
          <a:xfrm>
            <a:off x="1295400" y="4343400"/>
            <a:ext cx="762000" cy="3810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10" idx="6"/>
          </p:cNvCxnSpPr>
          <p:nvPr/>
        </p:nvCxnSpPr>
        <p:spPr>
          <a:xfrm>
            <a:off x="2057400" y="4533900"/>
            <a:ext cx="2819400" cy="2667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488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RNA log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43079" y="44624"/>
            <a:ext cx="1075115" cy="127105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160014" y="990600"/>
            <a:ext cx="7732466" cy="0"/>
          </a:xfrm>
          <a:prstGeom prst="line">
            <a:avLst/>
          </a:prstGeom>
          <a:ln>
            <a:solidFill>
              <a:srgbClr val="17171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1143000" y="228600"/>
            <a:ext cx="7380312" cy="9906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err="1" smtClean="0">
                <a:latin typeface="Helvetica"/>
                <a:cs typeface="Helvetica"/>
              </a:rPr>
              <a:t>exRNA</a:t>
            </a:r>
            <a:r>
              <a:rPr lang="en-US" sz="2800" b="1" dirty="0" smtClean="0">
                <a:latin typeface="Helvetica"/>
                <a:cs typeface="Helvetica"/>
              </a:rPr>
              <a:t> Atlas </a:t>
            </a:r>
            <a:r>
              <a:rPr lang="en-US" sz="2800" b="1" dirty="0" smtClean="0">
                <a:solidFill>
                  <a:srgbClr val="2E9EE2"/>
                </a:solidFill>
                <a:latin typeface="Helvetica"/>
                <a:cs typeface="Helvetica"/>
              </a:rPr>
              <a:t>– Features Coming Soon</a:t>
            </a:r>
            <a:endParaRPr lang="en-US" sz="2800" b="1" dirty="0" smtClean="0">
              <a:latin typeface="Helvetica"/>
              <a:cs typeface="Helvetica"/>
            </a:endParaRP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95139" y="6492875"/>
            <a:ext cx="348861" cy="365125"/>
          </a:xfrm>
        </p:spPr>
        <p:txBody>
          <a:bodyPr/>
          <a:lstStyle/>
          <a:p>
            <a:fld id="{42D882AF-417C-435C-9F28-43C1763EC6AE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6" name="Picture 5" descr="Screen Shot 2015-04-19 at 4.00.01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219200"/>
            <a:ext cx="6400800" cy="265836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8600" y="4038600"/>
            <a:ext cx="845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Filter samples based on metadata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Select samples of interest - 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 smtClean="0"/>
              <a:t>Analyze using downstream analysis tools in the </a:t>
            </a:r>
            <a:r>
              <a:rPr lang="en-US" sz="2400" dirty="0" err="1" smtClean="0"/>
              <a:t>Genboree</a:t>
            </a:r>
            <a:r>
              <a:rPr lang="en-US" sz="2400" dirty="0" smtClean="0"/>
              <a:t> Workbench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 smtClean="0"/>
              <a:t>Download processed results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Generate other types of grids using metadata for sub-selecting samples of interest</a:t>
            </a:r>
          </a:p>
          <a:p>
            <a:pPr marL="285750" indent="-285750">
              <a:buFont typeface="Arial"/>
              <a:buChar char="•"/>
            </a:pPr>
            <a:endParaRPr lang="en-US" sz="2400" dirty="0" smtClean="0"/>
          </a:p>
          <a:p>
            <a:pPr marL="285750" indent="-285750">
              <a:buFont typeface="Arial"/>
              <a:buChar char="•"/>
            </a:pPr>
            <a:endParaRPr lang="en-US" sz="2400" dirty="0" smtClean="0"/>
          </a:p>
          <a:p>
            <a:pPr marL="285750" indent="-285750">
              <a:buFont typeface="Arial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1610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27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160014" y="816004"/>
            <a:ext cx="7732466" cy="0"/>
          </a:xfrm>
          <a:prstGeom prst="line">
            <a:avLst/>
          </a:prstGeom>
          <a:ln>
            <a:solidFill>
              <a:srgbClr val="17171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exRNA log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160043" y="128185"/>
            <a:ext cx="706982" cy="835831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143000" y="152400"/>
            <a:ext cx="7380312" cy="780256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latin typeface="Helvetica"/>
                <a:cs typeface="Helvetica"/>
              </a:rPr>
              <a:t>Useful </a:t>
            </a:r>
            <a:r>
              <a:rPr lang="en-US" sz="3600" b="1" dirty="0" smtClean="0">
                <a:solidFill>
                  <a:srgbClr val="2E9EE2"/>
                </a:solidFill>
                <a:latin typeface="Helvetica"/>
                <a:cs typeface="Helvetica"/>
              </a:rPr>
              <a:t>Links</a:t>
            </a:r>
            <a:endParaRPr lang="en-US" sz="3600" b="1" dirty="0">
              <a:solidFill>
                <a:srgbClr val="2E9EE2"/>
              </a:solidFill>
              <a:latin typeface="Helvetica"/>
              <a:cs typeface="Helvetica"/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410153911"/>
              </p:ext>
            </p:extLst>
          </p:nvPr>
        </p:nvGraphicFramePr>
        <p:xfrm>
          <a:off x="618225" y="1181339"/>
          <a:ext cx="8008189" cy="5314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7605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28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160014" y="816004"/>
            <a:ext cx="7732466" cy="0"/>
          </a:xfrm>
          <a:prstGeom prst="line">
            <a:avLst/>
          </a:prstGeom>
          <a:ln>
            <a:solidFill>
              <a:srgbClr val="17171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exRNA logo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/>
        </p:blipFill>
        <p:spPr>
          <a:xfrm>
            <a:off x="160043" y="128185"/>
            <a:ext cx="706982" cy="83583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34326" y="2669417"/>
            <a:ext cx="4475354" cy="1200329"/>
          </a:xfrm>
          <a:prstGeom prst="rect">
            <a:avLst/>
          </a:prstGeom>
          <a:solidFill>
            <a:schemeClr val="lt1">
              <a:alpha val="90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2E9EE2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Questions?</a:t>
            </a:r>
            <a:endParaRPr lang="en-US" sz="72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2E9EE2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631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21946</TotalTime>
  <Words>636</Words>
  <Application>Microsoft Office PowerPoint</Application>
  <PresentationFormat>On-screen Show (4:3)</PresentationFormat>
  <Paragraphs>151</Paragraphs>
  <Slides>28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Helvetica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Baylor College of Medicine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DMRR ISEV Demo</dc:title>
  <dc:creator>Sai Lakshmi Subramanian</dc:creator>
  <cp:lastModifiedBy>Administrator</cp:lastModifiedBy>
  <cp:revision>218</cp:revision>
  <dcterms:created xsi:type="dcterms:W3CDTF">2014-10-09T01:16:10Z</dcterms:created>
  <dcterms:modified xsi:type="dcterms:W3CDTF">2015-04-23T20:24:58Z</dcterms:modified>
</cp:coreProperties>
</file>