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7" r:id="rId2"/>
    <p:sldId id="410" r:id="rId3"/>
    <p:sldId id="433" r:id="rId4"/>
    <p:sldId id="436" r:id="rId5"/>
    <p:sldId id="406" r:id="rId6"/>
    <p:sldId id="411" r:id="rId7"/>
    <p:sldId id="437" r:id="rId8"/>
    <p:sldId id="414" r:id="rId9"/>
    <p:sldId id="438" r:id="rId10"/>
    <p:sldId id="439" r:id="rId11"/>
    <p:sldId id="409" r:id="rId12"/>
    <p:sldId id="427" r:id="rId13"/>
    <p:sldId id="432" r:id="rId14"/>
    <p:sldId id="429" r:id="rId15"/>
    <p:sldId id="430" r:id="rId16"/>
    <p:sldId id="431" r:id="rId17"/>
    <p:sldId id="423" r:id="rId18"/>
    <p:sldId id="424" r:id="rId19"/>
    <p:sldId id="413" r:id="rId20"/>
    <p:sldId id="415" r:id="rId21"/>
    <p:sldId id="416" r:id="rId22"/>
    <p:sldId id="426" r:id="rId23"/>
    <p:sldId id="425" r:id="rId24"/>
    <p:sldId id="435" r:id="rId25"/>
    <p:sldId id="428" r:id="rId26"/>
    <p:sldId id="434" r:id="rId27"/>
    <p:sldId id="39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9EE1"/>
    <a:srgbClr val="C2E9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190" autoAdjust="0"/>
  </p:normalViewPr>
  <p:slideViewPr>
    <p:cSldViewPr>
      <p:cViewPr varScale="1">
        <p:scale>
          <a:sx n="89" d="100"/>
          <a:sy n="89" d="100"/>
        </p:scale>
        <p:origin x="1282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8AD8CF-1601-4940-8A11-0452A92C557D}" type="doc">
      <dgm:prSet loTypeId="urn:microsoft.com/office/officeart/2011/layout/HexagonRadial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C73C94F-33E9-46F8-B2F8-DA2219DF16C6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rgbClr val="FFFF00"/>
        </a:solidFill>
      </dgm:spPr>
      <dgm:t>
        <a:bodyPr/>
        <a:lstStyle/>
        <a:p>
          <a:r>
            <a:rPr lang="en-US" sz="2000" b="1" dirty="0" smtClean="0">
              <a:solidFill>
                <a:schemeClr val="tx1"/>
              </a:solidFill>
            </a:rPr>
            <a:t>DCC-Admin Core</a:t>
          </a:r>
          <a:endParaRPr lang="en-US" sz="2000" b="1" dirty="0">
            <a:solidFill>
              <a:schemeClr val="tx1"/>
            </a:solidFill>
          </a:endParaRPr>
        </a:p>
      </dgm:t>
    </dgm:pt>
    <dgm:pt modelId="{56EB5A73-988B-4603-8156-ADA46A544BEA}" type="parTrans" cxnId="{C6A9DA62-8515-4BE2-A7BC-54DBA0C9228C}">
      <dgm:prSet/>
      <dgm:spPr/>
      <dgm:t>
        <a:bodyPr/>
        <a:lstStyle/>
        <a:p>
          <a:endParaRPr lang="en-US" sz="3200"/>
        </a:p>
      </dgm:t>
    </dgm:pt>
    <dgm:pt modelId="{F0DE5222-8A7E-4B78-AB3A-4200FA66F0DF}" type="sibTrans" cxnId="{C6A9DA62-8515-4BE2-A7BC-54DBA0C9228C}">
      <dgm:prSet/>
      <dgm:spPr/>
      <dgm:t>
        <a:bodyPr/>
        <a:lstStyle/>
        <a:p>
          <a:endParaRPr lang="en-US" sz="3200"/>
        </a:p>
      </dgm:t>
    </dgm:pt>
    <dgm:pt modelId="{9F72227D-34D9-477E-A1AE-ABEDC33D9572}">
      <dgm:prSet phldrT="[Text]" custT="1"/>
      <dgm:spPr/>
      <dgm:t>
        <a:bodyPr/>
        <a:lstStyle/>
        <a:p>
          <a:r>
            <a:rPr lang="en-US" sz="1600" b="1" u="sng" dirty="0" smtClean="0"/>
            <a:t>RFA RM-12-011</a:t>
          </a:r>
          <a:br>
            <a:rPr lang="en-US" sz="1600" b="1" u="sng" dirty="0" smtClean="0"/>
          </a:br>
          <a:r>
            <a:rPr lang="en-US" sz="1600" b="1" dirty="0" smtClean="0">
              <a:solidFill>
                <a:srgbClr val="000000"/>
              </a:solidFill>
            </a:rPr>
            <a:t>Reference Profiles </a:t>
          </a:r>
        </a:p>
      </dgm:t>
    </dgm:pt>
    <dgm:pt modelId="{71A34071-3DEE-4714-B14A-A496D4730556}" type="parTrans" cxnId="{A20374B9-156C-4460-8A22-60B6D8F9D979}">
      <dgm:prSet/>
      <dgm:spPr/>
      <dgm:t>
        <a:bodyPr/>
        <a:lstStyle/>
        <a:p>
          <a:endParaRPr lang="en-US" sz="3200"/>
        </a:p>
      </dgm:t>
    </dgm:pt>
    <dgm:pt modelId="{9DE52A7B-F92F-4A2B-BAE1-2274BFC2DBD5}" type="sibTrans" cxnId="{A20374B9-156C-4460-8A22-60B6D8F9D979}">
      <dgm:prSet/>
      <dgm:spPr/>
      <dgm:t>
        <a:bodyPr/>
        <a:lstStyle/>
        <a:p>
          <a:endParaRPr lang="en-US" sz="3200"/>
        </a:p>
      </dgm:t>
    </dgm:pt>
    <dgm:pt modelId="{DAC169A7-CB61-406F-93F3-2D50A9F54BA9}">
      <dgm:prSet phldrT="[Text]" custT="1"/>
      <dgm:spPr/>
      <dgm:t>
        <a:bodyPr/>
        <a:lstStyle/>
        <a:p>
          <a:r>
            <a:rPr lang="en-US" sz="1600" b="1" u="sng" dirty="0" smtClean="0"/>
            <a:t>RFA RM-12-012 </a:t>
          </a:r>
          <a:r>
            <a:rPr lang="en-US" sz="1600" b="1" dirty="0" smtClean="0">
              <a:solidFill>
                <a:srgbClr val="000000"/>
              </a:solidFill>
            </a:rPr>
            <a:t>Biogenesis</a:t>
          </a:r>
          <a:r>
            <a:rPr lang="en-US" sz="1600" b="1" dirty="0" smtClean="0"/>
            <a:t>, </a:t>
          </a:r>
          <a:r>
            <a:rPr lang="en-US" sz="1600" b="1" dirty="0" err="1" smtClean="0"/>
            <a:t>Biodistr</a:t>
          </a:r>
          <a:r>
            <a:rPr lang="en-US" sz="1600" b="1" dirty="0" smtClean="0"/>
            <a:t>,  Uptake, and Effector Function</a:t>
          </a:r>
          <a:endParaRPr lang="en-US" sz="1600" b="1" dirty="0"/>
        </a:p>
      </dgm:t>
    </dgm:pt>
    <dgm:pt modelId="{8C858002-ED1B-462B-A86A-4257FB8B87C2}" type="parTrans" cxnId="{F53AE7D8-308B-4FC0-969B-FBCB8B749FAE}">
      <dgm:prSet/>
      <dgm:spPr/>
      <dgm:t>
        <a:bodyPr/>
        <a:lstStyle/>
        <a:p>
          <a:endParaRPr lang="en-US" sz="3200"/>
        </a:p>
      </dgm:t>
    </dgm:pt>
    <dgm:pt modelId="{08B8FC2A-0B30-4BDE-91C7-4FEA6FD712CC}" type="sibTrans" cxnId="{F53AE7D8-308B-4FC0-969B-FBCB8B749FAE}">
      <dgm:prSet/>
      <dgm:spPr/>
      <dgm:t>
        <a:bodyPr/>
        <a:lstStyle/>
        <a:p>
          <a:endParaRPr lang="en-US" sz="3200"/>
        </a:p>
      </dgm:t>
    </dgm:pt>
    <dgm:pt modelId="{62E3511F-1E41-49C0-BD93-06B59A88950D}">
      <dgm:prSet phldrT="[Text]" custT="1"/>
      <dgm:spPr/>
      <dgm:t>
        <a:bodyPr/>
        <a:lstStyle/>
        <a:p>
          <a:r>
            <a:rPr lang="en-US" sz="1600" b="1" u="sng" dirty="0" smtClean="0"/>
            <a:t>RFA RM-12-013</a:t>
          </a:r>
          <a:r>
            <a:rPr lang="en-US" sz="1600" b="1" dirty="0" smtClean="0"/>
            <a:t/>
          </a:r>
          <a:br>
            <a:rPr lang="en-US" sz="1600" b="1" dirty="0" smtClean="0"/>
          </a:br>
          <a:r>
            <a:rPr lang="en-US" sz="1600" b="1" dirty="0" smtClean="0"/>
            <a:t>Clinical Utility </a:t>
          </a:r>
        </a:p>
        <a:p>
          <a:r>
            <a:rPr lang="en-US" sz="1600" b="1" dirty="0" smtClean="0"/>
            <a:t>for </a:t>
          </a:r>
          <a:r>
            <a:rPr lang="en-US" sz="1600" b="1" dirty="0" smtClean="0">
              <a:solidFill>
                <a:schemeClr val="tx1"/>
              </a:solidFill>
            </a:rPr>
            <a:t>Biomarkers</a:t>
          </a:r>
          <a:endParaRPr lang="en-US" sz="1600" dirty="0">
            <a:solidFill>
              <a:schemeClr val="tx1"/>
            </a:solidFill>
          </a:endParaRPr>
        </a:p>
      </dgm:t>
    </dgm:pt>
    <dgm:pt modelId="{ACC3E306-EADE-4B8D-B70C-6FA4135B6363}" type="parTrans" cxnId="{B5A84DA5-66E4-47D5-8E62-FA1ABD825CE4}">
      <dgm:prSet/>
      <dgm:spPr/>
      <dgm:t>
        <a:bodyPr/>
        <a:lstStyle/>
        <a:p>
          <a:endParaRPr lang="en-US" sz="3200"/>
        </a:p>
      </dgm:t>
    </dgm:pt>
    <dgm:pt modelId="{20824573-CE7F-44A2-B72D-C0A6EF394176}" type="sibTrans" cxnId="{B5A84DA5-66E4-47D5-8E62-FA1ABD825CE4}">
      <dgm:prSet/>
      <dgm:spPr/>
      <dgm:t>
        <a:bodyPr/>
        <a:lstStyle/>
        <a:p>
          <a:endParaRPr lang="en-US" sz="3200"/>
        </a:p>
      </dgm:t>
    </dgm:pt>
    <dgm:pt modelId="{7F974260-9B03-43CE-9FE9-86334674253A}">
      <dgm:prSet phldrT="[Text]" custT="1"/>
      <dgm:spPr/>
      <dgm:t>
        <a:bodyPr/>
        <a:lstStyle/>
        <a:p>
          <a:r>
            <a:rPr lang="en-US" sz="1600" b="1" u="sng" dirty="0" smtClean="0"/>
            <a:t>RFA RM-12-014</a:t>
          </a:r>
          <a:br>
            <a:rPr lang="en-US" sz="1600" b="1" u="sng" dirty="0" smtClean="0"/>
          </a:br>
          <a:r>
            <a:rPr lang="en-US" sz="1600" b="1" dirty="0" smtClean="0"/>
            <a:t>Clinical Utility for </a:t>
          </a:r>
        </a:p>
        <a:p>
          <a:r>
            <a:rPr lang="en-US" sz="1600" b="1" dirty="0" smtClean="0">
              <a:solidFill>
                <a:srgbClr val="000000"/>
              </a:solidFill>
            </a:rPr>
            <a:t>Therapy </a:t>
          </a:r>
          <a:r>
            <a:rPr lang="en-US" sz="1600" b="1" dirty="0" smtClean="0"/>
            <a:t>Development</a:t>
          </a:r>
          <a:endParaRPr lang="en-US" sz="1600" dirty="0"/>
        </a:p>
      </dgm:t>
    </dgm:pt>
    <dgm:pt modelId="{F64D6E32-6FAC-4648-AB53-A782C2167EE0}" type="parTrans" cxnId="{E6A880AD-D5A1-43A6-A792-9E824380D179}">
      <dgm:prSet/>
      <dgm:spPr/>
      <dgm:t>
        <a:bodyPr/>
        <a:lstStyle/>
        <a:p>
          <a:endParaRPr lang="en-US" sz="3200"/>
        </a:p>
      </dgm:t>
    </dgm:pt>
    <dgm:pt modelId="{ABF24477-5E05-4504-8905-C0969E95F6B6}" type="sibTrans" cxnId="{E6A880AD-D5A1-43A6-A792-9E824380D179}">
      <dgm:prSet/>
      <dgm:spPr/>
      <dgm:t>
        <a:bodyPr/>
        <a:lstStyle/>
        <a:p>
          <a:endParaRPr lang="en-US" sz="3200"/>
        </a:p>
      </dgm:t>
    </dgm:pt>
    <dgm:pt modelId="{F2CF1BC2-410F-4343-8B06-0CA6F5DBCA30}" type="pres">
      <dgm:prSet presAssocID="{8C8AD8CF-1601-4940-8A11-0452A92C557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AD346A0-C081-453C-A51F-B1171E0B83FF}" type="pres">
      <dgm:prSet presAssocID="{0C73C94F-33E9-46F8-B2F8-DA2219DF16C6}" presName="Parent" presStyleLbl="node0" presStyleIdx="0" presStyleCnt="1" custScaleX="80821" custScaleY="77204" custLinFactNeighborX="-50573" custLinFactNeighborY="1603">
        <dgm:presLayoutVars>
          <dgm:chMax val="6"/>
          <dgm:chPref val="6"/>
        </dgm:presLayoutVars>
      </dgm:prSet>
      <dgm:spPr>
        <a:prstGeom prst="star24">
          <a:avLst/>
        </a:prstGeom>
      </dgm:spPr>
      <dgm:t>
        <a:bodyPr/>
        <a:lstStyle/>
        <a:p>
          <a:endParaRPr lang="en-US"/>
        </a:p>
      </dgm:t>
    </dgm:pt>
    <dgm:pt modelId="{549653B7-D4F5-4AFD-AD27-11629309318E}" type="pres">
      <dgm:prSet presAssocID="{9F72227D-34D9-477E-A1AE-ABEDC33D9572}" presName="Accent1" presStyleCnt="0"/>
      <dgm:spPr/>
      <dgm:t>
        <a:bodyPr/>
        <a:lstStyle/>
        <a:p>
          <a:endParaRPr lang="en-US"/>
        </a:p>
      </dgm:t>
    </dgm:pt>
    <dgm:pt modelId="{24F53329-BAF3-4846-94BF-6BE23C120501}" type="pres">
      <dgm:prSet presAssocID="{9F72227D-34D9-477E-A1AE-ABEDC33D9572}" presName="Accent" presStyleLbl="bgShp" presStyleIdx="0" presStyleCnt="4"/>
      <dgm:spPr/>
      <dgm:t>
        <a:bodyPr/>
        <a:lstStyle/>
        <a:p>
          <a:endParaRPr lang="en-US"/>
        </a:p>
      </dgm:t>
    </dgm:pt>
    <dgm:pt modelId="{E2869FAE-8258-4C34-9404-C050F6F2445A}" type="pres">
      <dgm:prSet presAssocID="{9F72227D-34D9-477E-A1AE-ABEDC33D9572}" presName="Child1" presStyleLbl="node1" presStyleIdx="0" presStyleCnt="4" custScaleX="132728" custScaleY="1077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BEF76D-8FAD-4AC7-AC0C-C643DC5A31FD}" type="pres">
      <dgm:prSet presAssocID="{DAC169A7-CB61-406F-93F3-2D50A9F54BA9}" presName="Accent2" presStyleCnt="0"/>
      <dgm:spPr/>
      <dgm:t>
        <a:bodyPr/>
        <a:lstStyle/>
        <a:p>
          <a:endParaRPr lang="en-US"/>
        </a:p>
      </dgm:t>
    </dgm:pt>
    <dgm:pt modelId="{87C45CE4-6232-40AE-9B1B-8B2172963EE8}" type="pres">
      <dgm:prSet presAssocID="{DAC169A7-CB61-406F-93F3-2D50A9F54BA9}" presName="Accent" presStyleLbl="bgShp" presStyleIdx="1" presStyleCnt="4"/>
      <dgm:spPr/>
      <dgm:t>
        <a:bodyPr/>
        <a:lstStyle/>
        <a:p>
          <a:endParaRPr lang="en-US"/>
        </a:p>
      </dgm:t>
    </dgm:pt>
    <dgm:pt modelId="{FCE9B00E-B5EB-44C3-9962-C883ABC70526}" type="pres">
      <dgm:prSet presAssocID="{DAC169A7-CB61-406F-93F3-2D50A9F54BA9}" presName="Child2" presStyleLbl="node1" presStyleIdx="1" presStyleCnt="4" custScaleX="132728" custScaleY="107707" custLinFactNeighborX="130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A7C10-FCB5-4F34-90DB-93AE6570DBFF}" type="pres">
      <dgm:prSet presAssocID="{62E3511F-1E41-49C0-BD93-06B59A88950D}" presName="Accent3" presStyleCnt="0"/>
      <dgm:spPr/>
      <dgm:t>
        <a:bodyPr/>
        <a:lstStyle/>
        <a:p>
          <a:endParaRPr lang="en-US"/>
        </a:p>
      </dgm:t>
    </dgm:pt>
    <dgm:pt modelId="{125EFF3A-8FD0-40A0-BAE8-38741E99A390}" type="pres">
      <dgm:prSet presAssocID="{62E3511F-1E41-49C0-BD93-06B59A88950D}" presName="Accent" presStyleLbl="bgShp" presStyleIdx="2" presStyleCnt="4"/>
      <dgm:spPr/>
      <dgm:t>
        <a:bodyPr/>
        <a:lstStyle/>
        <a:p>
          <a:endParaRPr lang="en-US"/>
        </a:p>
      </dgm:t>
    </dgm:pt>
    <dgm:pt modelId="{7C8BA348-B7B9-4377-85A7-9220ACBFB1B4}" type="pres">
      <dgm:prSet presAssocID="{62E3511F-1E41-49C0-BD93-06B59A88950D}" presName="Child3" presStyleLbl="node1" presStyleIdx="2" presStyleCnt="4" custScaleX="132728" custScaleY="107707" custLinFactNeighborX="13015" custLinFactNeighborY="-95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187C85-FD20-4BD4-A521-513E1856E099}" type="pres">
      <dgm:prSet presAssocID="{7F974260-9B03-43CE-9FE9-86334674253A}" presName="Accent4" presStyleCnt="0"/>
      <dgm:spPr/>
      <dgm:t>
        <a:bodyPr/>
        <a:lstStyle/>
        <a:p>
          <a:endParaRPr lang="en-US"/>
        </a:p>
      </dgm:t>
    </dgm:pt>
    <dgm:pt modelId="{8AD4CCE2-3664-4B0A-A50D-58F942A0F078}" type="pres">
      <dgm:prSet presAssocID="{7F974260-9B03-43CE-9FE9-86334674253A}" presName="Accent" presStyleLbl="bgShp" presStyleIdx="3" presStyleCnt="4"/>
      <dgm:spPr/>
      <dgm:t>
        <a:bodyPr/>
        <a:lstStyle/>
        <a:p>
          <a:endParaRPr lang="en-US"/>
        </a:p>
      </dgm:t>
    </dgm:pt>
    <dgm:pt modelId="{96B55A12-40D4-40D4-B9ED-E02D10C94BC0}" type="pres">
      <dgm:prSet presAssocID="{7F974260-9B03-43CE-9FE9-86334674253A}" presName="Child4" presStyleLbl="node1" presStyleIdx="3" presStyleCnt="4" custScaleX="132728" custScaleY="107707" custLinFactNeighborX="49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6A9DA62-8515-4BE2-A7BC-54DBA0C9228C}" srcId="{8C8AD8CF-1601-4940-8A11-0452A92C557D}" destId="{0C73C94F-33E9-46F8-B2F8-DA2219DF16C6}" srcOrd="0" destOrd="0" parTransId="{56EB5A73-988B-4603-8156-ADA46A544BEA}" sibTransId="{F0DE5222-8A7E-4B78-AB3A-4200FA66F0DF}"/>
    <dgm:cxn modelId="{A20374B9-156C-4460-8A22-60B6D8F9D979}" srcId="{0C73C94F-33E9-46F8-B2F8-DA2219DF16C6}" destId="{9F72227D-34D9-477E-A1AE-ABEDC33D9572}" srcOrd="0" destOrd="0" parTransId="{71A34071-3DEE-4714-B14A-A496D4730556}" sibTransId="{9DE52A7B-F92F-4A2B-BAE1-2274BFC2DBD5}"/>
    <dgm:cxn modelId="{B959863E-C99F-784E-A77F-A06AF9312DC1}" type="presOf" srcId="{0C73C94F-33E9-46F8-B2F8-DA2219DF16C6}" destId="{EAD346A0-C081-453C-A51F-B1171E0B83FF}" srcOrd="0" destOrd="0" presId="urn:microsoft.com/office/officeart/2011/layout/HexagonRadial"/>
    <dgm:cxn modelId="{F53AE7D8-308B-4FC0-969B-FBCB8B749FAE}" srcId="{0C73C94F-33E9-46F8-B2F8-DA2219DF16C6}" destId="{DAC169A7-CB61-406F-93F3-2D50A9F54BA9}" srcOrd="1" destOrd="0" parTransId="{8C858002-ED1B-462B-A86A-4257FB8B87C2}" sibTransId="{08B8FC2A-0B30-4BDE-91C7-4FEA6FD712CC}"/>
    <dgm:cxn modelId="{B5A84DA5-66E4-47D5-8E62-FA1ABD825CE4}" srcId="{0C73C94F-33E9-46F8-B2F8-DA2219DF16C6}" destId="{62E3511F-1E41-49C0-BD93-06B59A88950D}" srcOrd="2" destOrd="0" parTransId="{ACC3E306-EADE-4B8D-B70C-6FA4135B6363}" sibTransId="{20824573-CE7F-44A2-B72D-C0A6EF394176}"/>
    <dgm:cxn modelId="{36370F84-6B80-DD4F-8EC7-410D0D6E56FB}" type="presOf" srcId="{7F974260-9B03-43CE-9FE9-86334674253A}" destId="{96B55A12-40D4-40D4-B9ED-E02D10C94BC0}" srcOrd="0" destOrd="0" presId="urn:microsoft.com/office/officeart/2011/layout/HexagonRadial"/>
    <dgm:cxn modelId="{B81678B8-62FC-D74F-84E2-8B5968788214}" type="presOf" srcId="{8C8AD8CF-1601-4940-8A11-0452A92C557D}" destId="{F2CF1BC2-410F-4343-8B06-0CA6F5DBCA30}" srcOrd="0" destOrd="0" presId="urn:microsoft.com/office/officeart/2011/layout/HexagonRadial"/>
    <dgm:cxn modelId="{162C1443-F736-174D-A7A4-3216E428C220}" type="presOf" srcId="{9F72227D-34D9-477E-A1AE-ABEDC33D9572}" destId="{E2869FAE-8258-4C34-9404-C050F6F2445A}" srcOrd="0" destOrd="0" presId="urn:microsoft.com/office/officeart/2011/layout/HexagonRadial"/>
    <dgm:cxn modelId="{68776828-95A8-F644-A52B-4FBE40BCA32B}" type="presOf" srcId="{DAC169A7-CB61-406F-93F3-2D50A9F54BA9}" destId="{FCE9B00E-B5EB-44C3-9962-C883ABC70526}" srcOrd="0" destOrd="0" presId="urn:microsoft.com/office/officeart/2011/layout/HexagonRadial"/>
    <dgm:cxn modelId="{E6A880AD-D5A1-43A6-A792-9E824380D179}" srcId="{0C73C94F-33E9-46F8-B2F8-DA2219DF16C6}" destId="{7F974260-9B03-43CE-9FE9-86334674253A}" srcOrd="3" destOrd="0" parTransId="{F64D6E32-6FAC-4648-AB53-A782C2167EE0}" sibTransId="{ABF24477-5E05-4504-8905-C0969E95F6B6}"/>
    <dgm:cxn modelId="{DFF15580-C5B2-7D45-ACDF-D268AE40760F}" type="presOf" srcId="{62E3511F-1E41-49C0-BD93-06B59A88950D}" destId="{7C8BA348-B7B9-4377-85A7-9220ACBFB1B4}" srcOrd="0" destOrd="0" presId="urn:microsoft.com/office/officeart/2011/layout/HexagonRadial"/>
    <dgm:cxn modelId="{09C70DA0-0184-0F46-8786-83A984562C8A}" type="presParOf" srcId="{F2CF1BC2-410F-4343-8B06-0CA6F5DBCA30}" destId="{EAD346A0-C081-453C-A51F-B1171E0B83FF}" srcOrd="0" destOrd="0" presId="urn:microsoft.com/office/officeart/2011/layout/HexagonRadial"/>
    <dgm:cxn modelId="{7FEEF2D9-AC21-6849-B423-C3C7175BA98F}" type="presParOf" srcId="{F2CF1BC2-410F-4343-8B06-0CA6F5DBCA30}" destId="{549653B7-D4F5-4AFD-AD27-11629309318E}" srcOrd="1" destOrd="0" presId="urn:microsoft.com/office/officeart/2011/layout/HexagonRadial"/>
    <dgm:cxn modelId="{BEF40666-E8B9-CA49-9D77-13D7E000CB58}" type="presParOf" srcId="{549653B7-D4F5-4AFD-AD27-11629309318E}" destId="{24F53329-BAF3-4846-94BF-6BE23C120501}" srcOrd="0" destOrd="0" presId="urn:microsoft.com/office/officeart/2011/layout/HexagonRadial"/>
    <dgm:cxn modelId="{EE1BA2A8-4AF3-3D43-811F-4E5D9507CDFE}" type="presParOf" srcId="{F2CF1BC2-410F-4343-8B06-0CA6F5DBCA30}" destId="{E2869FAE-8258-4C34-9404-C050F6F2445A}" srcOrd="2" destOrd="0" presId="urn:microsoft.com/office/officeart/2011/layout/HexagonRadial"/>
    <dgm:cxn modelId="{34A06B18-0596-2D4F-AAEA-CA877AA40969}" type="presParOf" srcId="{F2CF1BC2-410F-4343-8B06-0CA6F5DBCA30}" destId="{B7BEF76D-8FAD-4AC7-AC0C-C643DC5A31FD}" srcOrd="3" destOrd="0" presId="urn:microsoft.com/office/officeart/2011/layout/HexagonRadial"/>
    <dgm:cxn modelId="{A96298B3-4D15-9C46-B5BA-EC2B3128D9DE}" type="presParOf" srcId="{B7BEF76D-8FAD-4AC7-AC0C-C643DC5A31FD}" destId="{87C45CE4-6232-40AE-9B1B-8B2172963EE8}" srcOrd="0" destOrd="0" presId="urn:microsoft.com/office/officeart/2011/layout/HexagonRadial"/>
    <dgm:cxn modelId="{10F0931B-51E0-434E-A479-8C0791A2871D}" type="presParOf" srcId="{F2CF1BC2-410F-4343-8B06-0CA6F5DBCA30}" destId="{FCE9B00E-B5EB-44C3-9962-C883ABC70526}" srcOrd="4" destOrd="0" presId="urn:microsoft.com/office/officeart/2011/layout/HexagonRadial"/>
    <dgm:cxn modelId="{FAFF7BC8-CD92-2D47-89FB-6F3EA6669AFB}" type="presParOf" srcId="{F2CF1BC2-410F-4343-8B06-0CA6F5DBCA30}" destId="{7A8A7C10-FCB5-4F34-90DB-93AE6570DBFF}" srcOrd="5" destOrd="0" presId="urn:microsoft.com/office/officeart/2011/layout/HexagonRadial"/>
    <dgm:cxn modelId="{11EFB432-5991-9A45-BD9C-1A24DAFD5FC8}" type="presParOf" srcId="{7A8A7C10-FCB5-4F34-90DB-93AE6570DBFF}" destId="{125EFF3A-8FD0-40A0-BAE8-38741E99A390}" srcOrd="0" destOrd="0" presId="urn:microsoft.com/office/officeart/2011/layout/HexagonRadial"/>
    <dgm:cxn modelId="{9EF03DD1-5BB9-C547-A4D2-550C7E3411D4}" type="presParOf" srcId="{F2CF1BC2-410F-4343-8B06-0CA6F5DBCA30}" destId="{7C8BA348-B7B9-4377-85A7-9220ACBFB1B4}" srcOrd="6" destOrd="0" presId="urn:microsoft.com/office/officeart/2011/layout/HexagonRadial"/>
    <dgm:cxn modelId="{2B062156-5264-EC47-925E-D955A38140BE}" type="presParOf" srcId="{F2CF1BC2-410F-4343-8B06-0CA6F5DBCA30}" destId="{13187C85-FD20-4BD4-A521-513E1856E099}" srcOrd="7" destOrd="0" presId="urn:microsoft.com/office/officeart/2011/layout/HexagonRadial"/>
    <dgm:cxn modelId="{AFF63DE2-97CF-9949-AB16-6DFFCA1EA357}" type="presParOf" srcId="{13187C85-FD20-4BD4-A521-513E1856E099}" destId="{8AD4CCE2-3664-4B0A-A50D-58F942A0F078}" srcOrd="0" destOrd="0" presId="urn:microsoft.com/office/officeart/2011/layout/HexagonRadial"/>
    <dgm:cxn modelId="{D54A8B4F-B8AF-5642-B431-11FCA29B4D49}" type="presParOf" srcId="{F2CF1BC2-410F-4343-8B06-0CA6F5DBCA30}" destId="{96B55A12-40D4-40D4-B9ED-E02D10C94BC0}" srcOrd="8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50DE86-FC52-4FE9-A8FF-F6F52D69D74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7AEF378-E2EB-4976-A478-048EBD1E01CF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dirty="0" smtClean="0">
              <a:solidFill>
                <a:schemeClr val="bg1"/>
              </a:solidFill>
            </a:rPr>
            <a:t>Scientific Outreach Component</a:t>
          </a:r>
          <a:endParaRPr lang="en-US" sz="1600" b="1" dirty="0">
            <a:solidFill>
              <a:schemeClr val="bg1"/>
            </a:solidFill>
          </a:endParaRPr>
        </a:p>
      </dgm:t>
    </dgm:pt>
    <dgm:pt modelId="{F9F394FF-8D58-4B3F-AE4C-F325634681B0}" type="parTrans" cxnId="{DA952FA6-C84C-4F92-8A97-DF4ACA5801E9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C8076658-C23F-4DB6-BF02-8DE18F267DD9}" type="sibTrans" cxnId="{DA952FA6-C84C-4F92-8A97-DF4ACA5801E9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697406A1-793A-416A-BBEC-BFDC5E729286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1">
                <a:tint val="66000"/>
                <a:satMod val="160000"/>
                <a:alpha val="8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Data Integration &amp; Analysis Component</a:t>
          </a:r>
          <a:endParaRPr lang="en-US" sz="1600" b="1" dirty="0">
            <a:solidFill>
              <a:schemeClr val="tx1"/>
            </a:solidFill>
          </a:endParaRPr>
        </a:p>
      </dgm:t>
    </dgm:pt>
    <dgm:pt modelId="{D82C99C3-13EE-4277-A947-B09AB74773FF}" type="parTrans" cxnId="{D4075FB9-A0BE-4094-BF07-D2D5A86348E5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BF728A37-B3BB-4F2C-89EA-292AD9A9F526}" type="sibTrans" cxnId="{D4075FB9-A0BE-4094-BF07-D2D5A86348E5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990592EC-9C0F-46A3-BE4B-1994849B3C54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solidFill>
          <a:srgbClr val="FFFF00">
            <a:alpha val="50000"/>
          </a:srgbClr>
        </a:solidFill>
      </dgm:spPr>
      <dgm:t>
        <a:bodyPr/>
        <a:lstStyle/>
        <a:p>
          <a:pPr algn="ctr"/>
          <a:r>
            <a:rPr lang="en-US" sz="1600" b="1" dirty="0" smtClean="0">
              <a:solidFill>
                <a:schemeClr val="tx1"/>
              </a:solidFill>
            </a:rPr>
            <a:t>Data Coordination Component</a:t>
          </a:r>
          <a:endParaRPr lang="en-US" sz="1600" b="1" dirty="0">
            <a:solidFill>
              <a:schemeClr val="tx1"/>
            </a:solidFill>
          </a:endParaRPr>
        </a:p>
      </dgm:t>
    </dgm:pt>
    <dgm:pt modelId="{21E0873F-596C-477E-A115-C04F2701889B}" type="parTrans" cxnId="{3876B3A7-3610-42B2-B010-BC111DACD183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793F8616-6D28-4FA6-A569-1FC88B46F48A}" type="sibTrans" cxnId="{3876B3A7-3610-42B2-B010-BC111DACD183}">
      <dgm:prSet/>
      <dgm:spPr/>
      <dgm:t>
        <a:bodyPr/>
        <a:lstStyle/>
        <a:p>
          <a:endParaRPr lang="en-US" sz="2000" b="1">
            <a:solidFill>
              <a:schemeClr val="bg1"/>
            </a:solidFill>
          </a:endParaRPr>
        </a:p>
      </dgm:t>
    </dgm:pt>
    <dgm:pt modelId="{C1CA3375-3941-40A5-AEF4-9596FB29B626}" type="pres">
      <dgm:prSet presAssocID="{CA50DE86-FC52-4FE9-A8FF-F6F52D69D74F}" presName="compositeShape" presStyleCnt="0">
        <dgm:presLayoutVars>
          <dgm:chMax val="7"/>
          <dgm:dir/>
          <dgm:resizeHandles val="exact"/>
        </dgm:presLayoutVars>
      </dgm:prSet>
      <dgm:spPr/>
    </dgm:pt>
    <dgm:pt modelId="{3C5B2FBD-7583-4A46-B72C-6D55E5A75738}" type="pres">
      <dgm:prSet presAssocID="{07AEF378-E2EB-4976-A478-048EBD1E01CF}" presName="circ1" presStyleLbl="vennNode1" presStyleIdx="0" presStyleCnt="3" custLinFactNeighborX="-7239" custLinFactNeighborY="2771"/>
      <dgm:spPr/>
      <dgm:t>
        <a:bodyPr/>
        <a:lstStyle/>
        <a:p>
          <a:endParaRPr lang="en-US"/>
        </a:p>
      </dgm:t>
    </dgm:pt>
    <dgm:pt modelId="{C415D173-3B43-44B1-94CA-54CB83145B06}" type="pres">
      <dgm:prSet presAssocID="{07AEF378-E2EB-4976-A478-048EBD1E01C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A933F2-3BA1-4A32-847C-827E41276BD8}" type="pres">
      <dgm:prSet presAssocID="{697406A1-793A-416A-BBEC-BFDC5E729286}" presName="circ2" presStyleLbl="vennNode1" presStyleIdx="1" presStyleCnt="3" custLinFactNeighborX="-4585"/>
      <dgm:spPr/>
      <dgm:t>
        <a:bodyPr/>
        <a:lstStyle/>
        <a:p>
          <a:endParaRPr lang="en-US"/>
        </a:p>
      </dgm:t>
    </dgm:pt>
    <dgm:pt modelId="{2BC078B7-FDF9-4E6D-9F22-B6EC39C34CE6}" type="pres">
      <dgm:prSet presAssocID="{697406A1-793A-416A-BBEC-BFDC5E72928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3AF393-4359-44C3-A082-0C5C64392E1A}" type="pres">
      <dgm:prSet presAssocID="{990592EC-9C0F-46A3-BE4B-1994849B3C54}" presName="circ3" presStyleLbl="vennNode1" presStyleIdx="2" presStyleCnt="3" custScaleX="105139" custScaleY="97992" custLinFactNeighborX="-4304" custLinFactNeighborY="1533"/>
      <dgm:spPr/>
      <dgm:t>
        <a:bodyPr/>
        <a:lstStyle/>
        <a:p>
          <a:endParaRPr lang="en-US"/>
        </a:p>
      </dgm:t>
    </dgm:pt>
    <dgm:pt modelId="{24D329E1-8875-489F-90F3-E4DEF0720AFC}" type="pres">
      <dgm:prSet presAssocID="{990592EC-9C0F-46A3-BE4B-1994849B3C5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917154-3E2D-9747-B646-A93AA0E64879}" type="presOf" srcId="{07AEF378-E2EB-4976-A478-048EBD1E01CF}" destId="{C415D173-3B43-44B1-94CA-54CB83145B06}" srcOrd="1" destOrd="0" presId="urn:microsoft.com/office/officeart/2005/8/layout/venn1"/>
    <dgm:cxn modelId="{D4075FB9-A0BE-4094-BF07-D2D5A86348E5}" srcId="{CA50DE86-FC52-4FE9-A8FF-F6F52D69D74F}" destId="{697406A1-793A-416A-BBEC-BFDC5E729286}" srcOrd="1" destOrd="0" parTransId="{D82C99C3-13EE-4277-A947-B09AB74773FF}" sibTransId="{BF728A37-B3BB-4F2C-89EA-292AD9A9F526}"/>
    <dgm:cxn modelId="{3876B3A7-3610-42B2-B010-BC111DACD183}" srcId="{CA50DE86-FC52-4FE9-A8FF-F6F52D69D74F}" destId="{990592EC-9C0F-46A3-BE4B-1994849B3C54}" srcOrd="2" destOrd="0" parTransId="{21E0873F-596C-477E-A115-C04F2701889B}" sibTransId="{793F8616-6D28-4FA6-A569-1FC88B46F48A}"/>
    <dgm:cxn modelId="{4627953D-7268-E945-B3A8-94B664185F4F}" type="presOf" srcId="{990592EC-9C0F-46A3-BE4B-1994849B3C54}" destId="{003AF393-4359-44C3-A082-0C5C64392E1A}" srcOrd="0" destOrd="0" presId="urn:microsoft.com/office/officeart/2005/8/layout/venn1"/>
    <dgm:cxn modelId="{DA952FA6-C84C-4F92-8A97-DF4ACA5801E9}" srcId="{CA50DE86-FC52-4FE9-A8FF-F6F52D69D74F}" destId="{07AEF378-E2EB-4976-A478-048EBD1E01CF}" srcOrd="0" destOrd="0" parTransId="{F9F394FF-8D58-4B3F-AE4C-F325634681B0}" sibTransId="{C8076658-C23F-4DB6-BF02-8DE18F267DD9}"/>
    <dgm:cxn modelId="{3F36A94F-65A6-2645-A47B-A62254F51F95}" type="presOf" srcId="{07AEF378-E2EB-4976-A478-048EBD1E01CF}" destId="{3C5B2FBD-7583-4A46-B72C-6D55E5A75738}" srcOrd="0" destOrd="0" presId="urn:microsoft.com/office/officeart/2005/8/layout/venn1"/>
    <dgm:cxn modelId="{855E1B2F-E30D-FA4C-A951-778C4336FFCA}" type="presOf" srcId="{990592EC-9C0F-46A3-BE4B-1994849B3C54}" destId="{24D329E1-8875-489F-90F3-E4DEF0720AFC}" srcOrd="1" destOrd="0" presId="urn:microsoft.com/office/officeart/2005/8/layout/venn1"/>
    <dgm:cxn modelId="{EFD9BF18-277A-BC4B-9E9D-7D2191194CB3}" type="presOf" srcId="{697406A1-793A-416A-BBEC-BFDC5E729286}" destId="{35A933F2-3BA1-4A32-847C-827E41276BD8}" srcOrd="0" destOrd="0" presId="urn:microsoft.com/office/officeart/2005/8/layout/venn1"/>
    <dgm:cxn modelId="{3D86A4F6-8834-6A4E-948D-02EB6C0CC62F}" type="presOf" srcId="{CA50DE86-FC52-4FE9-A8FF-F6F52D69D74F}" destId="{C1CA3375-3941-40A5-AEF4-9596FB29B626}" srcOrd="0" destOrd="0" presId="urn:microsoft.com/office/officeart/2005/8/layout/venn1"/>
    <dgm:cxn modelId="{5B45E627-16DB-6042-8B44-9F8BE08A47ED}" type="presOf" srcId="{697406A1-793A-416A-BBEC-BFDC5E729286}" destId="{2BC078B7-FDF9-4E6D-9F22-B6EC39C34CE6}" srcOrd="1" destOrd="0" presId="urn:microsoft.com/office/officeart/2005/8/layout/venn1"/>
    <dgm:cxn modelId="{8B1B3966-CE3A-D549-8E64-0FE44624C01E}" type="presParOf" srcId="{C1CA3375-3941-40A5-AEF4-9596FB29B626}" destId="{3C5B2FBD-7583-4A46-B72C-6D55E5A75738}" srcOrd="0" destOrd="0" presId="urn:microsoft.com/office/officeart/2005/8/layout/venn1"/>
    <dgm:cxn modelId="{5EC285DE-D398-4C45-B4DE-9AA932F80496}" type="presParOf" srcId="{C1CA3375-3941-40A5-AEF4-9596FB29B626}" destId="{C415D173-3B43-44B1-94CA-54CB83145B06}" srcOrd="1" destOrd="0" presId="urn:microsoft.com/office/officeart/2005/8/layout/venn1"/>
    <dgm:cxn modelId="{15C41ACE-47D0-EB4E-963B-124CDFC12926}" type="presParOf" srcId="{C1CA3375-3941-40A5-AEF4-9596FB29B626}" destId="{35A933F2-3BA1-4A32-847C-827E41276BD8}" srcOrd="2" destOrd="0" presId="urn:microsoft.com/office/officeart/2005/8/layout/venn1"/>
    <dgm:cxn modelId="{11E9C8F3-6CAD-8C47-8B46-F3EF89C0765C}" type="presParOf" srcId="{C1CA3375-3941-40A5-AEF4-9596FB29B626}" destId="{2BC078B7-FDF9-4E6D-9F22-B6EC39C34CE6}" srcOrd="3" destOrd="0" presId="urn:microsoft.com/office/officeart/2005/8/layout/venn1"/>
    <dgm:cxn modelId="{E590FC80-539C-CF46-B3AF-DA3087E538EC}" type="presParOf" srcId="{C1CA3375-3941-40A5-AEF4-9596FB29B626}" destId="{003AF393-4359-44C3-A082-0C5C64392E1A}" srcOrd="4" destOrd="0" presId="urn:microsoft.com/office/officeart/2005/8/layout/venn1"/>
    <dgm:cxn modelId="{07350520-8131-284C-A88C-F1B569E38294}" type="presParOf" srcId="{C1CA3375-3941-40A5-AEF4-9596FB29B626}" destId="{24D329E1-8875-489F-90F3-E4DEF0720AFC}" srcOrd="5" destOrd="0" presId="urn:microsoft.com/office/officeart/2005/8/layout/venn1"/>
  </dgm:cxnLst>
  <dgm:bg>
    <a:noFill/>
  </dgm:bg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D346A0-C081-453C-A51F-B1171E0B83FF}">
      <dsp:nvSpPr>
        <dsp:cNvPr id="0" name=""/>
        <dsp:cNvSpPr/>
      </dsp:nvSpPr>
      <dsp:spPr>
        <a:xfrm>
          <a:off x="114180" y="1676397"/>
          <a:ext cx="1506907" cy="1245052"/>
        </a:xfrm>
        <a:prstGeom prst="star24">
          <a:avLst/>
        </a:prstGeom>
        <a:solidFill>
          <a:srgbClr val="FFFF00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DCC-Admin Core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468054" y="1968779"/>
        <a:ext cx="799159" cy="660288"/>
      </dsp:txXfrm>
    </dsp:sp>
    <dsp:sp modelId="{87C45CE4-6232-40AE-9B1B-8B2172963EE8}">
      <dsp:nvSpPr>
        <dsp:cNvPr id="0" name=""/>
        <dsp:cNvSpPr/>
      </dsp:nvSpPr>
      <dsp:spPr>
        <a:xfrm>
          <a:off x="2045761" y="695175"/>
          <a:ext cx="703567" cy="60606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69FAE-8258-4C34-9404-C050F6F2445A}">
      <dsp:nvSpPr>
        <dsp:cNvPr id="0" name=""/>
        <dsp:cNvSpPr/>
      </dsp:nvSpPr>
      <dsp:spPr>
        <a:xfrm>
          <a:off x="800099" y="-50931"/>
          <a:ext cx="2027758" cy="1423559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/>
            <a:t>RFA RM-12-011</a:t>
          </a:r>
          <a:br>
            <a:rPr lang="en-US" sz="1600" b="1" u="sng" kern="1200" dirty="0" smtClean="0"/>
          </a:br>
          <a:r>
            <a:rPr lang="en-US" sz="1600" b="1" kern="1200" dirty="0" smtClean="0">
              <a:solidFill>
                <a:srgbClr val="000000"/>
              </a:solidFill>
            </a:rPr>
            <a:t>Reference Profiles </a:t>
          </a:r>
        </a:p>
      </dsp:txBody>
      <dsp:txXfrm>
        <a:off x="1104649" y="162874"/>
        <a:ext cx="1418658" cy="995949"/>
      </dsp:txXfrm>
    </dsp:sp>
    <dsp:sp modelId="{125EFF3A-8FD0-40A0-BAE8-38741E99A390}">
      <dsp:nvSpPr>
        <dsp:cNvPr id="0" name=""/>
        <dsp:cNvSpPr/>
      </dsp:nvSpPr>
      <dsp:spPr>
        <a:xfrm>
          <a:off x="2866848" y="1828187"/>
          <a:ext cx="703567" cy="60606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E9B00E-B5EB-44C3-9962-C883ABC70526}">
      <dsp:nvSpPr>
        <dsp:cNvPr id="0" name=""/>
        <dsp:cNvSpPr/>
      </dsp:nvSpPr>
      <dsp:spPr>
        <a:xfrm>
          <a:off x="2400179" y="762000"/>
          <a:ext cx="2027758" cy="1423559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/>
            <a:t>RFA RM-12-012 </a:t>
          </a:r>
          <a:r>
            <a:rPr lang="en-US" sz="1600" b="1" kern="1200" dirty="0" smtClean="0">
              <a:solidFill>
                <a:srgbClr val="000000"/>
              </a:solidFill>
            </a:rPr>
            <a:t>Biogenesis</a:t>
          </a:r>
          <a:r>
            <a:rPr lang="en-US" sz="1600" b="1" kern="1200" dirty="0" smtClean="0"/>
            <a:t>, </a:t>
          </a:r>
          <a:r>
            <a:rPr lang="en-US" sz="1600" b="1" kern="1200" dirty="0" err="1" smtClean="0"/>
            <a:t>Biodistr</a:t>
          </a:r>
          <a:r>
            <a:rPr lang="en-US" sz="1600" b="1" kern="1200" dirty="0" smtClean="0"/>
            <a:t>,  Uptake, and Effector Function</a:t>
          </a:r>
          <a:endParaRPr lang="en-US" sz="1600" b="1" kern="1200" dirty="0"/>
        </a:p>
      </dsp:txBody>
      <dsp:txXfrm>
        <a:off x="2704729" y="975805"/>
        <a:ext cx="1418658" cy="995949"/>
      </dsp:txXfrm>
    </dsp:sp>
    <dsp:sp modelId="{8AD4CCE2-3664-4B0A-A50D-58F942A0F078}">
      <dsp:nvSpPr>
        <dsp:cNvPr id="0" name=""/>
        <dsp:cNvSpPr/>
      </dsp:nvSpPr>
      <dsp:spPr>
        <a:xfrm>
          <a:off x="2296305" y="3107146"/>
          <a:ext cx="703567" cy="606061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8BA348-B7B9-4377-85A7-9220ACBFB1B4}">
      <dsp:nvSpPr>
        <dsp:cNvPr id="0" name=""/>
        <dsp:cNvSpPr/>
      </dsp:nvSpPr>
      <dsp:spPr>
        <a:xfrm>
          <a:off x="2400179" y="2234040"/>
          <a:ext cx="2027758" cy="1423559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/>
            <a:t>RFA RM-12-013</a:t>
          </a:r>
          <a:r>
            <a:rPr lang="en-US" sz="1600" b="1" kern="1200" dirty="0" smtClean="0"/>
            <a:t/>
          </a:r>
          <a:br>
            <a:rPr lang="en-US" sz="1600" b="1" kern="1200" dirty="0" smtClean="0"/>
          </a:br>
          <a:r>
            <a:rPr lang="en-US" sz="1600" b="1" kern="1200" dirty="0" smtClean="0"/>
            <a:t>Clinical Utility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for </a:t>
          </a:r>
          <a:r>
            <a:rPr lang="en-US" sz="1600" b="1" kern="1200" dirty="0" smtClean="0">
              <a:solidFill>
                <a:schemeClr val="tx1"/>
              </a:solidFill>
            </a:rPr>
            <a:t>Biomarkers</a:t>
          </a:r>
          <a:endParaRPr lang="en-US" sz="1600" kern="1200" dirty="0">
            <a:solidFill>
              <a:schemeClr val="tx1"/>
            </a:solidFill>
          </a:endParaRPr>
        </a:p>
      </dsp:txBody>
      <dsp:txXfrm>
        <a:off x="2704729" y="2447845"/>
        <a:ext cx="1418658" cy="995949"/>
      </dsp:txXfrm>
    </dsp:sp>
    <dsp:sp modelId="{96B55A12-40D4-40D4-B9ED-E02D10C94BC0}">
      <dsp:nvSpPr>
        <dsp:cNvPr id="0" name=""/>
        <dsp:cNvSpPr/>
      </dsp:nvSpPr>
      <dsp:spPr>
        <a:xfrm>
          <a:off x="876181" y="3173971"/>
          <a:ext cx="2027758" cy="1423559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u="sng" kern="1200" dirty="0" smtClean="0"/>
            <a:t>RFA RM-12-014</a:t>
          </a:r>
          <a:br>
            <a:rPr lang="en-US" sz="1600" b="1" u="sng" kern="1200" dirty="0" smtClean="0"/>
          </a:br>
          <a:r>
            <a:rPr lang="en-US" sz="1600" b="1" kern="1200" dirty="0" smtClean="0"/>
            <a:t>Clinical Utility for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0000"/>
              </a:solidFill>
            </a:rPr>
            <a:t>Therapy </a:t>
          </a:r>
          <a:r>
            <a:rPr lang="en-US" sz="1600" b="1" kern="1200" dirty="0" smtClean="0"/>
            <a:t>Development</a:t>
          </a:r>
          <a:endParaRPr lang="en-US" sz="1600" kern="1200" dirty="0"/>
        </a:p>
      </dsp:txBody>
      <dsp:txXfrm>
        <a:off x="1180731" y="3387776"/>
        <a:ext cx="1418658" cy="9959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B2FBD-7583-4A46-B72C-6D55E5A75738}">
      <dsp:nvSpPr>
        <dsp:cNvPr id="0" name=""/>
        <dsp:cNvSpPr/>
      </dsp:nvSpPr>
      <dsp:spPr>
        <a:xfrm>
          <a:off x="1295398" y="134625"/>
          <a:ext cx="1770377" cy="1770377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accent1">
              <a:shade val="50000"/>
            </a:schemeClr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</a:rPr>
            <a:t>Scientific Outreach Component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1531448" y="444441"/>
        <a:ext cx="1298276" cy="796669"/>
      </dsp:txXfrm>
    </dsp:sp>
    <dsp:sp modelId="{35A933F2-3BA1-4A32-847C-827E41276BD8}">
      <dsp:nvSpPr>
        <dsp:cNvPr id="0" name=""/>
        <dsp:cNvSpPr/>
      </dsp:nvSpPr>
      <dsp:spPr>
        <a:xfrm>
          <a:off x="1981195" y="1192054"/>
          <a:ext cx="1770377" cy="1770377"/>
        </a:xfrm>
        <a:prstGeom prst="ellipse">
          <a:avLst/>
        </a:prstGeom>
        <a:gradFill rotWithShape="0">
          <a:gsLst>
            <a:gs pos="0">
              <a:schemeClr val="accent1">
                <a:tint val="66000"/>
                <a:satMod val="160000"/>
                <a:alpha val="8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Data Integration &amp; Analysis Component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2522636" y="1649401"/>
        <a:ext cx="1062226" cy="973707"/>
      </dsp:txXfrm>
    </dsp:sp>
    <dsp:sp modelId="{003AF393-4359-44C3-A082-0C5C64392E1A}">
      <dsp:nvSpPr>
        <dsp:cNvPr id="0" name=""/>
        <dsp:cNvSpPr/>
      </dsp:nvSpPr>
      <dsp:spPr>
        <a:xfrm>
          <a:off x="663058" y="1236968"/>
          <a:ext cx="1861357" cy="1734828"/>
        </a:xfrm>
        <a:prstGeom prst="ellipse">
          <a:avLst/>
        </a:prstGeom>
        <a:solidFill>
          <a:srgbClr val="FFFF00">
            <a:alpha val="50000"/>
          </a:srgbClr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Data Coordination Component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838335" y="1685132"/>
        <a:ext cx="1116814" cy="9541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70DBF-B579-6B48-AE48-5660BA5E8ABF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D334B-A0EA-D042-858E-794A2EAA13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9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334B-A0EA-D042-858E-794A2EAA13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20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334B-A0EA-D042-858E-794A2EAA130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05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334B-A0EA-D042-858E-794A2EAA130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148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334B-A0EA-D042-858E-794A2EAA130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419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334B-A0EA-D042-858E-794A2EAA130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17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334B-A0EA-D042-858E-794A2EAA130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336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334B-A0EA-D042-858E-794A2EAA130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33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B4F54-F06B-5B47-8AC2-20F3F6CFDE5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148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DB4F54-F06B-5B47-8AC2-20F3F6CFDE5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14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334B-A0EA-D042-858E-794A2EAA13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0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334B-A0EA-D042-858E-794A2EAA13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00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334B-A0EA-D042-858E-794A2EAA13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22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334B-A0EA-D042-858E-794A2EAA13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26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334B-A0EA-D042-858E-794A2EAA13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109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334B-A0EA-D042-858E-794A2EAA13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19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334B-A0EA-D042-858E-794A2EAA13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15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334B-A0EA-D042-858E-794A2EAA130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468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C6BE-B4CD-4D32-8A45-21411D38B012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FC6B-C905-431E-BC27-58743EC48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76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C6BE-B4CD-4D32-8A45-21411D38B012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FC6B-C905-431E-BC27-58743EC48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74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C6BE-B4CD-4D32-8A45-21411D38B012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FC6B-C905-431E-BC27-58743EC48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24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941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343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C6BE-B4CD-4D32-8A45-21411D38B012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FC6B-C905-431E-BC27-58743EC48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97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C6BE-B4CD-4D32-8A45-21411D38B012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FC6B-C905-431E-BC27-58743EC48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97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C6BE-B4CD-4D32-8A45-21411D38B012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FC6B-C905-431E-BC27-58743EC48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45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C6BE-B4CD-4D32-8A45-21411D38B012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FC6B-C905-431E-BC27-58743EC48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07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C6BE-B4CD-4D32-8A45-21411D38B012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FC6B-C905-431E-BC27-58743EC48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44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C6BE-B4CD-4D32-8A45-21411D38B012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FC6B-C905-431E-BC27-58743EC48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5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C6BE-B4CD-4D32-8A45-21411D38B012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FC6B-C905-431E-BC27-58743EC48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85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9C6BE-B4CD-4D32-8A45-21411D38B012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DFC6B-C905-431E-BC27-58743EC48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829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9C6BE-B4CD-4D32-8A45-21411D38B012}" type="datetimeFigureOut">
              <a:rPr lang="en-US" smtClean="0"/>
              <a:t>5/14/2015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DFC6B-C905-431E-BC27-58743EC4861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304800" y="980728"/>
            <a:ext cx="8587680" cy="9872"/>
          </a:xfrm>
          <a:prstGeom prst="line">
            <a:avLst/>
          </a:prstGeom>
          <a:ln>
            <a:solidFill>
              <a:srgbClr val="1717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26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ile/d/0Bz3_YiJBA_j3Tk1uOFlIazdMbk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http://genboree.org/theCommons/ezfaq/show/public-commons?faq_id=497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xrna.org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hyperlink" Target="http://exrn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12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genboree.org/theCommons/projects/exrna-tools-may2014/wiki" TargetMode="External"/><Relationship Id="rId2" Type="http://schemas.openxmlformats.org/officeDocument/2006/relationships/hyperlink" Target="http://genboree.org/java-bin/workbench.jsp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enboree.org/theCommons" TargetMode="External"/><Relationship Id="rId2" Type="http://schemas.openxmlformats.org/officeDocument/2006/relationships/hyperlink" Target="http://genboree.org/java-bin/workbench.jsp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hyperlink" Target="http://genboree.org/genboreeKB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enboree.org/theCommons" TargetMode="External"/><Relationship Id="rId2" Type="http://schemas.openxmlformats.org/officeDocument/2006/relationships/hyperlink" Target="http://genboree.org/java-bin/workbench.jsp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enboree.org/" TargetMode="External"/><Relationship Id="rId5" Type="http://schemas.openxmlformats.org/officeDocument/2006/relationships/image" Target="../media/image3.jpg"/><Relationship Id="rId4" Type="http://schemas.openxmlformats.org/officeDocument/2006/relationships/hyperlink" Target="http://genboree.org/genboreeKB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ocs.google.com/file/d/0Bz3_YiJBA_j3Tk1uOFlIazdMbkk/" TargetMode="External"/><Relationship Id="rId4" Type="http://schemas.openxmlformats.org/officeDocument/2006/relationships/hyperlink" Target="http://genboree.org/theCommons/projects/public-commons/wiki/getting_start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genboree.org/theCommons/ezfaq/show/public-commons?faq_id=497" TargetMode="External"/><Relationship Id="rId4" Type="http://schemas.openxmlformats.org/officeDocument/2006/relationships/hyperlink" Target="https://docs.google.com/file/d/0Bz3_YiJBA_j3Tk1uOFlIazdMbkk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ile/d/0Bz3_YiJBA_j3Tk1uOFlIazdMbk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http://genboree.org/theCommons/ezfaq/show/public-commons?faq_id=49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58080" y="1617308"/>
            <a:ext cx="8534400" cy="2189518"/>
          </a:xfrm>
          <a:prstGeom prst="rect">
            <a:avLst/>
          </a:prstGeom>
          <a:gradFill flip="none" rotWithShape="1">
            <a:gsLst>
              <a:gs pos="0">
                <a:srgbClr val="2D9CDE"/>
              </a:gs>
              <a:gs pos="100000">
                <a:srgbClr val="FFFFFF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tIns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200" b="1" dirty="0" smtClean="0">
              <a:solidFill>
                <a:srgbClr val="002060"/>
              </a:solidFill>
              <a:latin typeface="Helvetica"/>
              <a:cs typeface="Helvetica"/>
            </a:endParaRPr>
          </a:p>
          <a:p>
            <a:r>
              <a:rPr lang="en-US" sz="3800" b="1" dirty="0" smtClean="0">
                <a:solidFill>
                  <a:srgbClr val="002060"/>
                </a:solidFill>
                <a:latin typeface="Helvetica"/>
                <a:cs typeface="Helvetica"/>
              </a:rPr>
              <a:t>Small RNA-</a:t>
            </a:r>
            <a:r>
              <a:rPr lang="en-US" sz="3800" b="1" dirty="0" err="1" smtClean="0">
                <a:solidFill>
                  <a:srgbClr val="002060"/>
                </a:solidFill>
                <a:latin typeface="Helvetica"/>
                <a:cs typeface="Helvetica"/>
              </a:rPr>
              <a:t>Seq</a:t>
            </a:r>
            <a:r>
              <a:rPr lang="en-US" sz="3800" b="1" dirty="0" smtClean="0">
                <a:solidFill>
                  <a:srgbClr val="002060"/>
                </a:solidFill>
                <a:latin typeface="Helvetica"/>
                <a:cs typeface="Helvetica"/>
              </a:rPr>
              <a:t> </a:t>
            </a:r>
            <a:r>
              <a:rPr lang="en-US" sz="3800" b="1" dirty="0">
                <a:solidFill>
                  <a:srgbClr val="002060"/>
                </a:solidFill>
                <a:latin typeface="Helvetica"/>
                <a:cs typeface="Helvetica"/>
              </a:rPr>
              <a:t>Data Analysis Tools in the Genboree </a:t>
            </a:r>
            <a:r>
              <a:rPr lang="en-US" sz="3800" b="1" dirty="0" smtClean="0">
                <a:solidFill>
                  <a:srgbClr val="002060"/>
                </a:solidFill>
                <a:latin typeface="Helvetica"/>
                <a:cs typeface="Helvetica"/>
              </a:rPr>
              <a:t>Workbench</a:t>
            </a:r>
          </a:p>
          <a:p>
            <a:endParaRPr lang="en-US" sz="3200" b="1" dirty="0">
              <a:solidFill>
                <a:srgbClr val="002060"/>
              </a:solidFill>
              <a:latin typeface="Helvetica"/>
              <a:cs typeface="Helvetica"/>
            </a:endParaRPr>
          </a:p>
        </p:txBody>
      </p:sp>
      <p:sp>
        <p:nvSpPr>
          <p:cNvPr id="8" name="Content Placeholder 6"/>
          <p:cNvSpPr txBox="1">
            <a:spLocks/>
          </p:cNvSpPr>
          <p:nvPr/>
        </p:nvSpPr>
        <p:spPr>
          <a:xfrm>
            <a:off x="409505" y="4191000"/>
            <a:ext cx="82296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C00000"/>
                </a:solidFill>
                <a:latin typeface="Helvetica"/>
                <a:cs typeface="Helvetica"/>
              </a:rPr>
              <a:t>Sai Lakshmi </a:t>
            </a:r>
            <a:r>
              <a:rPr lang="en-US" sz="1800" b="1" dirty="0" smtClean="0">
                <a:solidFill>
                  <a:srgbClr val="C00000"/>
                </a:solidFill>
                <a:latin typeface="Helvetica"/>
                <a:cs typeface="Helvetica"/>
              </a:rPr>
              <a:t>Subramanian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Helvetica"/>
                <a:cs typeface="Helvetica"/>
              </a:rPr>
              <a:t>Lab of Prof</a:t>
            </a:r>
            <a:r>
              <a:rPr lang="en-US" sz="1600" dirty="0">
                <a:solidFill>
                  <a:schemeClr val="tx1"/>
                </a:solidFill>
                <a:latin typeface="Helvetica"/>
                <a:cs typeface="Helvetica"/>
              </a:rPr>
              <a:t>. </a:t>
            </a:r>
            <a:r>
              <a:rPr lang="en-US" sz="1600" dirty="0" err="1">
                <a:solidFill>
                  <a:schemeClr val="tx1"/>
                </a:solidFill>
                <a:latin typeface="Helvetica"/>
                <a:cs typeface="Helvetica"/>
              </a:rPr>
              <a:t>Aleksandar</a:t>
            </a:r>
            <a:r>
              <a:rPr lang="en-US" sz="1600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Helvetica"/>
                <a:cs typeface="Helvetica"/>
              </a:rPr>
              <a:t>Milosavljevic</a:t>
            </a:r>
            <a:endParaRPr lang="en-US" sz="1600" dirty="0">
              <a:solidFill>
                <a:schemeClr val="tx1"/>
              </a:solidFill>
              <a:latin typeface="Helvetica"/>
              <a:cs typeface="Helvetica"/>
            </a:endParaRPr>
          </a:p>
          <a:p>
            <a:pPr algn="ctr"/>
            <a:r>
              <a:rPr lang="en-US" sz="1600" dirty="0" smtClean="0">
                <a:solidFill>
                  <a:schemeClr val="tx1"/>
                </a:solidFill>
                <a:latin typeface="Helvetica"/>
                <a:cs typeface="Helvetica"/>
              </a:rPr>
              <a:t>Bioinformatics Research Laboratory</a:t>
            </a:r>
            <a:endParaRPr lang="en-US" sz="1600" dirty="0">
              <a:solidFill>
                <a:schemeClr val="tx1"/>
              </a:solidFill>
              <a:latin typeface="Helvetica"/>
              <a:cs typeface="Helvetica"/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Helvetica"/>
                <a:cs typeface="Helvetica"/>
              </a:rPr>
              <a:t>Baylor College of Medicine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Helvetica"/>
                <a:cs typeface="Helvetica"/>
              </a:rPr>
              <a:t>Houston, TX, </a:t>
            </a:r>
            <a:r>
              <a:rPr lang="en-US" sz="1600" dirty="0" smtClean="0">
                <a:solidFill>
                  <a:schemeClr val="tx1"/>
                </a:solidFill>
                <a:latin typeface="Helvetica"/>
                <a:cs typeface="Helvetica"/>
              </a:rPr>
              <a:t>USA</a:t>
            </a:r>
          </a:p>
          <a:p>
            <a:pPr algn="ctr"/>
            <a:endParaRPr lang="en-US" sz="1600" dirty="0" smtClean="0">
              <a:solidFill>
                <a:srgbClr val="002060"/>
              </a:solidFill>
              <a:latin typeface="Helvetica"/>
              <a:cs typeface="Helvetica"/>
            </a:endParaRP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Helvetica"/>
                <a:cs typeface="Helvetica"/>
              </a:rPr>
              <a:t>Thursday, 14</a:t>
            </a:r>
            <a:r>
              <a:rPr lang="en-US" sz="2400" b="1" baseline="30000" dirty="0" smtClean="0">
                <a:solidFill>
                  <a:srgbClr val="002060"/>
                </a:solidFill>
                <a:latin typeface="Helvetica"/>
                <a:cs typeface="Helvetica"/>
              </a:rPr>
              <a:t>th</a:t>
            </a:r>
            <a:r>
              <a:rPr lang="en-US" sz="2400" b="1" dirty="0" smtClean="0">
                <a:solidFill>
                  <a:srgbClr val="002060"/>
                </a:solidFill>
                <a:latin typeface="Helvetica"/>
                <a:cs typeface="Helvetica"/>
              </a:rPr>
              <a:t> May, 2015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8288" y="210344"/>
            <a:ext cx="8218512" cy="78025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latin typeface="Helvetica"/>
                <a:cs typeface="Helvetica"/>
              </a:rPr>
              <a:t>CIBR RNA-</a:t>
            </a:r>
            <a:r>
              <a:rPr lang="en-US" sz="3200" b="1" dirty="0" err="1" smtClean="0">
                <a:latin typeface="Helvetica"/>
                <a:cs typeface="Helvetica"/>
              </a:rPr>
              <a:t>Seq</a:t>
            </a:r>
            <a:r>
              <a:rPr lang="en-US" sz="3200" b="1" dirty="0" smtClean="0">
                <a:latin typeface="Helvetica"/>
                <a:cs typeface="Helvetica"/>
              </a:rPr>
              <a:t> </a:t>
            </a:r>
            <a:r>
              <a:rPr lang="en-US" sz="3200" b="1" dirty="0" smtClean="0">
                <a:solidFill>
                  <a:srgbClr val="2E9EE2"/>
                </a:solidFill>
                <a:latin typeface="Helvetica"/>
                <a:cs typeface="Helvetica"/>
              </a:rPr>
              <a:t>Data Analysis </a:t>
            </a:r>
            <a:r>
              <a:rPr lang="en-US" sz="3200" b="1" dirty="0" smtClean="0">
                <a:latin typeface="Helvetica"/>
                <a:cs typeface="Helvetica"/>
              </a:rPr>
              <a:t>Workshop</a:t>
            </a:r>
            <a:endParaRPr lang="en-US" sz="3200" b="1" dirty="0">
              <a:solidFill>
                <a:srgbClr val="2E9EE2"/>
              </a:solidFill>
              <a:latin typeface="Helvetica"/>
              <a:cs typeface="Helvetica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16675"/>
            <a:ext cx="348861" cy="365125"/>
          </a:xfrm>
        </p:spPr>
        <p:txBody>
          <a:bodyPr/>
          <a:lstStyle/>
          <a:p>
            <a:fld id="{42D882AF-417C-435C-9F28-43C1763EC6AE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26" name="Picture 2" descr="Baylor College of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886" y="5886378"/>
            <a:ext cx="971620" cy="9716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" y="5992906"/>
            <a:ext cx="23114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7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6106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latin typeface="Helvetica"/>
                <a:cs typeface="Helvetica"/>
              </a:rPr>
              <a:t>Genboree Workbench</a:t>
            </a:r>
            <a:r>
              <a:rPr lang="en-US" sz="3200" b="1" dirty="0" smtClean="0">
                <a:solidFill>
                  <a:srgbClr val="2E9EE2"/>
                </a:solidFill>
                <a:latin typeface="Helvetica"/>
                <a:cs typeface="Helvetica"/>
              </a:rPr>
              <a:t> – Getting Started</a:t>
            </a:r>
            <a:endParaRPr lang="en-US" sz="3200" b="1" dirty="0" smtClean="0">
              <a:latin typeface="Helvetica"/>
              <a:cs typeface="Helvetic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079" y="1600200"/>
            <a:ext cx="2930159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Introduction to Genboree Workbench - Watch Video </a:t>
            </a:r>
            <a:r>
              <a:rPr lang="en-US" dirty="0" smtClean="0"/>
              <a:t>Tutorial</a:t>
            </a:r>
          </a:p>
          <a:p>
            <a:r>
              <a:rPr lang="en-US" sz="1600" dirty="0" smtClean="0">
                <a:hlinkClick r:id="rId3"/>
              </a:rPr>
              <a:t>https</a:t>
            </a:r>
            <a:r>
              <a:rPr lang="en-US" sz="1600" dirty="0">
                <a:hlinkClick r:id="rId3"/>
              </a:rPr>
              <a:t>://docs.google.com/file/d/0Bz3_YiJBA_j3Tk1uOFlIazdMbkk/</a:t>
            </a:r>
            <a:endParaRPr lang="en-US" sz="16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Find </a:t>
            </a:r>
            <a:r>
              <a:rPr lang="en-US" dirty="0"/>
              <a:t>Help within the Genboree Workbench </a:t>
            </a:r>
            <a:endParaRPr lang="en-US" dirty="0" smtClean="0"/>
          </a:p>
          <a:p>
            <a:r>
              <a:rPr lang="en-US" sz="1600" dirty="0" smtClean="0">
                <a:hlinkClick r:id="rId4"/>
              </a:rPr>
              <a:t>http</a:t>
            </a:r>
            <a:r>
              <a:rPr lang="en-US" sz="1600" dirty="0">
                <a:hlinkClick r:id="rId4"/>
              </a:rPr>
              <a:t>://genboree.org/theCommons/ezfaq/show/public-commons?faq_id=497</a:t>
            </a:r>
            <a:endParaRPr lang="en-US" sz="16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b="1" dirty="0"/>
              <a:t>Help » Getting Started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b="1" dirty="0"/>
              <a:t>Help » Tool Map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Help » Tool Help Resources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590136"/>
            <a:ext cx="5456393" cy="451143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810000" y="4876800"/>
            <a:ext cx="2971800" cy="381000"/>
          </a:xfrm>
          <a:prstGeom prst="ellipse">
            <a:avLst/>
          </a:prstGeom>
          <a:solidFill>
            <a:srgbClr val="FFFF00">
              <a:alpha val="3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6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6106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latin typeface="Helvetica"/>
                <a:cs typeface="Helvetica"/>
              </a:rPr>
              <a:t>RNA-</a:t>
            </a:r>
            <a:r>
              <a:rPr lang="en-US" sz="3200" b="1" dirty="0" err="1" smtClean="0">
                <a:latin typeface="Helvetica"/>
                <a:cs typeface="Helvetica"/>
              </a:rPr>
              <a:t>Seq</a:t>
            </a:r>
            <a:r>
              <a:rPr lang="en-US" sz="3200" b="1" dirty="0" smtClean="0">
                <a:latin typeface="Helvetica"/>
                <a:cs typeface="Helvetica"/>
              </a:rPr>
              <a:t> Tools in </a:t>
            </a:r>
            <a:r>
              <a:rPr lang="en-US" sz="3200" b="1" dirty="0" err="1" smtClean="0">
                <a:solidFill>
                  <a:srgbClr val="2E9EE2"/>
                </a:solidFill>
                <a:latin typeface="Helvetica"/>
                <a:cs typeface="Helvetica"/>
              </a:rPr>
              <a:t>Genboree</a:t>
            </a:r>
            <a:r>
              <a:rPr lang="en-US" sz="3200" b="1" dirty="0" smtClean="0">
                <a:solidFill>
                  <a:srgbClr val="2E9EE2"/>
                </a:solidFill>
                <a:latin typeface="Helvetica"/>
                <a:cs typeface="Helvetica"/>
              </a:rPr>
              <a:t> Workbench</a:t>
            </a:r>
            <a:endParaRPr lang="en-US" sz="3200" b="1" dirty="0" smtClean="0">
              <a:latin typeface="Helvetica"/>
              <a:cs typeface="Helvetica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95139" y="6492875"/>
            <a:ext cx="348861" cy="365125"/>
          </a:xfrm>
        </p:spPr>
        <p:txBody>
          <a:bodyPr/>
          <a:lstStyle/>
          <a:p>
            <a:fld id="{42D882AF-417C-435C-9F28-43C1763EC6AE}" type="slidenum">
              <a:rPr lang="en-US" smtClean="0"/>
              <a:pPr/>
              <a:t>11</a:t>
            </a:fld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152400" y="1219200"/>
            <a:ext cx="3374573" cy="4571998"/>
            <a:chOff x="610900" y="1227871"/>
            <a:chExt cx="2201966" cy="3751907"/>
          </a:xfrm>
        </p:grpSpPr>
        <p:sp>
          <p:nvSpPr>
            <p:cNvPr id="23" name="Freeform 22"/>
            <p:cNvSpPr/>
            <p:nvPr/>
          </p:nvSpPr>
          <p:spPr>
            <a:xfrm>
              <a:off x="1801952" y="2328003"/>
              <a:ext cx="136380" cy="106376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063764"/>
                  </a:lnTo>
                  <a:lnTo>
                    <a:pt x="136380" y="1063764"/>
                  </a:lnTo>
                </a:path>
              </a:pathLst>
            </a:custGeom>
            <a:noFill/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1801952" y="2328003"/>
              <a:ext cx="136380" cy="41823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18232"/>
                  </a:lnTo>
                  <a:lnTo>
                    <a:pt x="136380" y="418232"/>
                  </a:lnTo>
                </a:path>
              </a:pathLst>
            </a:custGeom>
            <a:noFill/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1615566" y="1682471"/>
              <a:ext cx="550066" cy="19093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95466"/>
                  </a:lnTo>
                  <a:lnTo>
                    <a:pt x="550066" y="95466"/>
                  </a:lnTo>
                  <a:lnTo>
                    <a:pt x="550066" y="190932"/>
                  </a:lnTo>
                </a:path>
              </a:pathLst>
            </a:custGeom>
            <a:noFill/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Freeform 25"/>
            <p:cNvSpPr/>
            <p:nvPr/>
          </p:nvSpPr>
          <p:spPr>
            <a:xfrm>
              <a:off x="701820" y="2328002"/>
              <a:ext cx="107967" cy="265177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354828"/>
                  </a:lnTo>
                  <a:lnTo>
                    <a:pt x="136380" y="2354828"/>
                  </a:lnTo>
                </a:path>
              </a:pathLst>
            </a:custGeom>
            <a:noFill/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reeform 26"/>
            <p:cNvSpPr/>
            <p:nvPr/>
          </p:nvSpPr>
          <p:spPr>
            <a:xfrm>
              <a:off x="701820" y="2328003"/>
              <a:ext cx="136380" cy="170929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709296"/>
                  </a:lnTo>
                  <a:lnTo>
                    <a:pt x="136380" y="1709296"/>
                  </a:lnTo>
                </a:path>
              </a:pathLst>
            </a:custGeom>
            <a:noFill/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701820" y="2328003"/>
              <a:ext cx="136380" cy="106376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063764"/>
                  </a:lnTo>
                  <a:lnTo>
                    <a:pt x="136380" y="1063764"/>
                  </a:lnTo>
                </a:path>
              </a:pathLst>
            </a:custGeom>
            <a:noFill/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Freeform 28"/>
            <p:cNvSpPr/>
            <p:nvPr/>
          </p:nvSpPr>
          <p:spPr>
            <a:xfrm>
              <a:off x="701820" y="2328003"/>
              <a:ext cx="136380" cy="41823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18232"/>
                  </a:lnTo>
                  <a:lnTo>
                    <a:pt x="136380" y="418232"/>
                  </a:lnTo>
                </a:path>
              </a:pathLst>
            </a:custGeom>
            <a:noFill/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Freeform 29"/>
            <p:cNvSpPr/>
            <p:nvPr/>
          </p:nvSpPr>
          <p:spPr>
            <a:xfrm>
              <a:off x="1065500" y="1682471"/>
              <a:ext cx="550066" cy="19093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550066" y="0"/>
                  </a:moveTo>
                  <a:lnTo>
                    <a:pt x="550066" y="95466"/>
                  </a:lnTo>
                  <a:lnTo>
                    <a:pt x="0" y="95466"/>
                  </a:lnTo>
                  <a:lnTo>
                    <a:pt x="0" y="190932"/>
                  </a:lnTo>
                </a:path>
              </a:pathLst>
            </a:custGeom>
            <a:noFill/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1160965" y="1227871"/>
              <a:ext cx="1041031" cy="454600"/>
            </a:xfrm>
            <a:custGeom>
              <a:avLst/>
              <a:gdLst>
                <a:gd name="connsiteX0" fmla="*/ 0 w 909200"/>
                <a:gd name="connsiteY0" fmla="*/ 0 h 454600"/>
                <a:gd name="connsiteX1" fmla="*/ 909200 w 909200"/>
                <a:gd name="connsiteY1" fmla="*/ 0 h 454600"/>
                <a:gd name="connsiteX2" fmla="*/ 909200 w 909200"/>
                <a:gd name="connsiteY2" fmla="*/ 454600 h 454600"/>
                <a:gd name="connsiteX3" fmla="*/ 0 w 909200"/>
                <a:gd name="connsiteY3" fmla="*/ 454600 h 454600"/>
                <a:gd name="connsiteX4" fmla="*/ 0 w 909200"/>
                <a:gd name="connsiteY4" fmla="*/ 0 h 45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200" h="454600">
                  <a:moveTo>
                    <a:pt x="0" y="0"/>
                  </a:moveTo>
                  <a:lnTo>
                    <a:pt x="909200" y="0"/>
                  </a:lnTo>
                  <a:lnTo>
                    <a:pt x="909200" y="454600"/>
                  </a:lnTo>
                  <a:lnTo>
                    <a:pt x="0" y="454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err="1" smtClean="0"/>
                <a:t>Transcriptome</a:t>
              </a:r>
              <a:r>
                <a:rPr lang="en-US" sz="2000" b="1" kern="1200" dirty="0" smtClean="0"/>
                <a:t> </a:t>
              </a:r>
              <a:endParaRPr lang="en-US" sz="2000" b="1" kern="1200" dirty="0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610900" y="1853189"/>
              <a:ext cx="909200" cy="454600"/>
            </a:xfrm>
            <a:custGeom>
              <a:avLst/>
              <a:gdLst>
                <a:gd name="connsiteX0" fmla="*/ 0 w 909200"/>
                <a:gd name="connsiteY0" fmla="*/ 0 h 454600"/>
                <a:gd name="connsiteX1" fmla="*/ 909200 w 909200"/>
                <a:gd name="connsiteY1" fmla="*/ 0 h 454600"/>
                <a:gd name="connsiteX2" fmla="*/ 909200 w 909200"/>
                <a:gd name="connsiteY2" fmla="*/ 454600 h 454600"/>
                <a:gd name="connsiteX3" fmla="*/ 0 w 909200"/>
                <a:gd name="connsiteY3" fmla="*/ 454600 h 454600"/>
                <a:gd name="connsiteX4" fmla="*/ 0 w 909200"/>
                <a:gd name="connsiteY4" fmla="*/ 0 h 45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200" h="454600">
                  <a:moveTo>
                    <a:pt x="0" y="0"/>
                  </a:moveTo>
                  <a:lnTo>
                    <a:pt x="909200" y="0"/>
                  </a:lnTo>
                  <a:lnTo>
                    <a:pt x="909200" y="454600"/>
                  </a:lnTo>
                  <a:lnTo>
                    <a:pt x="0" y="454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Analyze RNA-</a:t>
              </a:r>
              <a:r>
                <a:rPr lang="en-US" sz="1400" b="1" kern="1200" dirty="0" err="1" smtClean="0"/>
                <a:t>Seq</a:t>
              </a:r>
              <a:r>
                <a:rPr lang="en-US" sz="1400" b="1" kern="1200" dirty="0" smtClean="0"/>
                <a:t> Data </a:t>
              </a:r>
              <a:endParaRPr lang="en-US" sz="1400" b="1" kern="1200" dirty="0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809787" y="2415975"/>
              <a:ext cx="909200" cy="454600"/>
            </a:xfrm>
            <a:custGeom>
              <a:avLst/>
              <a:gdLst>
                <a:gd name="connsiteX0" fmla="*/ 0 w 909200"/>
                <a:gd name="connsiteY0" fmla="*/ 0 h 454600"/>
                <a:gd name="connsiteX1" fmla="*/ 909200 w 909200"/>
                <a:gd name="connsiteY1" fmla="*/ 0 h 454600"/>
                <a:gd name="connsiteX2" fmla="*/ 909200 w 909200"/>
                <a:gd name="connsiteY2" fmla="*/ 454600 h 454600"/>
                <a:gd name="connsiteX3" fmla="*/ 0 w 909200"/>
                <a:gd name="connsiteY3" fmla="*/ 454600 h 454600"/>
                <a:gd name="connsiteX4" fmla="*/ 0 w 909200"/>
                <a:gd name="connsiteY4" fmla="*/ 0 h 45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200" h="454600">
                  <a:moveTo>
                    <a:pt x="0" y="0"/>
                  </a:moveTo>
                  <a:lnTo>
                    <a:pt x="909200" y="0"/>
                  </a:lnTo>
                  <a:lnTo>
                    <a:pt x="909200" y="454600"/>
                  </a:lnTo>
                  <a:lnTo>
                    <a:pt x="0" y="454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rgbClr val="000000"/>
                  </a:solidFill>
                </a:rPr>
                <a:t>Analyze RNA-</a:t>
              </a:r>
              <a:r>
                <a:rPr lang="en-US" sz="1400" b="1" kern="1200" dirty="0" err="1" smtClean="0">
                  <a:solidFill>
                    <a:srgbClr val="000000"/>
                  </a:solidFill>
                </a:rPr>
                <a:t>Seq</a:t>
              </a:r>
              <a:r>
                <a:rPr lang="en-US" sz="1400" b="1" kern="1200" dirty="0" smtClean="0">
                  <a:solidFill>
                    <a:srgbClr val="000000"/>
                  </a:solidFill>
                </a:rPr>
                <a:t> data by </a:t>
              </a:r>
              <a:r>
                <a:rPr lang="en-US" sz="1400" b="1" kern="1200" dirty="0" err="1" smtClean="0">
                  <a:solidFill>
                    <a:srgbClr val="000000"/>
                  </a:solidFill>
                </a:rPr>
                <a:t>RSEQtools</a:t>
              </a:r>
              <a:endParaRPr lang="en-US" sz="1400" b="1" kern="1200" dirty="0">
                <a:solidFill>
                  <a:srgbClr val="000000"/>
                </a:solidFill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809787" y="2978762"/>
              <a:ext cx="909200" cy="454600"/>
            </a:xfrm>
            <a:custGeom>
              <a:avLst/>
              <a:gdLst>
                <a:gd name="connsiteX0" fmla="*/ 0 w 909200"/>
                <a:gd name="connsiteY0" fmla="*/ 0 h 454600"/>
                <a:gd name="connsiteX1" fmla="*/ 909200 w 909200"/>
                <a:gd name="connsiteY1" fmla="*/ 0 h 454600"/>
                <a:gd name="connsiteX2" fmla="*/ 909200 w 909200"/>
                <a:gd name="connsiteY2" fmla="*/ 454600 h 454600"/>
                <a:gd name="connsiteX3" fmla="*/ 0 w 909200"/>
                <a:gd name="connsiteY3" fmla="*/ 454600 h 454600"/>
                <a:gd name="connsiteX4" fmla="*/ 0 w 909200"/>
                <a:gd name="connsiteY4" fmla="*/ 0 h 45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200" h="454600">
                  <a:moveTo>
                    <a:pt x="0" y="0"/>
                  </a:moveTo>
                  <a:lnTo>
                    <a:pt x="909200" y="0"/>
                  </a:lnTo>
                  <a:lnTo>
                    <a:pt x="909200" y="454600"/>
                  </a:lnTo>
                  <a:lnTo>
                    <a:pt x="0" y="454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/>
                <a:t>TopHat</a:t>
              </a:r>
              <a:endParaRPr lang="en-US" sz="1400" b="1" kern="1200" dirty="0"/>
            </a:p>
          </p:txBody>
        </p:sp>
        <p:sp>
          <p:nvSpPr>
            <p:cNvPr id="35" name="Freeform 34"/>
            <p:cNvSpPr/>
            <p:nvPr/>
          </p:nvSpPr>
          <p:spPr>
            <a:xfrm>
              <a:off x="809787" y="3541548"/>
              <a:ext cx="909200" cy="454600"/>
            </a:xfrm>
            <a:custGeom>
              <a:avLst/>
              <a:gdLst>
                <a:gd name="connsiteX0" fmla="*/ 0 w 909200"/>
                <a:gd name="connsiteY0" fmla="*/ 0 h 454600"/>
                <a:gd name="connsiteX1" fmla="*/ 909200 w 909200"/>
                <a:gd name="connsiteY1" fmla="*/ 0 h 454600"/>
                <a:gd name="connsiteX2" fmla="*/ 909200 w 909200"/>
                <a:gd name="connsiteY2" fmla="*/ 454600 h 454600"/>
                <a:gd name="connsiteX3" fmla="*/ 0 w 909200"/>
                <a:gd name="connsiteY3" fmla="*/ 454600 h 454600"/>
                <a:gd name="connsiteX4" fmla="*/ 0 w 909200"/>
                <a:gd name="connsiteY4" fmla="*/ 0 h 45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200" h="454600">
                  <a:moveTo>
                    <a:pt x="0" y="0"/>
                  </a:moveTo>
                  <a:lnTo>
                    <a:pt x="909200" y="0"/>
                  </a:lnTo>
                  <a:lnTo>
                    <a:pt x="909200" y="454600"/>
                  </a:lnTo>
                  <a:lnTo>
                    <a:pt x="0" y="454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smtClean="0"/>
                <a:t>Cufflinks</a:t>
              </a:r>
              <a:endParaRPr lang="en-US" sz="1400" b="1" kern="1200"/>
            </a:p>
          </p:txBody>
        </p:sp>
        <p:sp>
          <p:nvSpPr>
            <p:cNvPr id="36" name="Freeform 35"/>
            <p:cNvSpPr/>
            <p:nvPr/>
          </p:nvSpPr>
          <p:spPr>
            <a:xfrm>
              <a:off x="809787" y="4104334"/>
              <a:ext cx="909200" cy="454600"/>
            </a:xfrm>
            <a:custGeom>
              <a:avLst/>
              <a:gdLst>
                <a:gd name="connsiteX0" fmla="*/ 0 w 909200"/>
                <a:gd name="connsiteY0" fmla="*/ 0 h 454600"/>
                <a:gd name="connsiteX1" fmla="*/ 909200 w 909200"/>
                <a:gd name="connsiteY1" fmla="*/ 0 h 454600"/>
                <a:gd name="connsiteX2" fmla="*/ 909200 w 909200"/>
                <a:gd name="connsiteY2" fmla="*/ 454600 h 454600"/>
                <a:gd name="connsiteX3" fmla="*/ 0 w 909200"/>
                <a:gd name="connsiteY3" fmla="*/ 454600 h 454600"/>
                <a:gd name="connsiteX4" fmla="*/ 0 w 909200"/>
                <a:gd name="connsiteY4" fmla="*/ 0 h 45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200" h="454600">
                  <a:moveTo>
                    <a:pt x="0" y="0"/>
                  </a:moveTo>
                  <a:lnTo>
                    <a:pt x="909200" y="0"/>
                  </a:lnTo>
                  <a:lnTo>
                    <a:pt x="909200" y="454600"/>
                  </a:lnTo>
                  <a:lnTo>
                    <a:pt x="0" y="454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smtClean="0"/>
                <a:t>Cuffdiff</a:t>
              </a:r>
              <a:endParaRPr lang="en-US" sz="1400" b="1" kern="1200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1711032" y="1853189"/>
              <a:ext cx="909200" cy="454600"/>
            </a:xfrm>
            <a:custGeom>
              <a:avLst/>
              <a:gdLst>
                <a:gd name="connsiteX0" fmla="*/ 0 w 909200"/>
                <a:gd name="connsiteY0" fmla="*/ 0 h 454600"/>
                <a:gd name="connsiteX1" fmla="*/ 909200 w 909200"/>
                <a:gd name="connsiteY1" fmla="*/ 0 h 454600"/>
                <a:gd name="connsiteX2" fmla="*/ 909200 w 909200"/>
                <a:gd name="connsiteY2" fmla="*/ 454600 h 454600"/>
                <a:gd name="connsiteX3" fmla="*/ 0 w 909200"/>
                <a:gd name="connsiteY3" fmla="*/ 454600 h 454600"/>
                <a:gd name="connsiteX4" fmla="*/ 0 w 909200"/>
                <a:gd name="connsiteY4" fmla="*/ 0 h 45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200" h="454600">
                  <a:moveTo>
                    <a:pt x="0" y="0"/>
                  </a:moveTo>
                  <a:lnTo>
                    <a:pt x="909200" y="0"/>
                  </a:lnTo>
                  <a:lnTo>
                    <a:pt x="909200" y="454600"/>
                  </a:lnTo>
                  <a:lnTo>
                    <a:pt x="0" y="454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Analyze Small RNA-</a:t>
              </a:r>
              <a:r>
                <a:rPr lang="en-US" sz="1400" b="1" kern="1200" dirty="0" err="1" smtClean="0"/>
                <a:t>Seq</a:t>
              </a:r>
              <a:r>
                <a:rPr lang="en-US" sz="1400" b="1" kern="1200" dirty="0" smtClean="0"/>
                <a:t> Data </a:t>
              </a:r>
              <a:endParaRPr lang="en-US" sz="1400" b="1" kern="1200" dirty="0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1903666" y="2415975"/>
              <a:ext cx="909200" cy="454600"/>
            </a:xfrm>
            <a:custGeom>
              <a:avLst/>
              <a:gdLst>
                <a:gd name="connsiteX0" fmla="*/ 0 w 909200"/>
                <a:gd name="connsiteY0" fmla="*/ 0 h 454600"/>
                <a:gd name="connsiteX1" fmla="*/ 909200 w 909200"/>
                <a:gd name="connsiteY1" fmla="*/ 0 h 454600"/>
                <a:gd name="connsiteX2" fmla="*/ 909200 w 909200"/>
                <a:gd name="connsiteY2" fmla="*/ 454600 h 454600"/>
                <a:gd name="connsiteX3" fmla="*/ 0 w 909200"/>
                <a:gd name="connsiteY3" fmla="*/ 454600 h 454600"/>
                <a:gd name="connsiteX4" fmla="*/ 0 w 909200"/>
                <a:gd name="connsiteY4" fmla="*/ 0 h 45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200" h="454600">
                  <a:moveTo>
                    <a:pt x="0" y="0"/>
                  </a:moveTo>
                  <a:lnTo>
                    <a:pt x="909200" y="0"/>
                  </a:lnTo>
                  <a:lnTo>
                    <a:pt x="909200" y="454600"/>
                  </a:lnTo>
                  <a:lnTo>
                    <a:pt x="0" y="454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rgbClr val="000000"/>
                  </a:solidFill>
                </a:rPr>
                <a:t>exceRpt</a:t>
              </a:r>
              <a:r>
                <a:rPr lang="en-US" sz="1400" b="1" kern="1200" dirty="0" smtClean="0">
                  <a:solidFill>
                    <a:srgbClr val="000000"/>
                  </a:solidFill>
                </a:rPr>
                <a:t> smallRNA-seq Pipeline</a:t>
              </a:r>
              <a:endParaRPr lang="en-US" sz="1400" b="1" kern="1200" dirty="0">
                <a:solidFill>
                  <a:srgbClr val="000000"/>
                </a:solidFill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1903666" y="3041294"/>
              <a:ext cx="909200" cy="454600"/>
            </a:xfrm>
            <a:custGeom>
              <a:avLst/>
              <a:gdLst>
                <a:gd name="connsiteX0" fmla="*/ 0 w 909200"/>
                <a:gd name="connsiteY0" fmla="*/ 0 h 454600"/>
                <a:gd name="connsiteX1" fmla="*/ 909200 w 909200"/>
                <a:gd name="connsiteY1" fmla="*/ 0 h 454600"/>
                <a:gd name="connsiteX2" fmla="*/ 909200 w 909200"/>
                <a:gd name="connsiteY2" fmla="*/ 454600 h 454600"/>
                <a:gd name="connsiteX3" fmla="*/ 0 w 909200"/>
                <a:gd name="connsiteY3" fmla="*/ 454600 h 454600"/>
                <a:gd name="connsiteX4" fmla="*/ 0 w 909200"/>
                <a:gd name="connsiteY4" fmla="*/ 0 h 45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200" h="454600">
                  <a:moveTo>
                    <a:pt x="0" y="0"/>
                  </a:moveTo>
                  <a:lnTo>
                    <a:pt x="909200" y="0"/>
                  </a:lnTo>
                  <a:lnTo>
                    <a:pt x="909200" y="454600"/>
                  </a:lnTo>
                  <a:lnTo>
                    <a:pt x="0" y="454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>
                  <a:solidFill>
                    <a:srgbClr val="000000"/>
                  </a:solidFill>
                </a:rPr>
                <a:t>exceRpt</a:t>
              </a:r>
              <a:r>
                <a:rPr lang="en-US" sz="1400" b="1" kern="1200" dirty="0" smtClean="0">
                  <a:solidFill>
                    <a:srgbClr val="000000"/>
                  </a:solidFill>
                </a:rPr>
                <a:t> </a:t>
              </a:r>
              <a:r>
                <a:rPr lang="en-US" sz="1400" b="1" kern="1200" dirty="0" err="1" smtClean="0">
                  <a:solidFill>
                    <a:srgbClr val="000000"/>
                  </a:solidFill>
                </a:rPr>
                <a:t>smallRNA-seq</a:t>
              </a:r>
              <a:r>
                <a:rPr lang="en-US" sz="1400" b="1" kern="1200" dirty="0" smtClean="0">
                  <a:solidFill>
                    <a:srgbClr val="000000"/>
                  </a:solidFill>
                </a:rPr>
                <a:t> Post-processing</a:t>
              </a:r>
              <a:endParaRPr lang="en-US" sz="1400" b="1" kern="12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4038600" y="1143000"/>
            <a:ext cx="4619339" cy="3075814"/>
            <a:chOff x="5453068" y="1295400"/>
            <a:chExt cx="3316047" cy="2193652"/>
          </a:xfrm>
        </p:grpSpPr>
        <p:sp>
          <p:nvSpPr>
            <p:cNvPr id="14" name="Freeform 13"/>
            <p:cNvSpPr/>
            <p:nvPr/>
          </p:nvSpPr>
          <p:spPr>
            <a:xfrm>
              <a:off x="7778236" y="2327962"/>
              <a:ext cx="136380" cy="41823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18232"/>
                  </a:lnTo>
                  <a:lnTo>
                    <a:pt x="136380" y="418232"/>
                  </a:lnTo>
                </a:path>
              </a:pathLst>
            </a:custGeom>
            <a:noFill/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7258203" y="1756613"/>
              <a:ext cx="1100132" cy="19093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95466"/>
                  </a:lnTo>
                  <a:lnTo>
                    <a:pt x="1100132" y="95466"/>
                  </a:lnTo>
                  <a:lnTo>
                    <a:pt x="1100132" y="190932"/>
                  </a:lnTo>
                </a:path>
              </a:pathLst>
            </a:custGeom>
            <a:noFill/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6684215" y="2327962"/>
              <a:ext cx="136380" cy="106376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063764"/>
                  </a:lnTo>
                  <a:lnTo>
                    <a:pt x="136380" y="1063764"/>
                  </a:lnTo>
                </a:path>
              </a:pathLst>
            </a:custGeom>
            <a:noFill/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6684215" y="2395532"/>
              <a:ext cx="136380" cy="41823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18232"/>
                  </a:lnTo>
                  <a:lnTo>
                    <a:pt x="136380" y="418232"/>
                  </a:lnTo>
                </a:path>
              </a:pathLst>
            </a:custGeom>
            <a:noFill/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6962080" y="1750000"/>
              <a:ext cx="91440" cy="19093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90932"/>
                  </a:lnTo>
                </a:path>
              </a:pathLst>
            </a:custGeom>
            <a:noFill/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5543988" y="2327962"/>
              <a:ext cx="136380" cy="106376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063764"/>
                  </a:lnTo>
                  <a:lnTo>
                    <a:pt x="136380" y="1063764"/>
                  </a:lnTo>
                </a:path>
              </a:pathLst>
            </a:custGeom>
            <a:noFill/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5543988" y="2395532"/>
              <a:ext cx="136380" cy="41823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18232"/>
                  </a:lnTo>
                  <a:lnTo>
                    <a:pt x="136380" y="418232"/>
                  </a:lnTo>
                </a:path>
              </a:pathLst>
            </a:custGeom>
            <a:noFill/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5907668" y="1750000"/>
              <a:ext cx="1100132" cy="19093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100132" y="0"/>
                  </a:moveTo>
                  <a:lnTo>
                    <a:pt x="1100132" y="95466"/>
                  </a:lnTo>
                  <a:lnTo>
                    <a:pt x="0" y="95466"/>
                  </a:lnTo>
                  <a:lnTo>
                    <a:pt x="0" y="190932"/>
                  </a:lnTo>
                </a:path>
              </a:pathLst>
            </a:custGeom>
            <a:noFill/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Freeform 39"/>
            <p:cNvSpPr/>
            <p:nvPr/>
          </p:nvSpPr>
          <p:spPr>
            <a:xfrm>
              <a:off x="6553200" y="1295400"/>
              <a:ext cx="909200" cy="454600"/>
            </a:xfrm>
            <a:custGeom>
              <a:avLst/>
              <a:gdLst>
                <a:gd name="connsiteX0" fmla="*/ 0 w 909200"/>
                <a:gd name="connsiteY0" fmla="*/ 0 h 454600"/>
                <a:gd name="connsiteX1" fmla="*/ 909200 w 909200"/>
                <a:gd name="connsiteY1" fmla="*/ 0 h 454600"/>
                <a:gd name="connsiteX2" fmla="*/ 909200 w 909200"/>
                <a:gd name="connsiteY2" fmla="*/ 454600 h 454600"/>
                <a:gd name="connsiteX3" fmla="*/ 0 w 909200"/>
                <a:gd name="connsiteY3" fmla="*/ 454600 h 454600"/>
                <a:gd name="connsiteX4" fmla="*/ 0 w 909200"/>
                <a:gd name="connsiteY4" fmla="*/ 0 h 45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200" h="454600">
                  <a:moveTo>
                    <a:pt x="0" y="0"/>
                  </a:moveTo>
                  <a:lnTo>
                    <a:pt x="909200" y="0"/>
                  </a:lnTo>
                  <a:lnTo>
                    <a:pt x="909200" y="454600"/>
                  </a:lnTo>
                  <a:lnTo>
                    <a:pt x="0" y="454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Genome </a:t>
              </a:r>
              <a:endParaRPr lang="en-US" sz="2000" b="1" kern="1200" dirty="0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5453068" y="1893199"/>
              <a:ext cx="909200" cy="454600"/>
            </a:xfrm>
            <a:custGeom>
              <a:avLst/>
              <a:gdLst>
                <a:gd name="connsiteX0" fmla="*/ 0 w 909200"/>
                <a:gd name="connsiteY0" fmla="*/ 0 h 454600"/>
                <a:gd name="connsiteX1" fmla="*/ 909200 w 909200"/>
                <a:gd name="connsiteY1" fmla="*/ 0 h 454600"/>
                <a:gd name="connsiteX2" fmla="*/ 909200 w 909200"/>
                <a:gd name="connsiteY2" fmla="*/ 454600 h 454600"/>
                <a:gd name="connsiteX3" fmla="*/ 0 w 909200"/>
                <a:gd name="connsiteY3" fmla="*/ 454600 h 454600"/>
                <a:gd name="connsiteX4" fmla="*/ 0 w 909200"/>
                <a:gd name="connsiteY4" fmla="*/ 0 h 45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200" h="454600">
                  <a:moveTo>
                    <a:pt x="0" y="0"/>
                  </a:moveTo>
                  <a:lnTo>
                    <a:pt x="909200" y="0"/>
                  </a:lnTo>
                  <a:lnTo>
                    <a:pt x="909200" y="454600"/>
                  </a:lnTo>
                  <a:lnTo>
                    <a:pt x="0" y="454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Map Sequenced Reads </a:t>
              </a:r>
              <a:endParaRPr lang="en-US" sz="1400" b="1" kern="1200" dirty="0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5637889" y="2471162"/>
              <a:ext cx="909200" cy="454600"/>
            </a:xfrm>
            <a:custGeom>
              <a:avLst/>
              <a:gdLst>
                <a:gd name="connsiteX0" fmla="*/ 0 w 909200"/>
                <a:gd name="connsiteY0" fmla="*/ 0 h 454600"/>
                <a:gd name="connsiteX1" fmla="*/ 909200 w 909200"/>
                <a:gd name="connsiteY1" fmla="*/ 0 h 454600"/>
                <a:gd name="connsiteX2" fmla="*/ 909200 w 909200"/>
                <a:gd name="connsiteY2" fmla="*/ 454600 h 454600"/>
                <a:gd name="connsiteX3" fmla="*/ 0 w 909200"/>
                <a:gd name="connsiteY3" fmla="*/ 454600 h 454600"/>
                <a:gd name="connsiteX4" fmla="*/ 0 w 909200"/>
                <a:gd name="connsiteY4" fmla="*/ 0 h 45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200" h="454600">
                  <a:moveTo>
                    <a:pt x="0" y="0"/>
                  </a:moveTo>
                  <a:lnTo>
                    <a:pt x="909200" y="0"/>
                  </a:lnTo>
                  <a:lnTo>
                    <a:pt x="909200" y="454600"/>
                  </a:lnTo>
                  <a:lnTo>
                    <a:pt x="0" y="454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smtClean="0"/>
                <a:t>Bowtie2</a:t>
              </a:r>
              <a:endParaRPr lang="en-US" sz="1400" b="1" kern="1200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5637889" y="3034452"/>
              <a:ext cx="909200" cy="454600"/>
            </a:xfrm>
            <a:custGeom>
              <a:avLst/>
              <a:gdLst>
                <a:gd name="connsiteX0" fmla="*/ 0 w 909200"/>
                <a:gd name="connsiteY0" fmla="*/ 0 h 454600"/>
                <a:gd name="connsiteX1" fmla="*/ 909200 w 909200"/>
                <a:gd name="connsiteY1" fmla="*/ 0 h 454600"/>
                <a:gd name="connsiteX2" fmla="*/ 909200 w 909200"/>
                <a:gd name="connsiteY2" fmla="*/ 454600 h 454600"/>
                <a:gd name="connsiteX3" fmla="*/ 0 w 909200"/>
                <a:gd name="connsiteY3" fmla="*/ 454600 h 454600"/>
                <a:gd name="connsiteX4" fmla="*/ 0 w 909200"/>
                <a:gd name="connsiteY4" fmla="*/ 0 h 45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200" h="454600">
                  <a:moveTo>
                    <a:pt x="0" y="0"/>
                  </a:moveTo>
                  <a:lnTo>
                    <a:pt x="909200" y="0"/>
                  </a:lnTo>
                  <a:lnTo>
                    <a:pt x="909200" y="454600"/>
                  </a:lnTo>
                  <a:lnTo>
                    <a:pt x="0" y="454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BWA</a:t>
              </a:r>
              <a:endParaRPr lang="en-US" sz="1400" b="1" kern="1200" dirty="0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6553200" y="1893199"/>
              <a:ext cx="909200" cy="454600"/>
            </a:xfrm>
            <a:custGeom>
              <a:avLst/>
              <a:gdLst>
                <a:gd name="connsiteX0" fmla="*/ 0 w 909200"/>
                <a:gd name="connsiteY0" fmla="*/ 0 h 454600"/>
                <a:gd name="connsiteX1" fmla="*/ 909200 w 909200"/>
                <a:gd name="connsiteY1" fmla="*/ 0 h 454600"/>
                <a:gd name="connsiteX2" fmla="*/ 909200 w 909200"/>
                <a:gd name="connsiteY2" fmla="*/ 454600 h 454600"/>
                <a:gd name="connsiteX3" fmla="*/ 0 w 909200"/>
                <a:gd name="connsiteY3" fmla="*/ 454600 h 454600"/>
                <a:gd name="connsiteX4" fmla="*/ 0 w 909200"/>
                <a:gd name="connsiteY4" fmla="*/ 0 h 45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200" h="454600">
                  <a:moveTo>
                    <a:pt x="0" y="0"/>
                  </a:moveTo>
                  <a:lnTo>
                    <a:pt x="909200" y="0"/>
                  </a:lnTo>
                  <a:lnTo>
                    <a:pt x="909200" y="454600"/>
                  </a:lnTo>
                  <a:lnTo>
                    <a:pt x="0" y="454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Index Sequences  </a:t>
              </a:r>
              <a:endParaRPr lang="en-US" sz="1400" b="1" kern="1200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6765894" y="2471162"/>
              <a:ext cx="909200" cy="454600"/>
            </a:xfrm>
            <a:custGeom>
              <a:avLst/>
              <a:gdLst>
                <a:gd name="connsiteX0" fmla="*/ 0 w 909200"/>
                <a:gd name="connsiteY0" fmla="*/ 0 h 454600"/>
                <a:gd name="connsiteX1" fmla="*/ 909200 w 909200"/>
                <a:gd name="connsiteY1" fmla="*/ 0 h 454600"/>
                <a:gd name="connsiteX2" fmla="*/ 909200 w 909200"/>
                <a:gd name="connsiteY2" fmla="*/ 454600 h 454600"/>
                <a:gd name="connsiteX3" fmla="*/ 0 w 909200"/>
                <a:gd name="connsiteY3" fmla="*/ 454600 h 454600"/>
                <a:gd name="connsiteX4" fmla="*/ 0 w 909200"/>
                <a:gd name="connsiteY4" fmla="*/ 0 h 45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200" h="454600">
                  <a:moveTo>
                    <a:pt x="0" y="0"/>
                  </a:moveTo>
                  <a:lnTo>
                    <a:pt x="909200" y="0"/>
                  </a:lnTo>
                  <a:lnTo>
                    <a:pt x="909200" y="454600"/>
                  </a:lnTo>
                  <a:lnTo>
                    <a:pt x="0" y="454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smtClean="0"/>
                <a:t>Bowtie2</a:t>
              </a:r>
              <a:endParaRPr lang="en-US" sz="1400" b="1" kern="120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6786612" y="3034452"/>
              <a:ext cx="909200" cy="454600"/>
            </a:xfrm>
            <a:custGeom>
              <a:avLst/>
              <a:gdLst>
                <a:gd name="connsiteX0" fmla="*/ 0 w 909200"/>
                <a:gd name="connsiteY0" fmla="*/ 0 h 454600"/>
                <a:gd name="connsiteX1" fmla="*/ 909200 w 909200"/>
                <a:gd name="connsiteY1" fmla="*/ 0 h 454600"/>
                <a:gd name="connsiteX2" fmla="*/ 909200 w 909200"/>
                <a:gd name="connsiteY2" fmla="*/ 454600 h 454600"/>
                <a:gd name="connsiteX3" fmla="*/ 0 w 909200"/>
                <a:gd name="connsiteY3" fmla="*/ 454600 h 454600"/>
                <a:gd name="connsiteX4" fmla="*/ 0 w 909200"/>
                <a:gd name="connsiteY4" fmla="*/ 0 h 45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200" h="454600">
                  <a:moveTo>
                    <a:pt x="0" y="0"/>
                  </a:moveTo>
                  <a:lnTo>
                    <a:pt x="909200" y="0"/>
                  </a:lnTo>
                  <a:lnTo>
                    <a:pt x="909200" y="454600"/>
                  </a:lnTo>
                  <a:lnTo>
                    <a:pt x="0" y="454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BWA</a:t>
              </a:r>
              <a:endParaRPr lang="en-US" sz="1400" b="1" kern="1200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7653333" y="1893199"/>
              <a:ext cx="909200" cy="454600"/>
            </a:xfrm>
            <a:custGeom>
              <a:avLst/>
              <a:gdLst>
                <a:gd name="connsiteX0" fmla="*/ 0 w 909200"/>
                <a:gd name="connsiteY0" fmla="*/ 0 h 454600"/>
                <a:gd name="connsiteX1" fmla="*/ 909200 w 909200"/>
                <a:gd name="connsiteY1" fmla="*/ 0 h 454600"/>
                <a:gd name="connsiteX2" fmla="*/ 909200 w 909200"/>
                <a:gd name="connsiteY2" fmla="*/ 454600 h 454600"/>
                <a:gd name="connsiteX3" fmla="*/ 0 w 909200"/>
                <a:gd name="connsiteY3" fmla="*/ 454600 h 454600"/>
                <a:gd name="connsiteX4" fmla="*/ 0 w 909200"/>
                <a:gd name="connsiteY4" fmla="*/ 0 h 45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200" h="454600">
                  <a:moveTo>
                    <a:pt x="0" y="0"/>
                  </a:moveTo>
                  <a:lnTo>
                    <a:pt x="909200" y="0"/>
                  </a:lnTo>
                  <a:lnTo>
                    <a:pt x="909200" y="454600"/>
                  </a:lnTo>
                  <a:lnTo>
                    <a:pt x="0" y="454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400" b="1" kern="1200" dirty="0" smtClean="0"/>
                <a:t>QC </a:t>
              </a:r>
              <a:endParaRPr lang="fr-FR" sz="1400" b="1" kern="1200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7859915" y="2490998"/>
              <a:ext cx="909200" cy="454600"/>
            </a:xfrm>
            <a:custGeom>
              <a:avLst/>
              <a:gdLst>
                <a:gd name="connsiteX0" fmla="*/ 0 w 909200"/>
                <a:gd name="connsiteY0" fmla="*/ 0 h 454600"/>
                <a:gd name="connsiteX1" fmla="*/ 909200 w 909200"/>
                <a:gd name="connsiteY1" fmla="*/ 0 h 454600"/>
                <a:gd name="connsiteX2" fmla="*/ 909200 w 909200"/>
                <a:gd name="connsiteY2" fmla="*/ 454600 h 454600"/>
                <a:gd name="connsiteX3" fmla="*/ 0 w 909200"/>
                <a:gd name="connsiteY3" fmla="*/ 454600 h 454600"/>
                <a:gd name="connsiteX4" fmla="*/ 0 w 909200"/>
                <a:gd name="connsiteY4" fmla="*/ 0 h 45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200" h="454600">
                  <a:moveTo>
                    <a:pt x="0" y="0"/>
                  </a:moveTo>
                  <a:lnTo>
                    <a:pt x="909200" y="0"/>
                  </a:lnTo>
                  <a:lnTo>
                    <a:pt x="909200" y="454600"/>
                  </a:lnTo>
                  <a:lnTo>
                    <a:pt x="0" y="454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err="1" smtClean="0"/>
                <a:t>FastQC</a:t>
              </a:r>
              <a:endParaRPr lang="en-US" sz="1400" b="1" kern="1200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2438400" y="4800600"/>
            <a:ext cx="4038600" cy="1670101"/>
            <a:chOff x="5681668" y="4724400"/>
            <a:chExt cx="3109465" cy="1004665"/>
          </a:xfrm>
        </p:grpSpPr>
        <p:sp>
          <p:nvSpPr>
            <p:cNvPr id="10" name="Freeform 9"/>
            <p:cNvSpPr/>
            <p:nvPr/>
          </p:nvSpPr>
          <p:spPr>
            <a:xfrm>
              <a:off x="7441743" y="5182788"/>
              <a:ext cx="1100132" cy="19093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95466"/>
                  </a:lnTo>
                  <a:lnTo>
                    <a:pt x="1100132" y="95466"/>
                  </a:lnTo>
                  <a:lnTo>
                    <a:pt x="1100132" y="190932"/>
                  </a:lnTo>
                </a:path>
              </a:pathLst>
            </a:custGeom>
            <a:noFill/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190680" y="5179000"/>
              <a:ext cx="91440" cy="19093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90932"/>
                  </a:lnTo>
                </a:path>
              </a:pathLst>
            </a:custGeom>
            <a:noFill/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136268" y="5179000"/>
              <a:ext cx="1100132" cy="19093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100132" y="0"/>
                  </a:moveTo>
                  <a:lnTo>
                    <a:pt x="1100132" y="95466"/>
                  </a:lnTo>
                  <a:lnTo>
                    <a:pt x="0" y="95466"/>
                  </a:lnTo>
                  <a:lnTo>
                    <a:pt x="0" y="190932"/>
                  </a:lnTo>
                </a:path>
              </a:pathLst>
            </a:custGeom>
            <a:noFill/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Freeform 48"/>
            <p:cNvSpPr/>
            <p:nvPr/>
          </p:nvSpPr>
          <p:spPr>
            <a:xfrm>
              <a:off x="6679044" y="4724400"/>
              <a:ext cx="1173384" cy="454600"/>
            </a:xfrm>
            <a:custGeom>
              <a:avLst/>
              <a:gdLst>
                <a:gd name="connsiteX0" fmla="*/ 0 w 909200"/>
                <a:gd name="connsiteY0" fmla="*/ 0 h 454600"/>
                <a:gd name="connsiteX1" fmla="*/ 909200 w 909200"/>
                <a:gd name="connsiteY1" fmla="*/ 0 h 454600"/>
                <a:gd name="connsiteX2" fmla="*/ 909200 w 909200"/>
                <a:gd name="connsiteY2" fmla="*/ 454600 h 454600"/>
                <a:gd name="connsiteX3" fmla="*/ 0 w 909200"/>
                <a:gd name="connsiteY3" fmla="*/ 454600 h 454600"/>
                <a:gd name="connsiteX4" fmla="*/ 0 w 909200"/>
                <a:gd name="connsiteY4" fmla="*/ 0 h 45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200" h="454600">
                  <a:moveTo>
                    <a:pt x="0" y="0"/>
                  </a:moveTo>
                  <a:lnTo>
                    <a:pt x="909200" y="0"/>
                  </a:lnTo>
                  <a:lnTo>
                    <a:pt x="909200" y="454600"/>
                  </a:lnTo>
                  <a:lnTo>
                    <a:pt x="0" y="454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b="1" kern="1200" dirty="0" smtClean="0"/>
                <a:t>Visualization</a:t>
              </a:r>
              <a:endParaRPr lang="en-US" sz="1400" b="1" kern="1200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5681668" y="5274465"/>
              <a:ext cx="909200" cy="454600"/>
            </a:xfrm>
            <a:custGeom>
              <a:avLst/>
              <a:gdLst>
                <a:gd name="connsiteX0" fmla="*/ 0 w 909200"/>
                <a:gd name="connsiteY0" fmla="*/ 0 h 454600"/>
                <a:gd name="connsiteX1" fmla="*/ 909200 w 909200"/>
                <a:gd name="connsiteY1" fmla="*/ 0 h 454600"/>
                <a:gd name="connsiteX2" fmla="*/ 909200 w 909200"/>
                <a:gd name="connsiteY2" fmla="*/ 454600 h 454600"/>
                <a:gd name="connsiteX3" fmla="*/ 0 w 909200"/>
                <a:gd name="connsiteY3" fmla="*/ 454600 h 454600"/>
                <a:gd name="connsiteX4" fmla="*/ 0 w 909200"/>
                <a:gd name="connsiteY4" fmla="*/ 0 h 45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200" h="454600">
                  <a:moveTo>
                    <a:pt x="0" y="0"/>
                  </a:moveTo>
                  <a:lnTo>
                    <a:pt x="909200" y="0"/>
                  </a:lnTo>
                  <a:lnTo>
                    <a:pt x="909200" y="454600"/>
                  </a:lnTo>
                  <a:lnTo>
                    <a:pt x="0" y="454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>
                  <a:solidFill>
                    <a:srgbClr val="000000"/>
                  </a:solidFill>
                </a:rPr>
                <a:t>Target Interaction Finder</a:t>
              </a:r>
              <a:endParaRPr lang="en-US" sz="1400" b="1" kern="1200" dirty="0">
                <a:solidFill>
                  <a:srgbClr val="000000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6781800" y="5274465"/>
              <a:ext cx="909200" cy="454600"/>
            </a:xfrm>
            <a:custGeom>
              <a:avLst/>
              <a:gdLst>
                <a:gd name="connsiteX0" fmla="*/ 0 w 909200"/>
                <a:gd name="connsiteY0" fmla="*/ 0 h 454600"/>
                <a:gd name="connsiteX1" fmla="*/ 909200 w 909200"/>
                <a:gd name="connsiteY1" fmla="*/ 0 h 454600"/>
                <a:gd name="connsiteX2" fmla="*/ 909200 w 909200"/>
                <a:gd name="connsiteY2" fmla="*/ 454600 h 454600"/>
                <a:gd name="connsiteX3" fmla="*/ 0 w 909200"/>
                <a:gd name="connsiteY3" fmla="*/ 454600 h 454600"/>
                <a:gd name="connsiteX4" fmla="*/ 0 w 909200"/>
                <a:gd name="connsiteY4" fmla="*/ 0 h 45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200" h="454600">
                  <a:moveTo>
                    <a:pt x="0" y="0"/>
                  </a:moveTo>
                  <a:lnTo>
                    <a:pt x="909200" y="0"/>
                  </a:lnTo>
                  <a:lnTo>
                    <a:pt x="909200" y="454600"/>
                  </a:lnTo>
                  <a:lnTo>
                    <a:pt x="0" y="454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View Tracks in UCSC Genome Browser</a:t>
              </a:r>
              <a:endParaRPr lang="en-US" sz="1400" b="1" kern="1200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7881933" y="5274465"/>
              <a:ext cx="909200" cy="454600"/>
            </a:xfrm>
            <a:custGeom>
              <a:avLst/>
              <a:gdLst>
                <a:gd name="connsiteX0" fmla="*/ 0 w 909200"/>
                <a:gd name="connsiteY0" fmla="*/ 0 h 454600"/>
                <a:gd name="connsiteX1" fmla="*/ 909200 w 909200"/>
                <a:gd name="connsiteY1" fmla="*/ 0 h 454600"/>
                <a:gd name="connsiteX2" fmla="*/ 909200 w 909200"/>
                <a:gd name="connsiteY2" fmla="*/ 454600 h 454600"/>
                <a:gd name="connsiteX3" fmla="*/ 0 w 909200"/>
                <a:gd name="connsiteY3" fmla="*/ 454600 h 454600"/>
                <a:gd name="connsiteX4" fmla="*/ 0 w 909200"/>
                <a:gd name="connsiteY4" fmla="*/ 0 h 45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9200" h="454600">
                  <a:moveTo>
                    <a:pt x="0" y="0"/>
                  </a:moveTo>
                  <a:lnTo>
                    <a:pt x="909200" y="0"/>
                  </a:lnTo>
                  <a:lnTo>
                    <a:pt x="909200" y="454600"/>
                  </a:lnTo>
                  <a:lnTo>
                    <a:pt x="0" y="4546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50" tIns="6350" rIns="6350" bIns="6350" numCol="1" spcCol="1270" anchor="ctr" anchorCtr="0">
              <a:noAutofit/>
            </a:bodyPr>
            <a:lstStyle/>
            <a:p>
              <a:pPr lvl="0" algn="ctr" defTabSz="4445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kern="1200" dirty="0" smtClean="0"/>
                <a:t>View Track Hub in Genome Browsers</a:t>
              </a:r>
              <a:endParaRPr lang="en-US" sz="14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8636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229600" cy="682433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2E9EE2"/>
                </a:solidFill>
                <a:latin typeface="Helvetica"/>
                <a:cs typeface="Helvetica"/>
              </a:rPr>
              <a:t>ex</a:t>
            </a:r>
            <a:r>
              <a:rPr lang="en-US" sz="3200" b="1" dirty="0" smtClean="0">
                <a:latin typeface="Helvetica"/>
                <a:cs typeface="Helvetica"/>
              </a:rPr>
              <a:t>tracellular</a:t>
            </a:r>
            <a:r>
              <a:rPr lang="en-US" sz="3200" dirty="0" smtClean="0">
                <a:latin typeface="Helvetica"/>
                <a:cs typeface="Helvetica"/>
              </a:rPr>
              <a:t> </a:t>
            </a:r>
            <a:r>
              <a:rPr lang="en-US" sz="3200" b="1" dirty="0" smtClean="0">
                <a:solidFill>
                  <a:srgbClr val="2E9EE2"/>
                </a:solidFill>
                <a:latin typeface="Helvetica"/>
                <a:cs typeface="Helvetica"/>
              </a:rPr>
              <a:t>RNA - </a:t>
            </a:r>
            <a:r>
              <a:rPr lang="en-US" sz="3200" b="1" dirty="0" err="1" smtClean="0">
                <a:solidFill>
                  <a:srgbClr val="2E9EE2"/>
                </a:solidFill>
                <a:latin typeface="Helvetica"/>
                <a:cs typeface="Helvetica"/>
              </a:rPr>
              <a:t>exRNA</a:t>
            </a:r>
            <a:endParaRPr lang="en-US" sz="3200" dirty="0">
              <a:latin typeface="Helvetica"/>
              <a:cs typeface="Helvetic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143000"/>
            <a:ext cx="3124200" cy="2343150"/>
          </a:xfrm>
          <a:prstGeom prst="rect">
            <a:avLst/>
          </a:prstGeom>
        </p:spPr>
      </p:pic>
      <p:pic>
        <p:nvPicPr>
          <p:cNvPr id="5" name="Picture 4" descr="exRNA logo.png">
            <a:hlinkClick r:id="rId3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12"/>
          <a:stretch/>
        </p:blipFill>
        <p:spPr>
          <a:xfrm>
            <a:off x="8358506" y="75836"/>
            <a:ext cx="709294" cy="8385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1066800"/>
            <a:ext cx="5638800" cy="5632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RNA that is </a:t>
            </a:r>
            <a:r>
              <a:rPr lang="en-US" sz="2400" dirty="0"/>
              <a:t>exported from cells in extracellular </a:t>
            </a:r>
            <a:r>
              <a:rPr lang="en-US" sz="2400" dirty="0" smtClean="0"/>
              <a:t>vesicles (EVs) </a:t>
            </a:r>
            <a:r>
              <a:rPr lang="en-US" sz="2400" dirty="0"/>
              <a:t>or bound to lipids or </a:t>
            </a:r>
            <a:r>
              <a:rPr lang="en-US" sz="2400" dirty="0" smtClean="0"/>
              <a:t>proteins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C</a:t>
            </a:r>
            <a:r>
              <a:rPr lang="en-US" sz="2400" dirty="0" smtClean="0"/>
              <a:t>irculate </a:t>
            </a:r>
            <a:r>
              <a:rPr lang="en-US" sz="2400" dirty="0"/>
              <a:t>through the body and affect cells at a great </a:t>
            </a:r>
            <a:r>
              <a:rPr lang="en-US" sz="2400" dirty="0" smtClean="0"/>
              <a:t>distance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May </a:t>
            </a:r>
            <a:r>
              <a:rPr lang="en-US" sz="2400" dirty="0"/>
              <a:t>also be absorbed from food, </a:t>
            </a:r>
            <a:r>
              <a:rPr lang="en-US" sz="2400" dirty="0" smtClean="0"/>
              <a:t>microbes, </a:t>
            </a:r>
            <a:r>
              <a:rPr lang="en-US" sz="2400" dirty="0"/>
              <a:t>or the </a:t>
            </a:r>
            <a:r>
              <a:rPr lang="en-US" sz="2400" dirty="0" smtClean="0"/>
              <a:t>environment</a:t>
            </a:r>
          </a:p>
          <a:p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nl-NL" sz="2400" dirty="0" err="1" smtClean="0"/>
              <a:t>EVs</a:t>
            </a:r>
            <a:r>
              <a:rPr lang="nl-NL" sz="2400" dirty="0" smtClean="0"/>
              <a:t> </a:t>
            </a:r>
            <a:r>
              <a:rPr lang="nl-NL" sz="2400" dirty="0"/>
              <a:t>are the </a:t>
            </a:r>
            <a:r>
              <a:rPr lang="nl-NL" sz="2400" dirty="0" err="1"/>
              <a:t>intercellular</a:t>
            </a:r>
            <a:r>
              <a:rPr lang="nl-NL" sz="2400" dirty="0"/>
              <a:t> carriers of DNA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smtClean="0"/>
              <a:t>RNA </a:t>
            </a:r>
            <a:r>
              <a:rPr lang="nl-NL" sz="2400" dirty="0" err="1" smtClean="0"/>
              <a:t>and</a:t>
            </a:r>
            <a:r>
              <a:rPr lang="nl-NL" sz="2400" dirty="0" smtClean="0"/>
              <a:t> </a:t>
            </a:r>
            <a:r>
              <a:rPr lang="nl-NL" sz="2400" dirty="0" err="1" smtClean="0"/>
              <a:t>potentially</a:t>
            </a:r>
            <a:r>
              <a:rPr lang="nl-NL" sz="2400" dirty="0" smtClean="0"/>
              <a:t> </a:t>
            </a:r>
            <a:r>
              <a:rPr lang="nl-NL" sz="2400" dirty="0" err="1" smtClean="0"/>
              <a:t>inter</a:t>
            </a:r>
            <a:r>
              <a:rPr lang="nl-NL" sz="2400" dirty="0" smtClean="0"/>
              <a:t>-species information exchange</a:t>
            </a:r>
          </a:p>
          <a:p>
            <a:pPr marL="285750" indent="-285750">
              <a:buFont typeface="Arial"/>
              <a:buChar char="•"/>
            </a:pPr>
            <a:r>
              <a:rPr lang="nl-NL" sz="2400" dirty="0" smtClean="0"/>
              <a:t>10</a:t>
            </a:r>
            <a:r>
              <a:rPr lang="nl-NL" sz="2400" baseline="30000" dirty="0" smtClean="0"/>
              <a:t>8</a:t>
            </a:r>
            <a:r>
              <a:rPr lang="nl-NL" sz="2400" dirty="0"/>
              <a:t>-10</a:t>
            </a:r>
            <a:r>
              <a:rPr lang="nl-NL" sz="2400" baseline="30000" dirty="0"/>
              <a:t>12</a:t>
            </a:r>
            <a:r>
              <a:rPr lang="nl-NL" sz="2400" dirty="0"/>
              <a:t> EV/</a:t>
            </a:r>
            <a:r>
              <a:rPr lang="nl-NL" sz="2400" dirty="0" err="1"/>
              <a:t>mL</a:t>
            </a:r>
            <a:r>
              <a:rPr lang="nl-NL" sz="2400" dirty="0"/>
              <a:t> body </a:t>
            </a:r>
            <a:r>
              <a:rPr lang="nl-NL" sz="2400" dirty="0" err="1"/>
              <a:t>fluid</a:t>
            </a:r>
            <a:r>
              <a:rPr lang="nl-NL" sz="2400" dirty="0"/>
              <a:t> (CSF, plasma, </a:t>
            </a:r>
            <a:r>
              <a:rPr lang="nl-NL" sz="2400" dirty="0" err="1" smtClean="0"/>
              <a:t>bile</a:t>
            </a:r>
            <a:r>
              <a:rPr lang="nl-NL" sz="2400" dirty="0" smtClean="0"/>
              <a:t>, serum, </a:t>
            </a:r>
            <a:r>
              <a:rPr lang="nl-NL" sz="2400" dirty="0" err="1" smtClean="0"/>
              <a:t>etc</a:t>
            </a:r>
            <a:r>
              <a:rPr lang="nl-NL" sz="2400" dirty="0" smtClean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nl-NL" sz="2400" dirty="0" err="1" smtClean="0"/>
              <a:t>Number</a:t>
            </a:r>
            <a:r>
              <a:rPr lang="nl-NL" sz="2400" dirty="0" smtClean="0"/>
              <a:t> </a:t>
            </a:r>
            <a:r>
              <a:rPr lang="nl-NL" sz="2400" dirty="0" err="1"/>
              <a:t>and</a:t>
            </a:r>
            <a:r>
              <a:rPr lang="nl-NL" sz="2400" dirty="0"/>
              <a:t> </a:t>
            </a:r>
            <a:r>
              <a:rPr lang="nl-NL" sz="2400" dirty="0" err="1"/>
              <a:t>cellular</a:t>
            </a:r>
            <a:r>
              <a:rPr lang="nl-NL" sz="2400" dirty="0"/>
              <a:t> </a:t>
            </a:r>
            <a:r>
              <a:rPr lang="nl-NL" sz="2400" dirty="0" err="1"/>
              <a:t>origin</a:t>
            </a:r>
            <a:r>
              <a:rPr lang="nl-NL" sz="2400" dirty="0"/>
              <a:t> are </a:t>
            </a:r>
            <a:r>
              <a:rPr lang="nl-NL" sz="2400" dirty="0" err="1"/>
              <a:t>disease</a:t>
            </a:r>
            <a:r>
              <a:rPr lang="nl-NL" sz="2400" dirty="0"/>
              <a:t> </a:t>
            </a:r>
            <a:r>
              <a:rPr lang="nl-NL" sz="2400" dirty="0" err="1" smtClean="0"/>
              <a:t>dependent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59270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5118"/>
            <a:ext cx="8229600" cy="685482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rgbClr val="2E9EE2"/>
                </a:solidFill>
                <a:latin typeface="Helvetica"/>
                <a:cs typeface="Helvetica"/>
              </a:rPr>
              <a:t>E</a:t>
            </a:r>
            <a:r>
              <a:rPr lang="en-US" sz="2800" b="1" dirty="0" smtClean="0">
                <a:solidFill>
                  <a:srgbClr val="2E9EE2"/>
                </a:solidFill>
                <a:latin typeface="Helvetica"/>
                <a:cs typeface="Helvetica"/>
              </a:rPr>
              <a:t>x</a:t>
            </a:r>
            <a:r>
              <a:rPr lang="en-US" sz="2800" b="1" dirty="0" smtClean="0">
                <a:latin typeface="Helvetica"/>
                <a:cs typeface="Helvetica"/>
              </a:rPr>
              <a:t>tracellular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b="1" dirty="0" smtClean="0">
                <a:solidFill>
                  <a:srgbClr val="2E9EE2"/>
                </a:solidFill>
                <a:latin typeface="Helvetica"/>
                <a:cs typeface="Helvetica"/>
              </a:rPr>
              <a:t>R</a:t>
            </a:r>
            <a:r>
              <a:rPr lang="en-US" sz="2800" b="1" dirty="0" smtClean="0">
                <a:latin typeface="Helvetica"/>
                <a:cs typeface="Helvetica"/>
              </a:rPr>
              <a:t>NA</a:t>
            </a:r>
            <a:r>
              <a:rPr lang="en-US" sz="2800" b="1" dirty="0" smtClean="0">
                <a:solidFill>
                  <a:srgbClr val="2E9EE2"/>
                </a:solidFill>
                <a:latin typeface="Helvetica"/>
                <a:cs typeface="Helvetica"/>
              </a:rPr>
              <a:t> C</a:t>
            </a:r>
            <a:r>
              <a:rPr lang="en-US" sz="2800" b="1" dirty="0" smtClean="0">
                <a:solidFill>
                  <a:srgbClr val="000000"/>
                </a:solidFill>
                <a:latin typeface="Helvetica"/>
                <a:cs typeface="Helvetica"/>
              </a:rPr>
              <a:t>ommunication</a:t>
            </a:r>
            <a:r>
              <a:rPr lang="en-US" sz="2800" b="1" dirty="0" smtClean="0">
                <a:solidFill>
                  <a:srgbClr val="2E9EE2"/>
                </a:solidFill>
                <a:latin typeface="Helvetica"/>
                <a:cs typeface="Helvetica"/>
              </a:rPr>
              <a:t> C</a:t>
            </a:r>
            <a:r>
              <a:rPr lang="en-US" sz="2800" b="1" dirty="0" smtClean="0">
                <a:solidFill>
                  <a:srgbClr val="000000"/>
                </a:solidFill>
                <a:latin typeface="Helvetica"/>
                <a:cs typeface="Helvetica"/>
              </a:rPr>
              <a:t>onsortium</a:t>
            </a:r>
            <a:endParaRPr lang="en-US" sz="2800" dirty="0">
              <a:latin typeface="Helvetica"/>
              <a:cs typeface="Helvetica"/>
            </a:endParaRPr>
          </a:p>
        </p:txBody>
      </p:sp>
      <p:pic>
        <p:nvPicPr>
          <p:cNvPr id="5" name="Picture 4" descr="exRNA logo.png">
            <a:hlinkClick r:id="rId2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312"/>
          <a:stretch/>
        </p:blipFill>
        <p:spPr>
          <a:xfrm>
            <a:off x="8358506" y="75836"/>
            <a:ext cx="709294" cy="8385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6096000"/>
            <a:ext cx="5638800" cy="647700"/>
          </a:xfrm>
          <a:prstGeom prst="rect">
            <a:avLst/>
          </a:prstGeom>
          <a:solidFill>
            <a:srgbClr val="C2E9F8"/>
          </a:solidFill>
        </p:spPr>
      </p:pic>
      <p:grpSp>
        <p:nvGrpSpPr>
          <p:cNvPr id="28" name="Group 27"/>
          <p:cNvGrpSpPr/>
          <p:nvPr/>
        </p:nvGrpSpPr>
        <p:grpSpPr>
          <a:xfrm>
            <a:off x="-152400" y="1219200"/>
            <a:ext cx="9525000" cy="4546600"/>
            <a:chOff x="152400" y="1219200"/>
            <a:chExt cx="9525000" cy="4546600"/>
          </a:xfrm>
        </p:grpSpPr>
        <p:graphicFrame>
          <p:nvGraphicFramePr>
            <p:cNvPr id="7" name="Diagram 6"/>
            <p:cNvGraphicFramePr/>
            <p:nvPr>
              <p:extLst>
                <p:ext uri="{D42A27DB-BD31-4B8C-83A1-F6EECF244321}">
                  <p14:modId xmlns:p14="http://schemas.microsoft.com/office/powerpoint/2010/main" val="4099428776"/>
                </p:ext>
              </p:extLst>
            </p:nvPr>
          </p:nvGraphicFramePr>
          <p:xfrm>
            <a:off x="4648200" y="1219200"/>
            <a:ext cx="5029200" cy="45466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grpSp>
          <p:nvGrpSpPr>
            <p:cNvPr id="27" name="Group 26"/>
            <p:cNvGrpSpPr/>
            <p:nvPr/>
          </p:nvGrpSpPr>
          <p:grpSpPr>
            <a:xfrm>
              <a:off x="152400" y="1371600"/>
              <a:ext cx="4572000" cy="3962400"/>
              <a:chOff x="152400" y="1371600"/>
              <a:chExt cx="4572000" cy="3962400"/>
            </a:xfrm>
          </p:grpSpPr>
          <p:sp>
            <p:nvSpPr>
              <p:cNvPr id="24" name="Can 23"/>
              <p:cNvSpPr/>
              <p:nvPr/>
            </p:nvSpPr>
            <p:spPr>
              <a:xfrm>
                <a:off x="762000" y="1371600"/>
                <a:ext cx="3200400" cy="3962400"/>
              </a:xfrm>
              <a:prstGeom prst="can">
                <a:avLst>
                  <a:gd name="adj" fmla="val 6683"/>
                </a:avLst>
              </a:prstGeom>
              <a:solidFill>
                <a:schemeClr val="bg2">
                  <a:lumMod val="9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600" b="1" u="sng" dirty="0">
                    <a:solidFill>
                      <a:srgbClr val="000000"/>
                    </a:solidFill>
                  </a:rPr>
                  <a:t>RFA-RM-12-010 </a:t>
                </a:r>
                <a:endParaRPr lang="en-US" sz="1600" b="1" u="sng" dirty="0" smtClean="0">
                  <a:solidFill>
                    <a:srgbClr val="000000"/>
                  </a:solidFill>
                </a:endParaRPr>
              </a:p>
              <a:p>
                <a:pPr algn="ctr"/>
                <a:r>
                  <a:rPr lang="en-US" sz="1600" b="1" dirty="0" smtClean="0">
                    <a:solidFill>
                      <a:srgbClr val="000000"/>
                    </a:solidFill>
                  </a:rPr>
                  <a:t>Data </a:t>
                </a:r>
                <a:r>
                  <a:rPr lang="en-US" sz="1600" b="1" dirty="0">
                    <a:solidFill>
                      <a:srgbClr val="000000"/>
                    </a:solidFill>
                  </a:rPr>
                  <a:t>Management &amp; Resource Repository</a:t>
                </a:r>
              </a:p>
            </p:txBody>
          </p:sp>
          <p:graphicFrame>
            <p:nvGraphicFramePr>
              <p:cNvPr id="8" name="Diagram 7"/>
              <p:cNvGraphicFramePr/>
              <p:nvPr>
                <p:extLst>
                  <p:ext uri="{D42A27DB-BD31-4B8C-83A1-F6EECF244321}">
                    <p14:modId xmlns:p14="http://schemas.microsoft.com/office/powerpoint/2010/main" val="1976725193"/>
                  </p:ext>
                </p:extLst>
              </p:nvPr>
            </p:nvGraphicFramePr>
            <p:xfrm>
              <a:off x="152400" y="2286000"/>
              <a:ext cx="4572000" cy="3048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0" r:lo="rId11" r:qs="rId12" r:cs="rId13"/>
              </a:graphicData>
            </a:graphic>
          </p:graphicFrame>
        </p:grpSp>
        <p:cxnSp>
          <p:nvCxnSpPr>
            <p:cNvPr id="10" name="Straight Connector 9"/>
            <p:cNvCxnSpPr/>
            <p:nvPr/>
          </p:nvCxnSpPr>
          <p:spPr>
            <a:xfrm flipH="1">
              <a:off x="5486400" y="2438400"/>
              <a:ext cx="304799" cy="457200"/>
            </a:xfrm>
            <a:prstGeom prst="line">
              <a:avLst/>
            </a:prstGeom>
            <a:ln w="57150">
              <a:solidFill>
                <a:srgbClr val="FF0000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6248400" y="3048000"/>
              <a:ext cx="876301" cy="228600"/>
            </a:xfrm>
            <a:prstGeom prst="line">
              <a:avLst/>
            </a:prstGeom>
            <a:ln w="57150">
              <a:solidFill>
                <a:srgbClr val="FF0000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6324600" y="3657600"/>
              <a:ext cx="838200" cy="304800"/>
            </a:xfrm>
            <a:prstGeom prst="line">
              <a:avLst/>
            </a:prstGeom>
            <a:ln w="57150">
              <a:solidFill>
                <a:srgbClr val="FF0000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 flipV="1">
              <a:off x="5562601" y="4114800"/>
              <a:ext cx="228599" cy="533400"/>
            </a:xfrm>
            <a:prstGeom prst="line">
              <a:avLst/>
            </a:prstGeom>
            <a:ln w="57150">
              <a:solidFill>
                <a:srgbClr val="FF0000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4038601" y="3505200"/>
              <a:ext cx="685799" cy="76200"/>
            </a:xfrm>
            <a:prstGeom prst="line">
              <a:avLst/>
            </a:prstGeom>
            <a:ln w="57150">
              <a:solidFill>
                <a:srgbClr val="FF0000"/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731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6858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>
                <a:solidFill>
                  <a:srgbClr val="2E9EE2"/>
                </a:solidFill>
                <a:latin typeface="Helvetica"/>
                <a:cs typeface="Helvetica"/>
              </a:rPr>
              <a:t>ex</a:t>
            </a:r>
            <a:r>
              <a:rPr lang="en-US" sz="3200" b="1" dirty="0" smtClean="0"/>
              <a:t>tracellular </a:t>
            </a:r>
            <a:r>
              <a:rPr lang="en-US" sz="3200" b="1" dirty="0">
                <a:solidFill>
                  <a:srgbClr val="2E9EE2"/>
                </a:solidFill>
                <a:latin typeface="Helvetica"/>
                <a:cs typeface="Helvetica"/>
              </a:rPr>
              <a:t>R</a:t>
            </a:r>
            <a:r>
              <a:rPr lang="en-US" sz="3200" b="1" dirty="0" smtClean="0"/>
              <a:t>NA </a:t>
            </a:r>
            <a:r>
              <a:rPr lang="en-US" sz="3200" b="1" dirty="0">
                <a:solidFill>
                  <a:srgbClr val="2E9EE2"/>
                </a:solidFill>
                <a:latin typeface="Helvetica"/>
                <a:cs typeface="Helvetica"/>
              </a:rPr>
              <a:t>P</a:t>
            </a:r>
            <a:r>
              <a:rPr lang="en-US" sz="3200" b="1" dirty="0" smtClean="0"/>
              <a:t>rocessing </a:t>
            </a:r>
            <a:r>
              <a:rPr lang="en-US" sz="3200" b="1" dirty="0">
                <a:solidFill>
                  <a:srgbClr val="2E9EE2"/>
                </a:solidFill>
                <a:latin typeface="Helvetica"/>
                <a:cs typeface="Helvetica"/>
              </a:rPr>
              <a:t>T</a:t>
            </a:r>
            <a:r>
              <a:rPr lang="en-US" sz="3200" b="1" dirty="0" smtClean="0"/>
              <a:t>ool – </a:t>
            </a:r>
            <a:r>
              <a:rPr lang="en-US" sz="3200" b="1" dirty="0" err="1">
                <a:solidFill>
                  <a:srgbClr val="2E9EE2"/>
                </a:solidFill>
                <a:latin typeface="Helvetica"/>
                <a:cs typeface="Helvetica"/>
              </a:rPr>
              <a:t>exceRpt</a:t>
            </a:r>
            <a:r>
              <a:rPr lang="en-US" sz="3200" b="1" dirty="0" smtClean="0">
                <a:solidFill>
                  <a:srgbClr val="FF6600"/>
                </a:solidFill>
              </a:rPr>
              <a:t> </a:t>
            </a:r>
            <a:endParaRPr lang="en-US" sz="3200" b="1" dirty="0">
              <a:solidFill>
                <a:srgbClr val="FF6600"/>
              </a:solidFill>
            </a:endParaRPr>
          </a:p>
        </p:txBody>
      </p:sp>
      <p:pic>
        <p:nvPicPr>
          <p:cNvPr id="4" name="Content Placeholder 3" descr="Screen Shot 2015-05-13 at 2.58.4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020" b="-13020"/>
          <a:stretch>
            <a:fillRect/>
          </a:stretch>
        </p:blipFill>
        <p:spPr>
          <a:xfrm>
            <a:off x="457200" y="990600"/>
            <a:ext cx="8229600" cy="4525963"/>
          </a:xfrm>
        </p:spPr>
      </p:pic>
      <p:sp>
        <p:nvSpPr>
          <p:cNvPr id="5" name="Rectangle 4"/>
          <p:cNvSpPr/>
          <p:nvPr/>
        </p:nvSpPr>
        <p:spPr>
          <a:xfrm>
            <a:off x="609600" y="5257800"/>
            <a:ext cx="7696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err="1"/>
              <a:t>exRNA</a:t>
            </a:r>
            <a:r>
              <a:rPr lang="en-US" sz="2800" dirty="0"/>
              <a:t> samples typically </a:t>
            </a:r>
            <a:r>
              <a:rPr lang="en-US" sz="2800" dirty="0" smtClean="0"/>
              <a:t>are much noisier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/>
              <a:t>C</a:t>
            </a:r>
            <a:r>
              <a:rPr lang="en-US" sz="2800" dirty="0" smtClean="0"/>
              <a:t>ascade </a:t>
            </a:r>
            <a:r>
              <a:rPr lang="en-US" sz="2800" dirty="0"/>
              <a:t>of read-alignment steps mitigates contamination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9906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For a typical cellular sample…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9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685800"/>
          </a:xfrm>
        </p:spPr>
        <p:txBody>
          <a:bodyPr>
            <a:noAutofit/>
          </a:bodyPr>
          <a:lstStyle/>
          <a:p>
            <a:pPr algn="l"/>
            <a:r>
              <a:rPr lang="en-US" sz="3200" b="1" dirty="0" err="1">
                <a:latin typeface="Helvetica"/>
                <a:cs typeface="Helvetica"/>
              </a:rPr>
              <a:t>exceRpt</a:t>
            </a:r>
            <a:r>
              <a:rPr lang="en-US" sz="3200" b="1" dirty="0">
                <a:latin typeface="Helvetica"/>
                <a:cs typeface="Helvetica"/>
              </a:rPr>
              <a:t> Pipeline – </a:t>
            </a:r>
            <a:r>
              <a:rPr lang="en-US" sz="3200" b="1" dirty="0" smtClean="0">
                <a:solidFill>
                  <a:srgbClr val="2E9EE2"/>
                </a:solidFill>
                <a:latin typeface="Helvetica"/>
                <a:cs typeface="Helvetica"/>
              </a:rPr>
              <a:t>Workflow</a:t>
            </a:r>
            <a:endParaRPr lang="en-US" sz="3200" dirty="0"/>
          </a:p>
        </p:txBody>
      </p:sp>
      <p:pic>
        <p:nvPicPr>
          <p:cNvPr id="4" name="Picture 3" descr="exceRpt_workflowfigure_new.tif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990600"/>
            <a:ext cx="4958870" cy="5779008"/>
          </a:xfrm>
          <a:prstGeom prst="rect">
            <a:avLst/>
          </a:prstGeom>
        </p:spPr>
      </p:pic>
      <p:pic>
        <p:nvPicPr>
          <p:cNvPr id="7" name="Picture 6" descr="Screen Shot 2015-05-13 at 2.33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3657600" cy="42481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6096000"/>
            <a:ext cx="3352800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Developed by Rob Kitchen at the Gerstein Lab, Yale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13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11214"/>
            <a:ext cx="8686800" cy="679386"/>
          </a:xfrm>
        </p:spPr>
        <p:txBody>
          <a:bodyPr>
            <a:noAutofit/>
          </a:bodyPr>
          <a:lstStyle/>
          <a:p>
            <a:pPr algn="l"/>
            <a:r>
              <a:rPr lang="en-US" sz="3200" b="1" dirty="0" err="1" smtClean="0">
                <a:latin typeface="Helvetica"/>
                <a:cs typeface="Helvetica"/>
              </a:rPr>
              <a:t>exceRpt</a:t>
            </a:r>
            <a:r>
              <a:rPr lang="en-US" sz="3200" b="1" dirty="0" smtClean="0">
                <a:latin typeface="Helvetica"/>
                <a:cs typeface="Helvetica"/>
              </a:rPr>
              <a:t> small RNA-</a:t>
            </a:r>
            <a:r>
              <a:rPr lang="en-US" sz="3200" b="1" dirty="0" err="1" smtClean="0">
                <a:latin typeface="Helvetica"/>
                <a:cs typeface="Helvetica"/>
              </a:rPr>
              <a:t>seq</a:t>
            </a:r>
            <a:r>
              <a:rPr lang="en-US" sz="3200" b="1" dirty="0" smtClean="0">
                <a:latin typeface="Helvetica"/>
                <a:cs typeface="Helvetica"/>
              </a:rPr>
              <a:t> Pipeline – </a:t>
            </a:r>
            <a:r>
              <a:rPr lang="en-US" sz="3200" b="1" dirty="0" smtClean="0">
                <a:solidFill>
                  <a:srgbClr val="2E9EE2"/>
                </a:solidFill>
                <a:latin typeface="Helvetica"/>
                <a:cs typeface="Helvetica"/>
              </a:rPr>
              <a:t>Overview</a:t>
            </a:r>
            <a:endParaRPr lang="en-US" sz="3200" b="1" dirty="0">
              <a:latin typeface="Helvetica"/>
              <a:cs typeface="Helvetica"/>
            </a:endParaRPr>
          </a:p>
        </p:txBody>
      </p:sp>
      <p:sp>
        <p:nvSpPr>
          <p:cNvPr id="5" name="Title 1"/>
          <p:cNvSpPr>
            <a:spLocks noGrp="1"/>
          </p:cNvSpPr>
          <p:nvPr/>
        </p:nvSpPr>
        <p:spPr>
          <a:xfrm>
            <a:off x="457200" y="990600"/>
            <a:ext cx="8305800" cy="541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/>
              <a:buChar char="•"/>
            </a:pPr>
            <a:r>
              <a:rPr lang="en-US" sz="2400" dirty="0" smtClean="0"/>
              <a:t>Standard inputs – </a:t>
            </a:r>
            <a:r>
              <a:rPr lang="en-US" sz="2400" b="1" dirty="0" smtClean="0">
                <a:solidFill>
                  <a:srgbClr val="FF6600"/>
                </a:solidFill>
              </a:rPr>
              <a:t>FASTQ, SRA </a:t>
            </a:r>
            <a:r>
              <a:rPr lang="en-US" sz="2400" dirty="0" smtClean="0"/>
              <a:t>– can be compressed</a:t>
            </a:r>
          </a:p>
          <a:p>
            <a:pPr marL="571500" indent="-571500" algn="l">
              <a:buFont typeface="Arial"/>
              <a:buChar char="•"/>
            </a:pPr>
            <a:r>
              <a:rPr lang="en-US" sz="2400" dirty="0" smtClean="0"/>
              <a:t>Identifies and removes 3’ adapter</a:t>
            </a:r>
          </a:p>
          <a:p>
            <a:pPr marL="571500" indent="-571500" algn="l">
              <a:buFont typeface="Arial"/>
              <a:buChar char="•"/>
            </a:pPr>
            <a:r>
              <a:rPr lang="en-US" sz="2400" b="1" dirty="0"/>
              <a:t>A</a:t>
            </a:r>
            <a:r>
              <a:rPr lang="en-US" sz="2400" b="1" dirty="0" smtClean="0"/>
              <a:t>utomatic preprocessing </a:t>
            </a:r>
            <a:r>
              <a:rPr lang="en-US" sz="2400" dirty="0" smtClean="0"/>
              <a:t>and </a:t>
            </a:r>
            <a:r>
              <a:rPr lang="en-US" sz="2400" dirty="0"/>
              <a:t>QC </a:t>
            </a:r>
            <a:r>
              <a:rPr lang="en-US" sz="2400" dirty="0" smtClean="0"/>
              <a:t>of sequence reads</a:t>
            </a:r>
          </a:p>
          <a:p>
            <a:pPr marL="571500" indent="-571500" algn="l">
              <a:buFont typeface="Arial"/>
              <a:buChar char="•"/>
            </a:pPr>
            <a:r>
              <a:rPr lang="en-US" sz="2400" b="1" dirty="0" smtClean="0"/>
              <a:t>Absolute quantitation</a:t>
            </a:r>
            <a:r>
              <a:rPr lang="en-US" sz="2400" dirty="0" smtClean="0"/>
              <a:t> by </a:t>
            </a:r>
            <a:r>
              <a:rPr lang="en-US" sz="2400" dirty="0"/>
              <a:t>quantification </a:t>
            </a:r>
            <a:r>
              <a:rPr lang="en-US" sz="2400" dirty="0" smtClean="0"/>
              <a:t>of exogenous </a:t>
            </a:r>
            <a:r>
              <a:rPr lang="en-US" sz="2400" dirty="0"/>
              <a:t>spike-</a:t>
            </a:r>
            <a:r>
              <a:rPr lang="en-US" sz="2400" dirty="0" smtClean="0"/>
              <a:t>in sequences</a:t>
            </a:r>
            <a:endParaRPr lang="en-US" sz="2400" dirty="0"/>
          </a:p>
          <a:p>
            <a:pPr marL="571500" indent="-571500" algn="l">
              <a:buFont typeface="Arial"/>
              <a:buChar char="•"/>
            </a:pPr>
            <a:r>
              <a:rPr lang="en-US" sz="2400" dirty="0"/>
              <a:t>E</a:t>
            </a:r>
            <a:r>
              <a:rPr lang="en-US" sz="2400" dirty="0" smtClean="0"/>
              <a:t>xplicit </a:t>
            </a:r>
            <a:r>
              <a:rPr lang="en-US" sz="2400" b="1" dirty="0" err="1"/>
              <a:t>rRNA</a:t>
            </a:r>
            <a:r>
              <a:rPr lang="en-US" sz="2400" b="1" dirty="0"/>
              <a:t> filtering </a:t>
            </a:r>
            <a:r>
              <a:rPr lang="en-US" sz="2400" dirty="0" smtClean="0"/>
              <a:t>&amp; QC</a:t>
            </a:r>
            <a:endParaRPr lang="en-US" sz="2400" dirty="0"/>
          </a:p>
          <a:p>
            <a:pPr marL="571500" indent="-571500" algn="l">
              <a:buFont typeface="Arial"/>
              <a:buChar char="•"/>
            </a:pPr>
            <a:r>
              <a:rPr lang="en-US" sz="2400" dirty="0"/>
              <a:t>Q</a:t>
            </a:r>
            <a:r>
              <a:rPr lang="en-US" sz="2400" dirty="0" smtClean="0"/>
              <a:t>uantify </a:t>
            </a:r>
            <a:r>
              <a:rPr lang="en-US" sz="2400" dirty="0"/>
              <a:t>many </a:t>
            </a:r>
            <a:r>
              <a:rPr lang="en-US" sz="2400" b="1" dirty="0" smtClean="0"/>
              <a:t>different </a:t>
            </a:r>
            <a:r>
              <a:rPr lang="en-US" sz="2400" b="1" dirty="0" err="1" smtClean="0"/>
              <a:t>smallRNA</a:t>
            </a:r>
            <a:r>
              <a:rPr lang="en-US" sz="2400" b="1" dirty="0" smtClean="0"/>
              <a:t> types</a:t>
            </a:r>
          </a:p>
          <a:p>
            <a:pPr algn="l"/>
            <a:endParaRPr lang="en-US" sz="2400" b="1" dirty="0"/>
          </a:p>
          <a:p>
            <a:r>
              <a:rPr lang="en-US" sz="3200" b="1" dirty="0" err="1">
                <a:solidFill>
                  <a:srgbClr val="2E9EE2"/>
                </a:solidFill>
                <a:latin typeface="Helvetica"/>
                <a:cs typeface="Helvetica"/>
              </a:rPr>
              <a:t>Genboree</a:t>
            </a:r>
            <a:r>
              <a:rPr lang="en-US" sz="3200" b="1" dirty="0">
                <a:solidFill>
                  <a:srgbClr val="2E9EE2"/>
                </a:solidFill>
                <a:latin typeface="Helvetica"/>
                <a:cs typeface="Helvetica"/>
              </a:rPr>
              <a:t> Implementation </a:t>
            </a:r>
          </a:p>
          <a:p>
            <a:pPr marL="571500" indent="-571500" algn="l">
              <a:buFont typeface="Arial"/>
              <a:buChar char="•"/>
            </a:pPr>
            <a:r>
              <a:rPr lang="en-US" sz="2400" b="1" dirty="0" smtClean="0"/>
              <a:t>Automated linear workflow</a:t>
            </a:r>
          </a:p>
          <a:p>
            <a:pPr marL="571500" indent="-571500" algn="l">
              <a:buFont typeface="Arial"/>
              <a:buChar char="•"/>
            </a:pPr>
            <a:r>
              <a:rPr lang="en-US" sz="2400" b="1" dirty="0" smtClean="0"/>
              <a:t>Versioned</a:t>
            </a:r>
            <a:r>
              <a:rPr lang="en-US" sz="2400" dirty="0" smtClean="0"/>
              <a:t> – Currently </a:t>
            </a:r>
            <a:r>
              <a:rPr lang="en-US" sz="2400" b="1" dirty="0">
                <a:solidFill>
                  <a:srgbClr val="FF6600"/>
                </a:solidFill>
              </a:rPr>
              <a:t>Release </a:t>
            </a:r>
            <a:r>
              <a:rPr lang="en-US" sz="2400" b="1" dirty="0" smtClean="0">
                <a:solidFill>
                  <a:srgbClr val="FF6600"/>
                </a:solidFill>
              </a:rPr>
              <a:t>2.2.2</a:t>
            </a:r>
            <a:endParaRPr lang="en-US" sz="2400" dirty="0" smtClean="0"/>
          </a:p>
          <a:p>
            <a:pPr marL="571500" indent="-571500" algn="l">
              <a:buFont typeface="Arial"/>
              <a:buChar char="•"/>
            </a:pPr>
            <a:r>
              <a:rPr lang="en-US" sz="2400" b="1" dirty="0" smtClean="0"/>
              <a:t>Choice </a:t>
            </a:r>
            <a:r>
              <a:rPr lang="en-US" sz="2400" b="1" dirty="0"/>
              <a:t>of 3 end-</a:t>
            </a:r>
            <a:r>
              <a:rPr lang="en-US" sz="2400" b="1" dirty="0" smtClean="0"/>
              <a:t>points</a:t>
            </a:r>
          </a:p>
          <a:p>
            <a:pPr marL="571500" indent="-571500" algn="l">
              <a:buFont typeface="Arial"/>
              <a:buChar char="•"/>
            </a:pPr>
            <a:r>
              <a:rPr lang="en-US" sz="2400" dirty="0" smtClean="0"/>
              <a:t>Easy to use GUI – </a:t>
            </a:r>
            <a:r>
              <a:rPr lang="en-US" sz="2400" b="1" dirty="0" smtClean="0"/>
              <a:t>computational/processing power, data storage</a:t>
            </a:r>
          </a:p>
        </p:txBody>
      </p:sp>
    </p:spTree>
    <p:extLst>
      <p:ext uri="{BB962C8B-B14F-4D97-AF65-F5344CB8AC3E}">
        <p14:creationId xmlns:p14="http://schemas.microsoft.com/office/powerpoint/2010/main" val="360467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6868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 smtClean="0">
                <a:latin typeface="Helvetica"/>
                <a:cs typeface="Helvetica"/>
              </a:rPr>
              <a:t>exceRpt</a:t>
            </a:r>
            <a:r>
              <a:rPr lang="en-US" sz="3200" b="1" dirty="0" smtClean="0">
                <a:latin typeface="Helvetica"/>
                <a:cs typeface="Helvetica"/>
              </a:rPr>
              <a:t> </a:t>
            </a:r>
            <a:r>
              <a:rPr lang="en-US" sz="3200" b="1" dirty="0">
                <a:solidFill>
                  <a:srgbClr val="2E9EE2"/>
                </a:solidFill>
                <a:latin typeface="Helvetica"/>
                <a:cs typeface="Helvetica"/>
              </a:rPr>
              <a:t>small RNA-</a:t>
            </a:r>
            <a:r>
              <a:rPr lang="en-US" sz="3200" b="1" dirty="0" err="1">
                <a:solidFill>
                  <a:srgbClr val="2E9EE2"/>
                </a:solidFill>
                <a:latin typeface="Helvetica"/>
                <a:cs typeface="Helvetica"/>
              </a:rPr>
              <a:t>seq</a:t>
            </a:r>
            <a:r>
              <a:rPr lang="en-US" sz="3200" b="1" dirty="0">
                <a:solidFill>
                  <a:srgbClr val="2E9EE2"/>
                </a:solidFill>
                <a:latin typeface="Helvetica"/>
                <a:cs typeface="Helvetica"/>
              </a:rPr>
              <a:t> </a:t>
            </a:r>
            <a:r>
              <a:rPr lang="en-US" sz="3200" b="1" dirty="0" smtClean="0">
                <a:solidFill>
                  <a:srgbClr val="2E9EE2"/>
                </a:solidFill>
                <a:latin typeface="Helvetica"/>
                <a:cs typeface="Helvetica"/>
              </a:rPr>
              <a:t>tool</a:t>
            </a:r>
            <a:endParaRPr lang="en-US" sz="3200" b="1" dirty="0" smtClean="0">
              <a:latin typeface="Helvetica"/>
              <a:cs typeface="Helvetica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95139" y="6492875"/>
            <a:ext cx="348861" cy="365125"/>
          </a:xfrm>
        </p:spPr>
        <p:txBody>
          <a:bodyPr/>
          <a:lstStyle/>
          <a:p>
            <a:fld id="{42D882AF-417C-435C-9F28-43C1763EC6A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06" y="1142505"/>
            <a:ext cx="8055038" cy="571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23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6106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 smtClean="0">
                <a:latin typeface="Helvetica"/>
                <a:cs typeface="Helvetica"/>
              </a:rPr>
              <a:t>exceRpt</a:t>
            </a:r>
            <a:r>
              <a:rPr lang="en-US" sz="3200" b="1" dirty="0" smtClean="0">
                <a:latin typeface="Helvetica"/>
                <a:cs typeface="Helvetica"/>
              </a:rPr>
              <a:t> in the </a:t>
            </a:r>
            <a:r>
              <a:rPr lang="en-US" sz="3200" b="1" dirty="0" err="1" smtClean="0">
                <a:solidFill>
                  <a:srgbClr val="2E9EE2"/>
                </a:solidFill>
                <a:latin typeface="Helvetica"/>
                <a:cs typeface="Helvetica"/>
              </a:rPr>
              <a:t>Genboree</a:t>
            </a:r>
            <a:r>
              <a:rPr lang="en-US" sz="3200" b="1" dirty="0" smtClean="0">
                <a:solidFill>
                  <a:srgbClr val="2E9EE2"/>
                </a:solidFill>
                <a:latin typeface="Helvetica"/>
                <a:cs typeface="Helvetica"/>
              </a:rPr>
              <a:t> Workbench - Help</a:t>
            </a:r>
            <a:endParaRPr lang="en-US" sz="3200" b="1" dirty="0" smtClean="0">
              <a:latin typeface="Helvetica"/>
              <a:cs typeface="Helvetica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95139" y="6492875"/>
            <a:ext cx="348861" cy="365125"/>
          </a:xfrm>
        </p:spPr>
        <p:txBody>
          <a:bodyPr/>
          <a:lstStyle/>
          <a:p>
            <a:fld id="{42D882AF-417C-435C-9F28-43C1763EC6A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55" y="1066800"/>
            <a:ext cx="7757832" cy="53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6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13 at 9.51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5844"/>
            <a:ext cx="9144000" cy="5084956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04800" y="228600"/>
            <a:ext cx="86106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 smtClean="0">
                <a:latin typeface="Helvetica"/>
                <a:cs typeface="Helvetica"/>
              </a:rPr>
              <a:t>exceRpt</a:t>
            </a:r>
            <a:r>
              <a:rPr lang="en-US" sz="3200" b="1" dirty="0" smtClean="0">
                <a:latin typeface="Helvetica"/>
                <a:cs typeface="Helvetica"/>
              </a:rPr>
              <a:t> small RNA-</a:t>
            </a:r>
            <a:r>
              <a:rPr lang="en-US" sz="3200" b="1" dirty="0" err="1" smtClean="0">
                <a:latin typeface="Helvetica"/>
                <a:cs typeface="Helvetica"/>
              </a:rPr>
              <a:t>seq</a:t>
            </a:r>
            <a:r>
              <a:rPr lang="en-US" sz="3200" b="1" dirty="0" smtClean="0">
                <a:latin typeface="Helvetica"/>
                <a:cs typeface="Helvetica"/>
              </a:rPr>
              <a:t> </a:t>
            </a:r>
            <a:r>
              <a:rPr lang="en-US" sz="3200" b="1" dirty="0">
                <a:solidFill>
                  <a:srgbClr val="2E9EE2"/>
                </a:solidFill>
                <a:latin typeface="Helvetica"/>
                <a:cs typeface="Helvetica"/>
              </a:rPr>
              <a:t>Data </a:t>
            </a:r>
            <a:r>
              <a:rPr lang="en-US" sz="3200" b="1" dirty="0" smtClean="0">
                <a:solidFill>
                  <a:srgbClr val="2E9EE2"/>
                </a:solidFill>
                <a:latin typeface="Helvetica"/>
                <a:cs typeface="Helvetica"/>
              </a:rPr>
              <a:t>Analysis</a:t>
            </a:r>
            <a:endParaRPr lang="en-US" sz="3200" b="1" dirty="0" smtClean="0">
              <a:latin typeface="Helvetica"/>
              <a:cs typeface="Helvetic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07847" y="1200090"/>
            <a:ext cx="1783353" cy="400110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Toolset Menus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38800" y="3810000"/>
            <a:ext cx="3429000" cy="646331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Input Data Panel with your small RNA-</a:t>
            </a:r>
            <a:r>
              <a:rPr lang="en-US" b="1" dirty="0" err="1" smtClean="0">
                <a:solidFill>
                  <a:srgbClr val="FF0000"/>
                </a:solidFill>
              </a:rPr>
              <a:t>seq</a:t>
            </a:r>
            <a:r>
              <a:rPr lang="en-US" b="1" dirty="0" smtClean="0">
                <a:solidFill>
                  <a:srgbClr val="FF0000"/>
                </a:solidFill>
              </a:rPr>
              <a:t> reads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19800" y="5706070"/>
            <a:ext cx="2812245" cy="923330"/>
          </a:xfrm>
          <a:prstGeom prst="rect">
            <a:avLst/>
          </a:prstGeom>
          <a:solidFill>
            <a:srgbClr val="FFFF00">
              <a:alpha val="5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Output Targets Panel with your own database for results from analysis tools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80636" y="5105400"/>
            <a:ext cx="3838964" cy="1447800"/>
          </a:xfrm>
          <a:prstGeom prst="rect">
            <a:avLst/>
          </a:prstGeom>
          <a:noFill/>
          <a:ln w="9525" cmpd="sng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209800" y="1759531"/>
            <a:ext cx="1374698" cy="37406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733800" y="4876800"/>
            <a:ext cx="990600" cy="685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1866899" y="3080266"/>
            <a:ext cx="5334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743200" y="4428754"/>
            <a:ext cx="762000" cy="7528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019800" y="2286000"/>
            <a:ext cx="2044814" cy="297869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 rot="10800000">
            <a:off x="685800" y="5410199"/>
            <a:ext cx="381000" cy="10668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38400" y="2895600"/>
            <a:ext cx="8763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Group</a:t>
            </a:r>
            <a:endParaRPr lang="en-US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048000" y="4059422"/>
            <a:ext cx="113129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Database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8912" y="5726668"/>
            <a:ext cx="61688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Files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8517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B5C9-EF05-400F-AFBA-0FDE41413CD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04800" y="304800"/>
            <a:ext cx="78486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latin typeface="Helvetica"/>
                <a:cs typeface="Helvetica"/>
              </a:rPr>
              <a:t>Outline of </a:t>
            </a:r>
            <a:r>
              <a:rPr lang="en-US" sz="3200" b="1" dirty="0" smtClean="0">
                <a:solidFill>
                  <a:srgbClr val="2E9EE2"/>
                </a:solidFill>
                <a:latin typeface="Helvetica"/>
                <a:cs typeface="Helvetica"/>
              </a:rPr>
              <a:t>the Demo</a:t>
            </a:r>
            <a:endParaRPr lang="en-US" sz="3200" b="1" dirty="0">
              <a:solidFill>
                <a:srgbClr val="2E9EE2"/>
              </a:solidFill>
              <a:latin typeface="Helvetica"/>
              <a:cs typeface="Helvetica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57200" y="1295400"/>
            <a:ext cx="8153400" cy="4953000"/>
          </a:xfrm>
          <a:prstGeom prst="rect">
            <a:avLst/>
          </a:prstGeom>
        </p:spPr>
        <p:txBody>
          <a:bodyPr/>
          <a:lstStyle/>
          <a:p>
            <a:pPr marL="457200" lvl="0" indent="-457200" rtl="0">
              <a:buFont typeface="Wingdings" charset="2"/>
              <a:buChar char="Ø"/>
            </a:pPr>
            <a:r>
              <a:rPr lang="en-US" sz="3200" dirty="0" err="1" smtClean="0">
                <a:latin typeface="Helvetica"/>
                <a:cs typeface="Helvetica"/>
              </a:rPr>
              <a:t>Genboree</a:t>
            </a:r>
            <a:r>
              <a:rPr lang="en-US" sz="3200" dirty="0" smtClean="0">
                <a:latin typeface="Helvetica"/>
                <a:cs typeface="Helvetica"/>
              </a:rPr>
              <a:t> Services</a:t>
            </a:r>
            <a:endParaRPr lang="en-US" sz="3200" dirty="0">
              <a:latin typeface="Helvetica"/>
              <a:cs typeface="Helvetica"/>
            </a:endParaRPr>
          </a:p>
          <a:p>
            <a:pPr marL="457200" lvl="0" indent="-457200" rtl="0">
              <a:buFont typeface="Wingdings" charset="2"/>
              <a:buChar char="Ø"/>
            </a:pPr>
            <a:r>
              <a:rPr lang="en-US" sz="3200" dirty="0" err="1" smtClean="0">
                <a:latin typeface="Helvetica"/>
                <a:cs typeface="Helvetica"/>
              </a:rPr>
              <a:t>Genboree</a:t>
            </a:r>
            <a:r>
              <a:rPr lang="en-US" sz="3200" dirty="0" smtClean="0">
                <a:latin typeface="Helvetica"/>
                <a:cs typeface="Helvetica"/>
              </a:rPr>
              <a:t> Workbench</a:t>
            </a:r>
            <a:endParaRPr lang="en-US" sz="3200" dirty="0">
              <a:latin typeface="Helvetica"/>
              <a:cs typeface="Helvetica"/>
            </a:endParaRPr>
          </a:p>
          <a:p>
            <a:pPr marL="914400" lvl="1" indent="-457200" rtl="0">
              <a:buFont typeface="Wingdings" charset="2"/>
              <a:buChar char="Ø"/>
            </a:pPr>
            <a:r>
              <a:rPr lang="en-US" sz="3200" dirty="0" smtClean="0">
                <a:latin typeface="Helvetica"/>
                <a:cs typeface="Helvetica"/>
              </a:rPr>
              <a:t>Getting Started</a:t>
            </a:r>
            <a:endParaRPr lang="en-US" sz="3200" dirty="0">
              <a:latin typeface="Helvetica"/>
              <a:cs typeface="Helvetica"/>
            </a:endParaRPr>
          </a:p>
          <a:p>
            <a:pPr marL="914400" lvl="1" indent="-457200" rtl="0">
              <a:buFont typeface="Wingdings" charset="2"/>
              <a:buChar char="Ø"/>
            </a:pPr>
            <a:r>
              <a:rPr lang="en-US" sz="3200" dirty="0" smtClean="0">
                <a:latin typeface="Helvetica"/>
                <a:cs typeface="Helvetica"/>
              </a:rPr>
              <a:t>RNA-</a:t>
            </a:r>
            <a:r>
              <a:rPr lang="en-US" sz="3200" dirty="0" err="1" smtClean="0">
                <a:latin typeface="Helvetica"/>
                <a:cs typeface="Helvetica"/>
              </a:rPr>
              <a:t>Seq</a:t>
            </a:r>
            <a:r>
              <a:rPr lang="en-US" sz="3200" dirty="0" smtClean="0">
                <a:latin typeface="Helvetica"/>
                <a:cs typeface="Helvetica"/>
              </a:rPr>
              <a:t> Tools</a:t>
            </a:r>
            <a:endParaRPr lang="en-US" sz="3200" dirty="0">
              <a:latin typeface="Helvetica"/>
              <a:cs typeface="Helvetica"/>
            </a:endParaRPr>
          </a:p>
          <a:p>
            <a:pPr marL="457200" lvl="0" indent="-457200" rtl="0">
              <a:buFont typeface="Wingdings" charset="2"/>
              <a:buChar char="Ø"/>
            </a:pPr>
            <a:r>
              <a:rPr lang="en-US" sz="3200" dirty="0" smtClean="0">
                <a:latin typeface="Helvetica"/>
                <a:cs typeface="Helvetica"/>
              </a:rPr>
              <a:t>Extracellular RNA</a:t>
            </a:r>
            <a:endParaRPr lang="en-US" sz="3200" dirty="0">
              <a:latin typeface="Helvetica"/>
              <a:cs typeface="Helvetica"/>
            </a:endParaRPr>
          </a:p>
          <a:p>
            <a:pPr marL="457200" lvl="0" indent="-457200" rtl="0">
              <a:buFont typeface="Wingdings" charset="2"/>
              <a:buChar char="Ø"/>
            </a:pPr>
            <a:r>
              <a:rPr lang="en-US" sz="3200" dirty="0" err="1" smtClean="0">
                <a:latin typeface="Helvetica"/>
                <a:cs typeface="Helvetica"/>
              </a:rPr>
              <a:t>exceRpt</a:t>
            </a:r>
            <a:r>
              <a:rPr lang="en-US" sz="3200" dirty="0" smtClean="0">
                <a:latin typeface="Helvetica"/>
                <a:cs typeface="Helvetica"/>
              </a:rPr>
              <a:t> small RNA-</a:t>
            </a:r>
            <a:r>
              <a:rPr lang="en-US" sz="3200" dirty="0" err="1" smtClean="0">
                <a:latin typeface="Helvetica"/>
                <a:cs typeface="Helvetica"/>
              </a:rPr>
              <a:t>seq</a:t>
            </a:r>
            <a:r>
              <a:rPr lang="en-US" sz="3200" dirty="0" smtClean="0">
                <a:latin typeface="Helvetica"/>
                <a:cs typeface="Helvetica"/>
              </a:rPr>
              <a:t> Data Analysis Tool</a:t>
            </a:r>
            <a:endParaRPr lang="en-US" sz="3200" dirty="0">
              <a:latin typeface="Helvetica"/>
              <a:cs typeface="Helvetica"/>
            </a:endParaRPr>
          </a:p>
          <a:p>
            <a:pPr marL="914400" lvl="1" indent="-457200" rtl="0">
              <a:buFont typeface="Wingdings" charset="2"/>
              <a:buChar char="Ø"/>
            </a:pPr>
            <a:r>
              <a:rPr lang="en-US" sz="3200" dirty="0" smtClean="0">
                <a:latin typeface="Helvetica"/>
                <a:cs typeface="Helvetica"/>
              </a:rPr>
              <a:t>Workflow</a:t>
            </a:r>
            <a:endParaRPr lang="en-US" sz="3200" dirty="0">
              <a:latin typeface="Helvetica"/>
              <a:cs typeface="Helvetica"/>
            </a:endParaRPr>
          </a:p>
          <a:p>
            <a:pPr marL="914400" lvl="1" indent="-457200" rtl="0">
              <a:buFont typeface="Wingdings" charset="2"/>
              <a:buChar char="Ø"/>
            </a:pPr>
            <a:r>
              <a:rPr lang="en-US" sz="3200" dirty="0" smtClean="0">
                <a:latin typeface="Helvetica"/>
                <a:cs typeface="Helvetica"/>
              </a:rPr>
              <a:t>Analysis in the </a:t>
            </a:r>
            <a:r>
              <a:rPr lang="en-US" sz="3200" dirty="0" err="1" smtClean="0">
                <a:latin typeface="Helvetica"/>
                <a:cs typeface="Helvetica"/>
              </a:rPr>
              <a:t>Genboree</a:t>
            </a:r>
            <a:r>
              <a:rPr lang="en-US" sz="3200" dirty="0" smtClean="0">
                <a:latin typeface="Helvetica"/>
                <a:cs typeface="Helvetica"/>
              </a:rPr>
              <a:t> Workbench</a:t>
            </a:r>
            <a:endParaRPr lang="en-US" sz="3200" dirty="0">
              <a:latin typeface="Helvetica"/>
              <a:cs typeface="Helvetica"/>
            </a:endParaRPr>
          </a:p>
          <a:p>
            <a:pPr marL="914400" lvl="1" indent="-457200" rtl="0">
              <a:buFont typeface="Wingdings" charset="2"/>
              <a:buChar char="Ø"/>
            </a:pPr>
            <a:r>
              <a:rPr lang="en-US" sz="3200" dirty="0" smtClean="0">
                <a:latin typeface="Helvetica"/>
                <a:cs typeface="Helvetica"/>
              </a:rPr>
              <a:t>Results</a:t>
            </a:r>
            <a:endParaRPr lang="en-US" sz="32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3108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shot-genboree org 2015-05-13 22-00-4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7437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8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28600" y="0"/>
            <a:ext cx="3810000" cy="17526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3200" b="1" dirty="0" err="1" smtClean="0">
                <a:latin typeface="Helvetica"/>
                <a:cs typeface="Helvetica"/>
              </a:rPr>
              <a:t>exceRpt</a:t>
            </a:r>
            <a:r>
              <a:rPr lang="en-US" sz="3200" b="1" dirty="0" smtClean="0">
                <a:latin typeface="Helvetica"/>
                <a:cs typeface="Helvetica"/>
              </a:rPr>
              <a:t> Pipeline</a:t>
            </a:r>
            <a:endParaRPr lang="en-US" sz="3200" b="1" dirty="0" smtClean="0">
              <a:solidFill>
                <a:srgbClr val="2E9EE2"/>
              </a:solidFill>
              <a:latin typeface="Helvetica"/>
              <a:cs typeface="Helvetica"/>
            </a:endParaRPr>
          </a:p>
          <a:p>
            <a:pPr algn="l">
              <a:lnSpc>
                <a:spcPct val="150000"/>
              </a:lnSpc>
            </a:pPr>
            <a:r>
              <a:rPr lang="en-US" sz="3200" b="1" dirty="0" smtClean="0">
                <a:solidFill>
                  <a:srgbClr val="2E9EE2"/>
                </a:solidFill>
                <a:latin typeface="Helvetica"/>
                <a:cs typeface="Helvetica"/>
              </a:rPr>
              <a:t>Tool settings</a:t>
            </a:r>
            <a:endParaRPr lang="en-US" sz="3200" b="1" dirty="0" smtClean="0">
              <a:latin typeface="Helvetica"/>
              <a:cs typeface="Helvetica"/>
            </a:endParaRPr>
          </a:p>
        </p:txBody>
      </p:sp>
      <p:pic>
        <p:nvPicPr>
          <p:cNvPr id="4" name="Picture 3" descr="Screen Shot 2015-05-13 at 10.05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093" y="0"/>
            <a:ext cx="546964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1447800"/>
            <a:ext cx="335280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/>
              <a:t>Provide 3’ adapter sequence, if known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Upload custom </a:t>
            </a:r>
            <a:r>
              <a:rPr lang="en-US" sz="2800" dirty="0" err="1" smtClean="0"/>
              <a:t>oligo</a:t>
            </a:r>
            <a:r>
              <a:rPr lang="en-US" sz="2800" dirty="0" smtClean="0"/>
              <a:t> sequences or use previously uploaded </a:t>
            </a:r>
            <a:r>
              <a:rPr lang="en-US" sz="2800" dirty="0" err="1" smtClean="0"/>
              <a:t>oligo</a:t>
            </a:r>
            <a:r>
              <a:rPr lang="en-US" sz="2800" dirty="0" smtClean="0"/>
              <a:t> sequences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Select RNA libraries for mapping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 smtClean="0"/>
              <a:t>Set mapping options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276600" y="1524000"/>
            <a:ext cx="838200" cy="2286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743200" y="2209800"/>
            <a:ext cx="1295400" cy="4572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667000" y="2590800"/>
            <a:ext cx="1295400" cy="106680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971800" y="4953000"/>
            <a:ext cx="91440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438400" y="5638800"/>
            <a:ext cx="144780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38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5-13 at 1.54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1041400"/>
            <a:ext cx="7797800" cy="47752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7380312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 smtClean="0">
                <a:latin typeface="Helvetica"/>
                <a:cs typeface="Helvetica"/>
              </a:rPr>
              <a:t>exceRpt</a:t>
            </a:r>
            <a:r>
              <a:rPr lang="en-US" sz="3200" b="1" dirty="0" smtClean="0">
                <a:latin typeface="Helvetica"/>
                <a:cs typeface="Helvetica"/>
              </a:rPr>
              <a:t> </a:t>
            </a:r>
            <a:r>
              <a:rPr lang="en-US" sz="3200" b="1" dirty="0">
                <a:latin typeface="Helvetica"/>
                <a:cs typeface="Helvetica"/>
              </a:rPr>
              <a:t>Analysis</a:t>
            </a:r>
            <a:r>
              <a:rPr lang="en-US" sz="3200" b="1" dirty="0" smtClean="0">
                <a:solidFill>
                  <a:srgbClr val="2E9EE2"/>
                </a:solidFill>
                <a:latin typeface="Helvetica"/>
                <a:cs typeface="Helvetica"/>
              </a:rPr>
              <a:t> </a:t>
            </a:r>
            <a:r>
              <a:rPr lang="en-US" sz="3200" b="1" dirty="0">
                <a:latin typeface="Helvetica"/>
                <a:cs typeface="Helvetica"/>
              </a:rPr>
              <a:t>Pipeline</a:t>
            </a:r>
            <a:r>
              <a:rPr lang="en-US" sz="3200" b="1" dirty="0" smtClean="0">
                <a:solidFill>
                  <a:srgbClr val="2E9EE2"/>
                </a:solidFill>
                <a:latin typeface="Helvetica"/>
                <a:cs typeface="Helvetica"/>
              </a:rPr>
              <a:t> – Results</a:t>
            </a:r>
            <a:endParaRPr lang="en-US" sz="3200" b="1" dirty="0" smtClean="0">
              <a:latin typeface="Helvetica"/>
              <a:cs typeface="Helvetic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534" y="4990237"/>
            <a:ext cx="8229600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OUTPUT FILES</a:t>
            </a:r>
            <a:r>
              <a:rPr lang="en-US" dirty="0" smtClean="0"/>
              <a:t>: </a:t>
            </a:r>
          </a:p>
          <a:p>
            <a:pPr>
              <a:buFont typeface="Arial"/>
              <a:buChar char="•"/>
            </a:pPr>
            <a:r>
              <a:rPr lang="en-US" dirty="0" smtClean="0"/>
              <a:t> Read length distribution, quantifications, read counts</a:t>
            </a:r>
          </a:p>
          <a:p>
            <a:pPr>
              <a:buFont typeface="Arial"/>
              <a:buChar char="•"/>
            </a:pPr>
            <a:r>
              <a:rPr lang="en-US" dirty="0" smtClean="0"/>
              <a:t> Endogenous Mapping results </a:t>
            </a:r>
          </a:p>
          <a:p>
            <a:pPr>
              <a:buFont typeface="Arial"/>
              <a:buChar char="•"/>
            </a:pPr>
            <a:r>
              <a:rPr lang="en-US" dirty="0"/>
              <a:t> </a:t>
            </a:r>
            <a:r>
              <a:rPr lang="en-US" dirty="0" smtClean="0"/>
              <a:t>Exogenous Mapping results</a:t>
            </a:r>
          </a:p>
          <a:p>
            <a:pPr>
              <a:buFont typeface="Arial"/>
              <a:buChar char="•"/>
            </a:pPr>
            <a:r>
              <a:rPr lang="en-US" dirty="0" smtClean="0"/>
              <a:t> Files containing sequence reads following Adapter removal, </a:t>
            </a:r>
            <a:r>
              <a:rPr lang="en-US" dirty="0" err="1" smtClean="0"/>
              <a:t>rRNA</a:t>
            </a:r>
            <a:r>
              <a:rPr lang="en-US" dirty="0" smtClean="0"/>
              <a:t>/ contaminant/ repetitive </a:t>
            </a:r>
            <a:r>
              <a:rPr lang="en-US" dirty="0" smtClean="0"/>
              <a:t>sequence removal, Endogenous mapping &amp; Exogenous mapping</a:t>
            </a:r>
          </a:p>
        </p:txBody>
      </p:sp>
    </p:spTree>
    <p:extLst>
      <p:ext uri="{BB962C8B-B14F-4D97-AF65-F5344CB8AC3E}">
        <p14:creationId xmlns:p14="http://schemas.microsoft.com/office/powerpoint/2010/main" val="39352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7380312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 smtClean="0">
                <a:latin typeface="Helvetica"/>
                <a:cs typeface="Helvetica"/>
              </a:rPr>
              <a:t>exceRpt</a:t>
            </a:r>
            <a:r>
              <a:rPr lang="en-US" sz="3200" b="1" dirty="0" smtClean="0">
                <a:latin typeface="Helvetica"/>
                <a:cs typeface="Helvetica"/>
              </a:rPr>
              <a:t> </a:t>
            </a:r>
            <a:r>
              <a:rPr lang="en-US" sz="3200" b="1" dirty="0">
                <a:latin typeface="Helvetica"/>
                <a:cs typeface="Helvetica"/>
              </a:rPr>
              <a:t>Analysis</a:t>
            </a:r>
            <a:r>
              <a:rPr lang="en-US" sz="3200" b="1" dirty="0" smtClean="0">
                <a:solidFill>
                  <a:srgbClr val="2E9EE2"/>
                </a:solidFill>
                <a:latin typeface="Helvetica"/>
                <a:cs typeface="Helvetica"/>
              </a:rPr>
              <a:t> </a:t>
            </a:r>
            <a:r>
              <a:rPr lang="en-US" sz="3200" b="1" dirty="0">
                <a:latin typeface="Helvetica"/>
                <a:cs typeface="Helvetica"/>
              </a:rPr>
              <a:t>Pipeline</a:t>
            </a:r>
            <a:r>
              <a:rPr lang="en-US" sz="3200" b="1" dirty="0" smtClean="0">
                <a:solidFill>
                  <a:srgbClr val="2E9EE2"/>
                </a:solidFill>
                <a:latin typeface="Helvetica"/>
                <a:cs typeface="Helvetica"/>
              </a:rPr>
              <a:t> – Plots</a:t>
            </a:r>
            <a:endParaRPr lang="en-US" sz="3200" b="1" dirty="0" smtClean="0">
              <a:latin typeface="Helvetica"/>
              <a:cs typeface="Helvetica"/>
            </a:endParaRPr>
          </a:p>
        </p:txBody>
      </p:sp>
      <p:pic>
        <p:nvPicPr>
          <p:cNvPr id="4" name="Picture 3" descr="Screen Shot 2015-05-13 at 10.53.4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964"/>
            <a:ext cx="9144000" cy="5620036"/>
          </a:xfrm>
          <a:prstGeom prst="rect">
            <a:avLst/>
          </a:prstGeom>
        </p:spPr>
      </p:pic>
      <p:pic>
        <p:nvPicPr>
          <p:cNvPr id="6" name="Picture 5" descr="Screen Shot 2015-05-13 at 10.53.5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00200"/>
            <a:ext cx="27686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2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7380312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 smtClean="0">
                <a:latin typeface="Helvetica"/>
                <a:cs typeface="Helvetica"/>
              </a:rPr>
              <a:t>exceRpt</a:t>
            </a:r>
            <a:r>
              <a:rPr lang="en-US" sz="3200" b="1" dirty="0" smtClean="0">
                <a:latin typeface="Helvetica"/>
                <a:cs typeface="Helvetica"/>
              </a:rPr>
              <a:t> </a:t>
            </a:r>
            <a:r>
              <a:rPr lang="en-US" sz="3200" b="1" dirty="0">
                <a:latin typeface="Helvetica"/>
                <a:cs typeface="Helvetica"/>
              </a:rPr>
              <a:t>Analysis</a:t>
            </a:r>
            <a:r>
              <a:rPr lang="en-US" sz="3200" b="1" dirty="0" smtClean="0">
                <a:solidFill>
                  <a:srgbClr val="2E9EE2"/>
                </a:solidFill>
                <a:latin typeface="Helvetica"/>
                <a:cs typeface="Helvetica"/>
              </a:rPr>
              <a:t> </a:t>
            </a:r>
            <a:r>
              <a:rPr lang="en-US" sz="3200" b="1" dirty="0">
                <a:latin typeface="Helvetica"/>
                <a:cs typeface="Helvetica"/>
              </a:rPr>
              <a:t>Pipeline</a:t>
            </a:r>
            <a:r>
              <a:rPr lang="en-US" sz="3200" b="1" dirty="0" smtClean="0">
                <a:solidFill>
                  <a:srgbClr val="2E9EE2"/>
                </a:solidFill>
                <a:latin typeface="Helvetica"/>
                <a:cs typeface="Helvetica"/>
              </a:rPr>
              <a:t> – Plots</a:t>
            </a:r>
            <a:endParaRPr lang="en-US" sz="3200" b="1" dirty="0" smtClean="0">
              <a:latin typeface="Helvetica"/>
              <a:cs typeface="Helvetica"/>
            </a:endParaRPr>
          </a:p>
        </p:txBody>
      </p:sp>
      <p:pic>
        <p:nvPicPr>
          <p:cNvPr id="2" name="Picture 1" descr="Screen Shot 2015-05-13 at 10.53.0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1027"/>
            <a:ext cx="9144000" cy="5544573"/>
          </a:xfrm>
          <a:prstGeom prst="rect">
            <a:avLst/>
          </a:prstGeom>
        </p:spPr>
      </p:pic>
      <p:pic>
        <p:nvPicPr>
          <p:cNvPr id="3" name="Picture 2" descr="Screen Shot 2015-05-13 at 10.53.1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76400"/>
            <a:ext cx="27178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0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152400"/>
            <a:ext cx="8064500" cy="752475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n-US" b="1" dirty="0" smtClean="0">
                <a:latin typeface="Helvetica"/>
                <a:cs typeface="Helvetica"/>
              </a:rPr>
              <a:t>Acknowledgements</a:t>
            </a:r>
            <a:endParaRPr lang="en-US" b="1" dirty="0">
              <a:solidFill>
                <a:srgbClr val="2E9EE2"/>
              </a:solidFill>
              <a:latin typeface="Helvetica"/>
              <a:cs typeface="Helvetic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42D882AF-417C-435C-9F28-43C1763EC6AE}" type="slidenum">
              <a:rPr lang="en-US" smtClean="0"/>
              <a:pPr algn="r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066800"/>
            <a:ext cx="3657600" cy="5355313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b="1" i="1" u="sng" dirty="0" smtClean="0"/>
              <a:t>Bioinformatics Research Laboratory (BRL), Baylor College of Medicine, Houston, TX</a:t>
            </a:r>
          </a:p>
          <a:p>
            <a:r>
              <a:rPr lang="en-US" dirty="0" err="1" smtClean="0"/>
              <a:t>Aleksandar</a:t>
            </a:r>
            <a:r>
              <a:rPr lang="en-US" dirty="0" smtClean="0"/>
              <a:t> </a:t>
            </a:r>
            <a:r>
              <a:rPr lang="en-US" dirty="0" err="1" smtClean="0"/>
              <a:t>Milosavljevic</a:t>
            </a:r>
            <a:r>
              <a:rPr lang="en-US" dirty="0" smtClean="0"/>
              <a:t>, Director</a:t>
            </a:r>
          </a:p>
          <a:p>
            <a:r>
              <a:rPr lang="en-US" dirty="0" smtClean="0"/>
              <a:t>Matthew Roth, Co-Director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Andrew </a:t>
            </a:r>
            <a:r>
              <a:rPr lang="en-US" dirty="0">
                <a:solidFill>
                  <a:srgbClr val="FF0000"/>
                </a:solidFill>
              </a:rPr>
              <a:t>Jackson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Sameer </a:t>
            </a:r>
            <a:r>
              <a:rPr lang="en-US" dirty="0" err="1">
                <a:solidFill>
                  <a:srgbClr val="FF0000"/>
                </a:solidFill>
              </a:rPr>
              <a:t>Paithankar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>
                <a:solidFill>
                  <a:srgbClr val="FF0000"/>
                </a:solidFill>
              </a:rPr>
              <a:t>Neethu</a:t>
            </a:r>
            <a:r>
              <a:rPr lang="en-US" dirty="0">
                <a:solidFill>
                  <a:srgbClr val="FF0000"/>
                </a:solidFill>
              </a:rPr>
              <a:t> Shah</a:t>
            </a:r>
          </a:p>
          <a:p>
            <a:r>
              <a:rPr lang="en-US" dirty="0">
                <a:solidFill>
                  <a:srgbClr val="FF0000"/>
                </a:solidFill>
              </a:rPr>
              <a:t>William </a:t>
            </a:r>
            <a:r>
              <a:rPr lang="en-US" dirty="0" err="1" smtClean="0">
                <a:solidFill>
                  <a:srgbClr val="FF0000"/>
                </a:solidFill>
              </a:rPr>
              <a:t>Thistlethwaite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Aaron Baker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Kevin </a:t>
            </a:r>
            <a:r>
              <a:rPr lang="en-US" dirty="0" err="1"/>
              <a:t>Riehle</a:t>
            </a:r>
            <a:endParaRPr lang="en-US" dirty="0"/>
          </a:p>
          <a:p>
            <a:r>
              <a:rPr lang="en-US" dirty="0" err="1"/>
              <a:t>Ronak</a:t>
            </a:r>
            <a:r>
              <a:rPr lang="en-US" dirty="0"/>
              <a:t> Patel</a:t>
            </a:r>
          </a:p>
          <a:p>
            <a:r>
              <a:rPr lang="en-US" dirty="0" err="1"/>
              <a:t>Piotr</a:t>
            </a:r>
            <a:r>
              <a:rPr lang="en-US" dirty="0"/>
              <a:t> </a:t>
            </a:r>
            <a:r>
              <a:rPr lang="en-US" dirty="0" err="1"/>
              <a:t>Pawliczek</a:t>
            </a:r>
            <a:endParaRPr lang="en-US" dirty="0"/>
          </a:p>
          <a:p>
            <a:r>
              <a:rPr lang="en-US" dirty="0" err="1"/>
              <a:t>Xin</a:t>
            </a:r>
            <a:r>
              <a:rPr lang="en-US" dirty="0"/>
              <a:t> </a:t>
            </a:r>
            <a:r>
              <a:rPr lang="en-US" dirty="0" err="1"/>
              <a:t>Feng</a:t>
            </a:r>
            <a:endParaRPr lang="en-US" dirty="0"/>
          </a:p>
          <a:p>
            <a:r>
              <a:rPr lang="en-US" dirty="0" err="1"/>
              <a:t>Viren</a:t>
            </a:r>
            <a:r>
              <a:rPr lang="en-US" dirty="0"/>
              <a:t> Amin</a:t>
            </a:r>
          </a:p>
          <a:p>
            <a:r>
              <a:rPr lang="en-US" dirty="0" err="1"/>
              <a:t>Vitor</a:t>
            </a:r>
            <a:r>
              <a:rPr lang="en-US" dirty="0"/>
              <a:t> </a:t>
            </a:r>
            <a:r>
              <a:rPr lang="en-US" dirty="0" err="1"/>
              <a:t>Onuchic</a:t>
            </a:r>
            <a:endParaRPr lang="en-US" dirty="0"/>
          </a:p>
          <a:p>
            <a:r>
              <a:rPr lang="en-US" dirty="0" err="1"/>
              <a:t>Elke</a:t>
            </a:r>
            <a:r>
              <a:rPr lang="en-US" dirty="0"/>
              <a:t> </a:t>
            </a:r>
            <a:r>
              <a:rPr lang="en-US" dirty="0" err="1"/>
              <a:t>Norwig-</a:t>
            </a:r>
            <a:r>
              <a:rPr lang="en-US" dirty="0" err="1" smtClean="0"/>
              <a:t>Eastaugh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3733800"/>
            <a:ext cx="4114800" cy="230832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b="1" i="1" u="sng" dirty="0" smtClean="0"/>
              <a:t>Sponsored/Supported by: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G</a:t>
            </a:r>
            <a:r>
              <a:rPr lang="en-US" dirty="0" smtClean="0"/>
              <a:t>rant </a:t>
            </a:r>
            <a:r>
              <a:rPr lang="en-US" i="1" dirty="0"/>
              <a:t>1U54DA036134-01 </a:t>
            </a:r>
            <a:r>
              <a:rPr lang="en-US" dirty="0"/>
              <a:t>from the NIH Common Fund, through the Office of Strategic Coordination/Office of the NIH </a:t>
            </a:r>
            <a:r>
              <a:rPr lang="en-US" dirty="0" smtClean="0"/>
              <a:t>Director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BRL Core - Advanced </a:t>
            </a:r>
            <a:r>
              <a:rPr lang="en-US" dirty="0"/>
              <a:t>Technology Core </a:t>
            </a:r>
            <a:r>
              <a:rPr lang="en-US" dirty="0" smtClean="0"/>
              <a:t>program, Office of Research, Baylor College of Medicine</a:t>
            </a:r>
          </a:p>
        </p:txBody>
      </p:sp>
      <p:sp>
        <p:nvSpPr>
          <p:cNvPr id="3" name="Rectangle 2"/>
          <p:cNvSpPr/>
          <p:nvPr/>
        </p:nvSpPr>
        <p:spPr>
          <a:xfrm>
            <a:off x="4775200" y="1066800"/>
            <a:ext cx="41148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u="sng" dirty="0"/>
              <a:t>Yale University, New Haven, CT</a:t>
            </a:r>
          </a:p>
          <a:p>
            <a:r>
              <a:rPr lang="en-US" dirty="0"/>
              <a:t>Mark Gerstein</a:t>
            </a:r>
          </a:p>
          <a:p>
            <a:r>
              <a:rPr lang="en-US" dirty="0"/>
              <a:t>Joel </a:t>
            </a:r>
            <a:r>
              <a:rPr lang="en-US" dirty="0" err="1"/>
              <a:t>Rozowsky</a:t>
            </a:r>
            <a:endParaRPr lang="en-US" dirty="0"/>
          </a:p>
          <a:p>
            <a:r>
              <a:rPr lang="en-US" dirty="0"/>
              <a:t>Rob Kitchen</a:t>
            </a:r>
          </a:p>
          <a:p>
            <a:r>
              <a:rPr lang="en-US" dirty="0"/>
              <a:t>Fabio </a:t>
            </a:r>
            <a:r>
              <a:rPr lang="en-US" dirty="0" smtClean="0"/>
              <a:t>Navarro</a:t>
            </a:r>
          </a:p>
          <a:p>
            <a:endParaRPr lang="en-US" dirty="0"/>
          </a:p>
          <a:p>
            <a:r>
              <a:rPr lang="en-US" b="1" i="1" u="sng" dirty="0"/>
              <a:t>Gladstone </a:t>
            </a:r>
            <a:r>
              <a:rPr lang="en-US" b="1" i="1" u="sng" dirty="0" smtClean="0"/>
              <a:t>Institutes, San Francisco, CA</a:t>
            </a:r>
            <a:endParaRPr lang="en-US" b="1" i="1" u="sng" dirty="0"/>
          </a:p>
          <a:p>
            <a:r>
              <a:rPr lang="en-US" dirty="0"/>
              <a:t>Alexander Pico</a:t>
            </a:r>
          </a:p>
          <a:p>
            <a:r>
              <a:rPr lang="en-US" dirty="0"/>
              <a:t>Anders </a:t>
            </a:r>
            <a:r>
              <a:rPr lang="en-US" dirty="0" err="1"/>
              <a:t>Riutta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100" y="6096000"/>
            <a:ext cx="4229100" cy="647700"/>
          </a:xfrm>
          <a:prstGeom prst="rect">
            <a:avLst/>
          </a:prstGeom>
          <a:solidFill>
            <a:srgbClr val="3366FF"/>
          </a:solidFill>
          <a:ln>
            <a:solidFill>
              <a:schemeClr val="bg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1219200"/>
            <a:ext cx="838200" cy="838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7800" y="76200"/>
            <a:ext cx="2311400" cy="838200"/>
          </a:xfrm>
          <a:prstGeom prst="rect">
            <a:avLst/>
          </a:prstGeom>
        </p:spPr>
      </p:pic>
      <p:pic>
        <p:nvPicPr>
          <p:cNvPr id="15" name="Picture 14" descr="Screen Shot 2015-05-13 at 2.23.53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1219200"/>
            <a:ext cx="815546" cy="838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7400" y="3086100"/>
            <a:ext cx="1778000" cy="4953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699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800" y="210344"/>
            <a:ext cx="7380312" cy="780256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latin typeface="Helvetica"/>
                <a:cs typeface="Helvetica"/>
              </a:rPr>
              <a:t>References </a:t>
            </a:r>
            <a:r>
              <a:rPr lang="en-US" sz="3600" b="1" dirty="0" smtClean="0">
                <a:latin typeface="Helvetica"/>
                <a:cs typeface="Helvetica"/>
              </a:rPr>
              <a:t>&amp; </a:t>
            </a:r>
            <a:r>
              <a:rPr lang="en-US" sz="3600" b="1" dirty="0">
                <a:solidFill>
                  <a:srgbClr val="2E9EE2"/>
                </a:solidFill>
                <a:latin typeface="Helvetica"/>
                <a:cs typeface="Helvetica"/>
              </a:rPr>
              <a:t>Useful</a:t>
            </a:r>
            <a:r>
              <a:rPr lang="en-US" sz="3600" b="1" dirty="0" smtClean="0">
                <a:latin typeface="Helvetica"/>
                <a:cs typeface="Helvetica"/>
              </a:rPr>
              <a:t> </a:t>
            </a:r>
            <a:r>
              <a:rPr lang="en-US" sz="3600" b="1" dirty="0">
                <a:solidFill>
                  <a:srgbClr val="2E9EE2"/>
                </a:solidFill>
                <a:latin typeface="Helvetica"/>
                <a:cs typeface="Helvetica"/>
              </a:rPr>
              <a:t>Links</a:t>
            </a:r>
          </a:p>
          <a:p>
            <a:pPr algn="l"/>
            <a:endParaRPr lang="en-US" sz="3600" b="1" dirty="0">
              <a:solidFill>
                <a:srgbClr val="2E9EE2"/>
              </a:solidFill>
              <a:latin typeface="Helvetica"/>
              <a:cs typeface="Helvetica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42D882AF-417C-435C-9F28-43C1763EC6A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1252477"/>
            <a:ext cx="8839200" cy="2862323"/>
          </a:xfrm>
          <a:prstGeom prst="rect">
            <a:avLst/>
          </a:prstGeom>
          <a:noFill/>
          <a:ln w="28575" cmpd="sng">
            <a:solidFill>
              <a:schemeClr val="tx1"/>
            </a:solidFill>
            <a:prstDash val="solid"/>
          </a:ln>
          <a:effectLst/>
        </p:spPr>
        <p:txBody>
          <a:bodyPr wrap="square" lIns="182880" rIns="365760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Barturen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(2014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sRNAbench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: profiling of small RNAs and its sequence variants in single or multi-species high-throughput experiments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Methods in Next Generation Sequencing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Volume 1, Issue 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Ben Langmead, Cole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Trapnell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Mihai Pop and Steven 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Salzberg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(2009)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Ultrafast and memory-efficient alignment of short DNA sequences to the human genome.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Genome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Biology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10(3):R25.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Kozomara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A, Griffiths-Jones S.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(2011)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miRBase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: integrating microRNA annotation and deep-sequencing data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NAR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39 (Database Issue)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Langmead B,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Salzberg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SL.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(2012)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Fast gapped-read alignment with Bowtie 2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Nature Methods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357-359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4572000"/>
            <a:ext cx="8839200" cy="1781000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Genboree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Workbench -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http://genboree.org/java-bin/workbench.jsp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Small RNA-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seq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Data Analysis Tools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TUTORIALS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://genboree.org/theCommons/projects/exrna-tools-may2014/wiki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72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42D882AF-417C-435C-9F28-43C1763EC6AE}" type="slidenum">
              <a:rPr lang="en-US" smtClean="0"/>
              <a:pPr algn="r"/>
              <a:t>27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34326" y="2669417"/>
            <a:ext cx="4475354" cy="1200329"/>
          </a:xfrm>
          <a:prstGeom prst="rect">
            <a:avLst/>
          </a:prstGeom>
          <a:solidFill>
            <a:schemeClr val="lt1">
              <a:alpha val="90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2E9EE2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Questions?</a:t>
            </a:r>
            <a:endParaRPr lang="en-US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2E9EE2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631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B5C9-EF05-400F-AFBA-0FDE41413CD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6200" y="6077129"/>
            <a:ext cx="8991600" cy="476071"/>
          </a:xfrm>
          <a:prstGeom prst="ellipse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Use the same user name and password for all </a:t>
            </a:r>
            <a:r>
              <a:rPr lang="en-US" sz="1600" b="1" dirty="0" err="1" smtClean="0"/>
              <a:t>Genboree</a:t>
            </a:r>
            <a:r>
              <a:rPr lang="en-US" sz="1600" b="1" dirty="0" smtClean="0"/>
              <a:t> Services.</a:t>
            </a:r>
            <a:endParaRPr lang="en-US" sz="1600" b="1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04800" y="304800"/>
            <a:ext cx="78486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latin typeface="Helvetica"/>
                <a:cs typeface="Helvetica"/>
              </a:rPr>
              <a:t>Summary of </a:t>
            </a:r>
            <a:r>
              <a:rPr lang="en-US" sz="3200" b="1" dirty="0" smtClean="0">
                <a:solidFill>
                  <a:srgbClr val="2E9EE2"/>
                </a:solidFill>
                <a:latin typeface="Helvetica"/>
                <a:cs typeface="Helvetica"/>
              </a:rPr>
              <a:t>Genboree Services</a:t>
            </a:r>
            <a:endParaRPr lang="en-US" sz="3200" b="1" dirty="0">
              <a:solidFill>
                <a:srgbClr val="2E9EE2"/>
              </a:solidFill>
              <a:latin typeface="Helvetica"/>
              <a:cs typeface="Helvetic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4800" y="1066800"/>
            <a:ext cx="8458201" cy="4416552"/>
            <a:chOff x="304800" y="1066800"/>
            <a:chExt cx="8458201" cy="4416552"/>
          </a:xfrm>
        </p:grpSpPr>
        <p:sp>
          <p:nvSpPr>
            <p:cNvPr id="13" name="Freeform 12"/>
            <p:cNvSpPr/>
            <p:nvPr/>
          </p:nvSpPr>
          <p:spPr>
            <a:xfrm>
              <a:off x="3583318" y="1966469"/>
              <a:ext cx="5179682" cy="1015524"/>
            </a:xfrm>
            <a:custGeom>
              <a:avLst/>
              <a:gdLst>
                <a:gd name="connsiteX0" fmla="*/ 177568 w 1065384"/>
                <a:gd name="connsiteY0" fmla="*/ 0 h 6787922"/>
                <a:gd name="connsiteX1" fmla="*/ 887816 w 1065384"/>
                <a:gd name="connsiteY1" fmla="*/ 0 h 6787922"/>
                <a:gd name="connsiteX2" fmla="*/ 1065384 w 1065384"/>
                <a:gd name="connsiteY2" fmla="*/ 177568 h 6787922"/>
                <a:gd name="connsiteX3" fmla="*/ 1065384 w 1065384"/>
                <a:gd name="connsiteY3" fmla="*/ 6787922 h 6787922"/>
                <a:gd name="connsiteX4" fmla="*/ 1065384 w 1065384"/>
                <a:gd name="connsiteY4" fmla="*/ 6787922 h 6787922"/>
                <a:gd name="connsiteX5" fmla="*/ 0 w 1065384"/>
                <a:gd name="connsiteY5" fmla="*/ 6787922 h 6787922"/>
                <a:gd name="connsiteX6" fmla="*/ 0 w 1065384"/>
                <a:gd name="connsiteY6" fmla="*/ 6787922 h 6787922"/>
                <a:gd name="connsiteX7" fmla="*/ 0 w 1065384"/>
                <a:gd name="connsiteY7" fmla="*/ 177568 h 6787922"/>
                <a:gd name="connsiteX8" fmla="*/ 177568 w 1065384"/>
                <a:gd name="connsiteY8" fmla="*/ 0 h 6787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384" h="6787922">
                  <a:moveTo>
                    <a:pt x="1065384" y="1131348"/>
                  </a:moveTo>
                  <a:lnTo>
                    <a:pt x="1065384" y="5656574"/>
                  </a:lnTo>
                  <a:cubicBezTo>
                    <a:pt x="1065384" y="6281398"/>
                    <a:pt x="1052906" y="6787919"/>
                    <a:pt x="1037514" y="6787919"/>
                  </a:cubicBezTo>
                  <a:lnTo>
                    <a:pt x="0" y="6787919"/>
                  </a:lnTo>
                  <a:lnTo>
                    <a:pt x="0" y="67879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37514" y="3"/>
                  </a:lnTo>
                  <a:cubicBezTo>
                    <a:pt x="1052906" y="3"/>
                    <a:pt x="1065384" y="506524"/>
                    <a:pt x="1065384" y="1131348"/>
                  </a:cubicBez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64708" rIns="64708" bIns="64708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b="1" kern="1200" dirty="0" err="1" smtClean="0"/>
                <a:t>Genboree</a:t>
              </a:r>
              <a:r>
                <a:rPr lang="en-US" sz="2000" b="1" kern="1200" dirty="0" smtClean="0"/>
                <a:t> Workbench </a:t>
              </a:r>
              <a:endParaRPr lang="en-US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>
                  <a:hlinkClick r:id="rId2"/>
                </a:rPr>
                <a:t>http://genboree.org/java-bin/workbench.jsp</a:t>
              </a:r>
              <a:endParaRPr lang="en-US" sz="2000" kern="1200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583318" y="3200400"/>
              <a:ext cx="5179682" cy="1016058"/>
            </a:xfrm>
            <a:custGeom>
              <a:avLst/>
              <a:gdLst>
                <a:gd name="connsiteX0" fmla="*/ 177661 w 1065944"/>
                <a:gd name="connsiteY0" fmla="*/ 0 h 6787922"/>
                <a:gd name="connsiteX1" fmla="*/ 888283 w 1065944"/>
                <a:gd name="connsiteY1" fmla="*/ 0 h 6787922"/>
                <a:gd name="connsiteX2" fmla="*/ 1065944 w 1065944"/>
                <a:gd name="connsiteY2" fmla="*/ 177661 h 6787922"/>
                <a:gd name="connsiteX3" fmla="*/ 1065944 w 1065944"/>
                <a:gd name="connsiteY3" fmla="*/ 6787922 h 6787922"/>
                <a:gd name="connsiteX4" fmla="*/ 1065944 w 1065944"/>
                <a:gd name="connsiteY4" fmla="*/ 6787922 h 6787922"/>
                <a:gd name="connsiteX5" fmla="*/ 0 w 1065944"/>
                <a:gd name="connsiteY5" fmla="*/ 6787922 h 6787922"/>
                <a:gd name="connsiteX6" fmla="*/ 0 w 1065944"/>
                <a:gd name="connsiteY6" fmla="*/ 6787922 h 6787922"/>
                <a:gd name="connsiteX7" fmla="*/ 0 w 1065944"/>
                <a:gd name="connsiteY7" fmla="*/ 177661 h 6787922"/>
                <a:gd name="connsiteX8" fmla="*/ 177661 w 1065944"/>
                <a:gd name="connsiteY8" fmla="*/ 0 h 6787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944" h="6787922">
                  <a:moveTo>
                    <a:pt x="1065944" y="1131346"/>
                  </a:moveTo>
                  <a:lnTo>
                    <a:pt x="1065944" y="5656576"/>
                  </a:lnTo>
                  <a:cubicBezTo>
                    <a:pt x="1065944" y="6281397"/>
                    <a:pt x="1053453" y="6787919"/>
                    <a:pt x="1038045" y="6787919"/>
                  </a:cubicBezTo>
                  <a:lnTo>
                    <a:pt x="0" y="6787919"/>
                  </a:lnTo>
                  <a:lnTo>
                    <a:pt x="0" y="67879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38045" y="3"/>
                  </a:lnTo>
                  <a:cubicBezTo>
                    <a:pt x="1053453" y="3"/>
                    <a:pt x="1065944" y="506525"/>
                    <a:pt x="1065944" y="1131346"/>
                  </a:cubicBezTo>
                  <a:close/>
                </a:path>
              </a:pathLst>
            </a:custGeom>
            <a:ln w="28575" cmpd="sng">
              <a:solidFill>
                <a:schemeClr val="tx1"/>
              </a:solidFill>
            </a:ln>
          </p:spPr>
          <p:style>
            <a:lnRef idx="1">
              <a:schemeClr val="accent4">
                <a:hueOff val="-2232386"/>
                <a:satOff val="13449"/>
                <a:lumOff val="107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1" tIns="64734" rIns="64734" bIns="64736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b="1" kern="1200" smtClean="0"/>
                <a:t>Genboree Commons </a:t>
              </a:r>
              <a:endParaRPr lang="en-US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>
                  <a:hlinkClick r:id="rId3"/>
                </a:rPr>
                <a:t>http://genboree.org/theCommons</a:t>
              </a:r>
              <a:r>
                <a:rPr lang="en-US" sz="2000" kern="1200" dirty="0" smtClean="0"/>
                <a:t> </a:t>
              </a:r>
              <a:endParaRPr lang="en-US" sz="2000" kern="1200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583097" y="4419600"/>
              <a:ext cx="5176678" cy="1015525"/>
            </a:xfrm>
            <a:custGeom>
              <a:avLst/>
              <a:gdLst>
                <a:gd name="connsiteX0" fmla="*/ 177568 w 1065384"/>
                <a:gd name="connsiteY0" fmla="*/ 0 h 6783985"/>
                <a:gd name="connsiteX1" fmla="*/ 887816 w 1065384"/>
                <a:gd name="connsiteY1" fmla="*/ 0 h 6783985"/>
                <a:gd name="connsiteX2" fmla="*/ 1065384 w 1065384"/>
                <a:gd name="connsiteY2" fmla="*/ 177568 h 6783985"/>
                <a:gd name="connsiteX3" fmla="*/ 1065384 w 1065384"/>
                <a:gd name="connsiteY3" fmla="*/ 6783985 h 6783985"/>
                <a:gd name="connsiteX4" fmla="*/ 1065384 w 1065384"/>
                <a:gd name="connsiteY4" fmla="*/ 6783985 h 6783985"/>
                <a:gd name="connsiteX5" fmla="*/ 0 w 1065384"/>
                <a:gd name="connsiteY5" fmla="*/ 6783985 h 6783985"/>
                <a:gd name="connsiteX6" fmla="*/ 0 w 1065384"/>
                <a:gd name="connsiteY6" fmla="*/ 6783985 h 6783985"/>
                <a:gd name="connsiteX7" fmla="*/ 0 w 1065384"/>
                <a:gd name="connsiteY7" fmla="*/ 177568 h 6783985"/>
                <a:gd name="connsiteX8" fmla="*/ 177568 w 1065384"/>
                <a:gd name="connsiteY8" fmla="*/ 0 h 678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384" h="6783985">
                  <a:moveTo>
                    <a:pt x="1065384" y="1130692"/>
                  </a:moveTo>
                  <a:lnTo>
                    <a:pt x="1065384" y="5653293"/>
                  </a:lnTo>
                  <a:cubicBezTo>
                    <a:pt x="1065384" y="6277755"/>
                    <a:pt x="1052899" y="6783982"/>
                    <a:pt x="1037498" y="6783982"/>
                  </a:cubicBezTo>
                  <a:lnTo>
                    <a:pt x="0" y="6783982"/>
                  </a:lnTo>
                  <a:lnTo>
                    <a:pt x="0" y="6783982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37498" y="3"/>
                  </a:lnTo>
                  <a:cubicBezTo>
                    <a:pt x="1052899" y="3"/>
                    <a:pt x="1065384" y="506230"/>
                    <a:pt x="1065384" y="1130692"/>
                  </a:cubicBezTo>
                  <a:close/>
                </a:path>
              </a:pathLst>
            </a:custGeom>
            <a:ln w="28575" cmpd="sng">
              <a:solidFill>
                <a:schemeClr val="tx1"/>
              </a:solidFill>
            </a:ln>
          </p:spPr>
          <p:style>
            <a:lnRef idx="1">
              <a:schemeClr val="accent4">
                <a:hueOff val="-4464771"/>
                <a:satOff val="26899"/>
                <a:lumOff val="215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1" tIns="64708" rIns="64708" bIns="64709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b="1" kern="1200" dirty="0" err="1" smtClean="0"/>
                <a:t>Genboree</a:t>
              </a:r>
              <a:r>
                <a:rPr lang="en-US" sz="2000" b="1" kern="1200" dirty="0" smtClean="0"/>
                <a:t> </a:t>
              </a:r>
              <a:r>
                <a:rPr lang="en-US" sz="2000" b="1" kern="1200" dirty="0" err="1" smtClean="0"/>
                <a:t>KnowledgeBase</a:t>
              </a:r>
              <a:r>
                <a:rPr lang="en-US" sz="2000" b="1" kern="1200" dirty="0" smtClean="0"/>
                <a:t> (</a:t>
              </a:r>
              <a:r>
                <a:rPr lang="en-US" sz="2000" b="1" kern="1200" dirty="0" err="1" smtClean="0"/>
                <a:t>GenboreeKB</a:t>
              </a:r>
              <a:r>
                <a:rPr lang="en-US" sz="2000" b="1" kern="1200" dirty="0" smtClean="0"/>
                <a:t>)</a:t>
              </a:r>
              <a:endParaRPr lang="en-US" sz="2000" b="1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>
                  <a:hlinkClick r:id="rId4"/>
                </a:rPr>
                <a:t>http://genboree.org/genboreeKB</a:t>
              </a:r>
              <a:endParaRPr lang="en-US" sz="2000" kern="1200" dirty="0"/>
            </a:p>
          </p:txBody>
        </p:sp>
        <p:pic>
          <p:nvPicPr>
            <p:cNvPr id="23" name="Picture 22" descr="genboree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143000"/>
              <a:ext cx="3124200" cy="5334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28" name="Freeform 27"/>
            <p:cNvSpPr/>
            <p:nvPr/>
          </p:nvSpPr>
          <p:spPr>
            <a:xfrm>
              <a:off x="3581401" y="1066800"/>
              <a:ext cx="5181600" cy="673607"/>
            </a:xfrm>
            <a:custGeom>
              <a:avLst/>
              <a:gdLst>
                <a:gd name="connsiteX0" fmla="*/ 177568 w 1065384"/>
                <a:gd name="connsiteY0" fmla="*/ 0 h 6787922"/>
                <a:gd name="connsiteX1" fmla="*/ 887816 w 1065384"/>
                <a:gd name="connsiteY1" fmla="*/ 0 h 6787922"/>
                <a:gd name="connsiteX2" fmla="*/ 1065384 w 1065384"/>
                <a:gd name="connsiteY2" fmla="*/ 177568 h 6787922"/>
                <a:gd name="connsiteX3" fmla="*/ 1065384 w 1065384"/>
                <a:gd name="connsiteY3" fmla="*/ 6787922 h 6787922"/>
                <a:gd name="connsiteX4" fmla="*/ 1065384 w 1065384"/>
                <a:gd name="connsiteY4" fmla="*/ 6787922 h 6787922"/>
                <a:gd name="connsiteX5" fmla="*/ 0 w 1065384"/>
                <a:gd name="connsiteY5" fmla="*/ 6787922 h 6787922"/>
                <a:gd name="connsiteX6" fmla="*/ 0 w 1065384"/>
                <a:gd name="connsiteY6" fmla="*/ 6787922 h 6787922"/>
                <a:gd name="connsiteX7" fmla="*/ 0 w 1065384"/>
                <a:gd name="connsiteY7" fmla="*/ 177568 h 6787922"/>
                <a:gd name="connsiteX8" fmla="*/ 177568 w 1065384"/>
                <a:gd name="connsiteY8" fmla="*/ 0 h 6787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384" h="6787922">
                  <a:moveTo>
                    <a:pt x="1065384" y="1131348"/>
                  </a:moveTo>
                  <a:lnTo>
                    <a:pt x="1065384" y="5656574"/>
                  </a:lnTo>
                  <a:cubicBezTo>
                    <a:pt x="1065384" y="6281398"/>
                    <a:pt x="1052906" y="6787919"/>
                    <a:pt x="1037514" y="6787919"/>
                  </a:cubicBezTo>
                  <a:lnTo>
                    <a:pt x="0" y="6787919"/>
                  </a:lnTo>
                  <a:lnTo>
                    <a:pt x="0" y="67879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37514" y="3"/>
                  </a:lnTo>
                  <a:cubicBezTo>
                    <a:pt x="1052906" y="3"/>
                    <a:pt x="1065384" y="506524"/>
                    <a:pt x="1065384" y="1131348"/>
                  </a:cubicBezTo>
                  <a:close/>
                </a:path>
              </a:pathLst>
            </a:custGeom>
            <a:solidFill>
              <a:srgbClr val="3B9EE1"/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64708" rIns="64708" bIns="64708" numCol="1" spcCol="1270" anchor="ctr" anchorCtr="0">
              <a:noAutofit/>
            </a:bodyPr>
            <a:lstStyle/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kern="1200" dirty="0" smtClean="0">
                  <a:hlinkClick r:id="rId2"/>
                </a:rPr>
                <a:t>http://genboree.org/</a:t>
              </a:r>
              <a:endParaRPr lang="en-US" sz="2000" kern="1200" dirty="0"/>
            </a:p>
          </p:txBody>
        </p:sp>
        <p:cxnSp>
          <p:nvCxnSpPr>
            <p:cNvPr id="2059" name="Elbow Connector 2058"/>
            <p:cNvCxnSpPr>
              <a:stCxn id="23" idx="1"/>
            </p:cNvCxnSpPr>
            <p:nvPr/>
          </p:nvCxnSpPr>
          <p:spPr>
            <a:xfrm rot="10800000" flipV="1">
              <a:off x="304800" y="1409700"/>
              <a:ext cx="152400" cy="1028700"/>
            </a:xfrm>
            <a:prstGeom prst="bentConnector2">
              <a:avLst/>
            </a:prstGeom>
            <a:ln w="57150" cmpd="sng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lbow Connector 43"/>
            <p:cNvCxnSpPr/>
            <p:nvPr/>
          </p:nvCxnSpPr>
          <p:spPr>
            <a:xfrm rot="10800000" flipV="1">
              <a:off x="304800" y="2439924"/>
              <a:ext cx="763524" cy="1598676"/>
            </a:xfrm>
            <a:prstGeom prst="bentConnector2">
              <a:avLst/>
            </a:prstGeom>
            <a:ln w="57150" cmpd="sng">
              <a:solidFill>
                <a:srgbClr val="FF0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lbow Connector 48"/>
            <p:cNvCxnSpPr/>
            <p:nvPr/>
          </p:nvCxnSpPr>
          <p:spPr>
            <a:xfrm rot="5400000">
              <a:off x="44402" y="4083002"/>
              <a:ext cx="1282796" cy="762000"/>
            </a:xfrm>
            <a:prstGeom prst="bentConnector3">
              <a:avLst>
                <a:gd name="adj1" fmla="val -807"/>
              </a:avLst>
            </a:prstGeom>
            <a:ln w="57150" cmpd="sng">
              <a:solidFill>
                <a:srgbClr val="FF0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63" name="Pentagon 2062"/>
            <p:cNvSpPr/>
            <p:nvPr/>
          </p:nvSpPr>
          <p:spPr>
            <a:xfrm>
              <a:off x="1066800" y="1905000"/>
              <a:ext cx="2520696" cy="1069848"/>
            </a:xfrm>
            <a:prstGeom prst="homePlate">
              <a:avLst/>
            </a:prstGeom>
            <a:solidFill>
              <a:srgbClr val="9BBB59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Data Analysis Tools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064" name="Pentagon 2063"/>
            <p:cNvSpPr/>
            <p:nvPr/>
          </p:nvSpPr>
          <p:spPr>
            <a:xfrm>
              <a:off x="1066800" y="3200400"/>
              <a:ext cx="2515665" cy="1066800"/>
            </a:xfrm>
            <a:prstGeom prst="homePlat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chemeClr val="tx1"/>
                  </a:solidFill>
                </a:rPr>
                <a:t>Document Sharing, Tutorials &amp; Discussion </a:t>
              </a:r>
              <a:r>
                <a:rPr lang="en-US" b="1" dirty="0" smtClean="0">
                  <a:solidFill>
                    <a:schemeClr val="tx1"/>
                  </a:solidFill>
                </a:rPr>
                <a:t>Forums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4" name="Pentagon 53"/>
            <p:cNvSpPr/>
            <p:nvPr/>
          </p:nvSpPr>
          <p:spPr>
            <a:xfrm>
              <a:off x="1065734" y="4419600"/>
              <a:ext cx="2515665" cy="1063752"/>
            </a:xfrm>
            <a:prstGeom prst="homePlat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chemeClr val="tx1"/>
                  </a:solidFill>
                </a:rPr>
                <a:t>Structured Data Storage and Visualization </a:t>
              </a:r>
            </a:p>
          </p:txBody>
        </p:sp>
        <p:cxnSp>
          <p:nvCxnSpPr>
            <p:cNvPr id="2067" name="Straight Arrow Connector 2066"/>
            <p:cNvCxnSpPr/>
            <p:nvPr/>
          </p:nvCxnSpPr>
          <p:spPr>
            <a:xfrm flipV="1">
              <a:off x="304800" y="5103876"/>
              <a:ext cx="760476" cy="1524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94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8B5C9-EF05-400F-AFBA-0FDE41413CD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6200" y="6077129"/>
            <a:ext cx="8991600" cy="476071"/>
          </a:xfrm>
          <a:prstGeom prst="ellipse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Use the same user name and password for all </a:t>
            </a:r>
            <a:r>
              <a:rPr lang="en-US" sz="1600" b="1" dirty="0" err="1" smtClean="0"/>
              <a:t>Genboree</a:t>
            </a:r>
            <a:r>
              <a:rPr lang="en-US" sz="1600" b="1" dirty="0" smtClean="0"/>
              <a:t> Services.</a:t>
            </a:r>
            <a:endParaRPr lang="en-US" sz="1600" b="1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04800" y="304800"/>
            <a:ext cx="78486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latin typeface="Helvetica"/>
                <a:cs typeface="Helvetica"/>
              </a:rPr>
              <a:t>Summary of </a:t>
            </a:r>
            <a:r>
              <a:rPr lang="en-US" sz="3200" b="1" dirty="0" smtClean="0">
                <a:solidFill>
                  <a:srgbClr val="2E9EE2"/>
                </a:solidFill>
                <a:latin typeface="Helvetica"/>
                <a:cs typeface="Helvetica"/>
              </a:rPr>
              <a:t>Genboree Services</a:t>
            </a:r>
            <a:endParaRPr lang="en-US" sz="3200" b="1" dirty="0">
              <a:solidFill>
                <a:srgbClr val="2E9EE2"/>
              </a:solidFill>
              <a:latin typeface="Helvetica"/>
              <a:cs typeface="Helvetic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4800" y="1066800"/>
            <a:ext cx="8458201" cy="4416552"/>
            <a:chOff x="304800" y="1066800"/>
            <a:chExt cx="8458201" cy="4416552"/>
          </a:xfrm>
        </p:grpSpPr>
        <p:sp>
          <p:nvSpPr>
            <p:cNvPr id="13" name="Freeform 12"/>
            <p:cNvSpPr/>
            <p:nvPr/>
          </p:nvSpPr>
          <p:spPr>
            <a:xfrm>
              <a:off x="3583318" y="1966469"/>
              <a:ext cx="5179682" cy="1015524"/>
            </a:xfrm>
            <a:custGeom>
              <a:avLst/>
              <a:gdLst>
                <a:gd name="connsiteX0" fmla="*/ 177568 w 1065384"/>
                <a:gd name="connsiteY0" fmla="*/ 0 h 6787922"/>
                <a:gd name="connsiteX1" fmla="*/ 887816 w 1065384"/>
                <a:gd name="connsiteY1" fmla="*/ 0 h 6787922"/>
                <a:gd name="connsiteX2" fmla="*/ 1065384 w 1065384"/>
                <a:gd name="connsiteY2" fmla="*/ 177568 h 6787922"/>
                <a:gd name="connsiteX3" fmla="*/ 1065384 w 1065384"/>
                <a:gd name="connsiteY3" fmla="*/ 6787922 h 6787922"/>
                <a:gd name="connsiteX4" fmla="*/ 1065384 w 1065384"/>
                <a:gd name="connsiteY4" fmla="*/ 6787922 h 6787922"/>
                <a:gd name="connsiteX5" fmla="*/ 0 w 1065384"/>
                <a:gd name="connsiteY5" fmla="*/ 6787922 h 6787922"/>
                <a:gd name="connsiteX6" fmla="*/ 0 w 1065384"/>
                <a:gd name="connsiteY6" fmla="*/ 6787922 h 6787922"/>
                <a:gd name="connsiteX7" fmla="*/ 0 w 1065384"/>
                <a:gd name="connsiteY7" fmla="*/ 177568 h 6787922"/>
                <a:gd name="connsiteX8" fmla="*/ 177568 w 1065384"/>
                <a:gd name="connsiteY8" fmla="*/ 0 h 6787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384" h="6787922">
                  <a:moveTo>
                    <a:pt x="1065384" y="1131348"/>
                  </a:moveTo>
                  <a:lnTo>
                    <a:pt x="1065384" y="5656574"/>
                  </a:lnTo>
                  <a:cubicBezTo>
                    <a:pt x="1065384" y="6281398"/>
                    <a:pt x="1052906" y="6787919"/>
                    <a:pt x="1037514" y="6787919"/>
                  </a:cubicBezTo>
                  <a:lnTo>
                    <a:pt x="0" y="6787919"/>
                  </a:lnTo>
                  <a:lnTo>
                    <a:pt x="0" y="67879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37514" y="3"/>
                  </a:lnTo>
                  <a:cubicBezTo>
                    <a:pt x="1052906" y="3"/>
                    <a:pt x="1065384" y="506524"/>
                    <a:pt x="1065384" y="1131348"/>
                  </a:cubicBezTo>
                  <a:close/>
                </a:path>
              </a:pathLst>
            </a:custGeom>
            <a:solidFill>
              <a:srgbClr val="FFFF00">
                <a:alpha val="90000"/>
              </a:srgb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64708" rIns="64708" bIns="64708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b="1" kern="1200" dirty="0" err="1" smtClean="0"/>
                <a:t>Genboree</a:t>
              </a:r>
              <a:r>
                <a:rPr lang="en-US" sz="2000" b="1" kern="1200" dirty="0" smtClean="0"/>
                <a:t> Workbench </a:t>
              </a:r>
              <a:endParaRPr lang="en-US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>
                  <a:hlinkClick r:id="rId2"/>
                </a:rPr>
                <a:t>http://genboree.org/java-bin/workbench.jsp</a:t>
              </a:r>
              <a:endParaRPr lang="en-US" sz="2000" kern="1200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3583318" y="3200400"/>
              <a:ext cx="5179682" cy="1016058"/>
            </a:xfrm>
            <a:custGeom>
              <a:avLst/>
              <a:gdLst>
                <a:gd name="connsiteX0" fmla="*/ 177661 w 1065944"/>
                <a:gd name="connsiteY0" fmla="*/ 0 h 6787922"/>
                <a:gd name="connsiteX1" fmla="*/ 888283 w 1065944"/>
                <a:gd name="connsiteY1" fmla="*/ 0 h 6787922"/>
                <a:gd name="connsiteX2" fmla="*/ 1065944 w 1065944"/>
                <a:gd name="connsiteY2" fmla="*/ 177661 h 6787922"/>
                <a:gd name="connsiteX3" fmla="*/ 1065944 w 1065944"/>
                <a:gd name="connsiteY3" fmla="*/ 6787922 h 6787922"/>
                <a:gd name="connsiteX4" fmla="*/ 1065944 w 1065944"/>
                <a:gd name="connsiteY4" fmla="*/ 6787922 h 6787922"/>
                <a:gd name="connsiteX5" fmla="*/ 0 w 1065944"/>
                <a:gd name="connsiteY5" fmla="*/ 6787922 h 6787922"/>
                <a:gd name="connsiteX6" fmla="*/ 0 w 1065944"/>
                <a:gd name="connsiteY6" fmla="*/ 6787922 h 6787922"/>
                <a:gd name="connsiteX7" fmla="*/ 0 w 1065944"/>
                <a:gd name="connsiteY7" fmla="*/ 177661 h 6787922"/>
                <a:gd name="connsiteX8" fmla="*/ 177661 w 1065944"/>
                <a:gd name="connsiteY8" fmla="*/ 0 h 6787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944" h="6787922">
                  <a:moveTo>
                    <a:pt x="1065944" y="1131346"/>
                  </a:moveTo>
                  <a:lnTo>
                    <a:pt x="1065944" y="5656576"/>
                  </a:lnTo>
                  <a:cubicBezTo>
                    <a:pt x="1065944" y="6281397"/>
                    <a:pt x="1053453" y="6787919"/>
                    <a:pt x="1038045" y="6787919"/>
                  </a:cubicBezTo>
                  <a:lnTo>
                    <a:pt x="0" y="6787919"/>
                  </a:lnTo>
                  <a:lnTo>
                    <a:pt x="0" y="67879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38045" y="3"/>
                  </a:lnTo>
                  <a:cubicBezTo>
                    <a:pt x="1053453" y="3"/>
                    <a:pt x="1065944" y="506525"/>
                    <a:pt x="1065944" y="1131346"/>
                  </a:cubicBezTo>
                  <a:close/>
                </a:path>
              </a:pathLst>
            </a:custGeom>
            <a:ln w="28575" cmpd="sng">
              <a:solidFill>
                <a:schemeClr val="tx1"/>
              </a:solidFill>
            </a:ln>
          </p:spPr>
          <p:style>
            <a:lnRef idx="1">
              <a:schemeClr val="accent4">
                <a:hueOff val="-2232386"/>
                <a:satOff val="13449"/>
                <a:lumOff val="1078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1" tIns="64734" rIns="64734" bIns="64736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b="1" kern="1200" smtClean="0"/>
                <a:t>Genboree Commons </a:t>
              </a:r>
              <a:endParaRPr lang="en-US" sz="2000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>
                  <a:hlinkClick r:id="rId3"/>
                </a:rPr>
                <a:t>http://genboree.org/theCommons</a:t>
              </a:r>
              <a:r>
                <a:rPr lang="en-US" sz="2000" kern="1200" dirty="0" smtClean="0"/>
                <a:t> </a:t>
              </a:r>
              <a:endParaRPr lang="en-US" sz="2000" kern="1200" dirty="0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3583097" y="4419600"/>
              <a:ext cx="5176678" cy="1015525"/>
            </a:xfrm>
            <a:custGeom>
              <a:avLst/>
              <a:gdLst>
                <a:gd name="connsiteX0" fmla="*/ 177568 w 1065384"/>
                <a:gd name="connsiteY0" fmla="*/ 0 h 6783985"/>
                <a:gd name="connsiteX1" fmla="*/ 887816 w 1065384"/>
                <a:gd name="connsiteY1" fmla="*/ 0 h 6783985"/>
                <a:gd name="connsiteX2" fmla="*/ 1065384 w 1065384"/>
                <a:gd name="connsiteY2" fmla="*/ 177568 h 6783985"/>
                <a:gd name="connsiteX3" fmla="*/ 1065384 w 1065384"/>
                <a:gd name="connsiteY3" fmla="*/ 6783985 h 6783985"/>
                <a:gd name="connsiteX4" fmla="*/ 1065384 w 1065384"/>
                <a:gd name="connsiteY4" fmla="*/ 6783985 h 6783985"/>
                <a:gd name="connsiteX5" fmla="*/ 0 w 1065384"/>
                <a:gd name="connsiteY5" fmla="*/ 6783985 h 6783985"/>
                <a:gd name="connsiteX6" fmla="*/ 0 w 1065384"/>
                <a:gd name="connsiteY6" fmla="*/ 6783985 h 6783985"/>
                <a:gd name="connsiteX7" fmla="*/ 0 w 1065384"/>
                <a:gd name="connsiteY7" fmla="*/ 177568 h 6783985"/>
                <a:gd name="connsiteX8" fmla="*/ 177568 w 1065384"/>
                <a:gd name="connsiteY8" fmla="*/ 0 h 6783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384" h="6783985">
                  <a:moveTo>
                    <a:pt x="1065384" y="1130692"/>
                  </a:moveTo>
                  <a:lnTo>
                    <a:pt x="1065384" y="5653293"/>
                  </a:lnTo>
                  <a:cubicBezTo>
                    <a:pt x="1065384" y="6277755"/>
                    <a:pt x="1052899" y="6783982"/>
                    <a:pt x="1037498" y="6783982"/>
                  </a:cubicBezTo>
                  <a:lnTo>
                    <a:pt x="0" y="6783982"/>
                  </a:lnTo>
                  <a:lnTo>
                    <a:pt x="0" y="6783982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37498" y="3"/>
                  </a:lnTo>
                  <a:cubicBezTo>
                    <a:pt x="1052899" y="3"/>
                    <a:pt x="1065384" y="506230"/>
                    <a:pt x="1065384" y="1130692"/>
                  </a:cubicBezTo>
                  <a:close/>
                </a:path>
              </a:pathLst>
            </a:custGeom>
            <a:ln w="28575" cmpd="sng">
              <a:solidFill>
                <a:schemeClr val="tx1"/>
              </a:solidFill>
            </a:ln>
          </p:spPr>
          <p:style>
            <a:lnRef idx="1">
              <a:schemeClr val="accent4">
                <a:hueOff val="-4464771"/>
                <a:satOff val="26899"/>
                <a:lumOff val="215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1" tIns="64708" rIns="64708" bIns="64709" numCol="1" spcCol="1270" anchor="ctr" anchorCtr="0">
              <a:noAutofit/>
            </a:bodyPr>
            <a:lstStyle/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b="1" kern="1200" dirty="0" err="1" smtClean="0"/>
                <a:t>Genboree</a:t>
              </a:r>
              <a:r>
                <a:rPr lang="en-US" sz="2000" b="1" kern="1200" dirty="0" smtClean="0"/>
                <a:t> </a:t>
              </a:r>
              <a:r>
                <a:rPr lang="en-US" sz="2000" b="1" kern="1200" dirty="0" err="1" smtClean="0"/>
                <a:t>KnowledgeBase</a:t>
              </a:r>
              <a:r>
                <a:rPr lang="en-US" sz="2000" b="1" kern="1200" dirty="0" smtClean="0"/>
                <a:t> (</a:t>
              </a:r>
              <a:r>
                <a:rPr lang="en-US" sz="2000" b="1" kern="1200" dirty="0" err="1" smtClean="0"/>
                <a:t>GenboreeKB</a:t>
              </a:r>
              <a:r>
                <a:rPr lang="en-US" sz="2000" b="1" kern="1200" dirty="0" smtClean="0"/>
                <a:t>)</a:t>
              </a:r>
              <a:endParaRPr lang="en-US" sz="2000" b="1" kern="1200" dirty="0"/>
            </a:p>
            <a:p>
              <a:pPr marL="228600" lvl="1" indent="-228600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 smtClean="0">
                  <a:hlinkClick r:id="rId4"/>
                </a:rPr>
                <a:t>http://genboree.org/genboreeKB</a:t>
              </a:r>
              <a:endParaRPr lang="en-US" sz="2000" kern="1200" dirty="0"/>
            </a:p>
          </p:txBody>
        </p:sp>
        <p:pic>
          <p:nvPicPr>
            <p:cNvPr id="23" name="Picture 22" descr="genboree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143000"/>
              <a:ext cx="3124200" cy="533400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28" name="Freeform 27"/>
            <p:cNvSpPr/>
            <p:nvPr/>
          </p:nvSpPr>
          <p:spPr>
            <a:xfrm>
              <a:off x="3581401" y="1066800"/>
              <a:ext cx="5181600" cy="673607"/>
            </a:xfrm>
            <a:custGeom>
              <a:avLst/>
              <a:gdLst>
                <a:gd name="connsiteX0" fmla="*/ 177568 w 1065384"/>
                <a:gd name="connsiteY0" fmla="*/ 0 h 6787922"/>
                <a:gd name="connsiteX1" fmla="*/ 887816 w 1065384"/>
                <a:gd name="connsiteY1" fmla="*/ 0 h 6787922"/>
                <a:gd name="connsiteX2" fmla="*/ 1065384 w 1065384"/>
                <a:gd name="connsiteY2" fmla="*/ 177568 h 6787922"/>
                <a:gd name="connsiteX3" fmla="*/ 1065384 w 1065384"/>
                <a:gd name="connsiteY3" fmla="*/ 6787922 h 6787922"/>
                <a:gd name="connsiteX4" fmla="*/ 1065384 w 1065384"/>
                <a:gd name="connsiteY4" fmla="*/ 6787922 h 6787922"/>
                <a:gd name="connsiteX5" fmla="*/ 0 w 1065384"/>
                <a:gd name="connsiteY5" fmla="*/ 6787922 h 6787922"/>
                <a:gd name="connsiteX6" fmla="*/ 0 w 1065384"/>
                <a:gd name="connsiteY6" fmla="*/ 6787922 h 6787922"/>
                <a:gd name="connsiteX7" fmla="*/ 0 w 1065384"/>
                <a:gd name="connsiteY7" fmla="*/ 177568 h 6787922"/>
                <a:gd name="connsiteX8" fmla="*/ 177568 w 1065384"/>
                <a:gd name="connsiteY8" fmla="*/ 0 h 6787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5384" h="6787922">
                  <a:moveTo>
                    <a:pt x="1065384" y="1131348"/>
                  </a:moveTo>
                  <a:lnTo>
                    <a:pt x="1065384" y="5656574"/>
                  </a:lnTo>
                  <a:cubicBezTo>
                    <a:pt x="1065384" y="6281398"/>
                    <a:pt x="1052906" y="6787919"/>
                    <a:pt x="1037514" y="6787919"/>
                  </a:cubicBezTo>
                  <a:lnTo>
                    <a:pt x="0" y="6787919"/>
                  </a:lnTo>
                  <a:lnTo>
                    <a:pt x="0" y="6787919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37514" y="3"/>
                  </a:lnTo>
                  <a:cubicBezTo>
                    <a:pt x="1052906" y="3"/>
                    <a:pt x="1065384" y="506524"/>
                    <a:pt x="1065384" y="1131348"/>
                  </a:cubicBezTo>
                  <a:close/>
                </a:path>
              </a:pathLst>
            </a:custGeom>
            <a:solidFill>
              <a:srgbClr val="3B9EE1">
                <a:alpha val="90000"/>
              </a:srgbClr>
            </a:solidFill>
            <a:ln w="28575" cmpd="sng">
              <a:solidFill>
                <a:schemeClr val="tx1"/>
              </a:solidFill>
            </a:ln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2240" tIns="64708" rIns="64708" bIns="64708" numCol="1" spcCol="1270" anchor="ctr" anchorCtr="0">
              <a:noAutofit/>
            </a:bodyPr>
            <a:lstStyle/>
            <a:p>
              <a:pPr marL="0" lvl="1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2000" kern="1200" dirty="0" smtClean="0">
                  <a:hlinkClick r:id="rId6"/>
                </a:rPr>
                <a:t>http://genboree.org/</a:t>
              </a:r>
              <a:endParaRPr lang="en-US" sz="2000" kern="1200" dirty="0"/>
            </a:p>
          </p:txBody>
        </p:sp>
        <p:cxnSp>
          <p:nvCxnSpPr>
            <p:cNvPr id="2059" name="Elbow Connector 2058"/>
            <p:cNvCxnSpPr>
              <a:stCxn id="23" idx="1"/>
            </p:cNvCxnSpPr>
            <p:nvPr/>
          </p:nvCxnSpPr>
          <p:spPr>
            <a:xfrm rot="10800000" flipV="1">
              <a:off x="304800" y="1409700"/>
              <a:ext cx="152400" cy="1028700"/>
            </a:xfrm>
            <a:prstGeom prst="bentConnector2">
              <a:avLst/>
            </a:prstGeom>
            <a:ln w="57150" cmpd="sng">
              <a:solidFill>
                <a:srgbClr val="FF00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Elbow Connector 43"/>
            <p:cNvCxnSpPr/>
            <p:nvPr/>
          </p:nvCxnSpPr>
          <p:spPr>
            <a:xfrm rot="10800000" flipV="1">
              <a:off x="304800" y="2439924"/>
              <a:ext cx="763524" cy="1598676"/>
            </a:xfrm>
            <a:prstGeom prst="bentConnector2">
              <a:avLst/>
            </a:prstGeom>
            <a:ln w="57150" cmpd="sng">
              <a:solidFill>
                <a:srgbClr val="FF0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Elbow Connector 48"/>
            <p:cNvCxnSpPr/>
            <p:nvPr/>
          </p:nvCxnSpPr>
          <p:spPr>
            <a:xfrm rot="5400000">
              <a:off x="44402" y="4083002"/>
              <a:ext cx="1282796" cy="762000"/>
            </a:xfrm>
            <a:prstGeom prst="bentConnector3">
              <a:avLst>
                <a:gd name="adj1" fmla="val -807"/>
              </a:avLst>
            </a:prstGeom>
            <a:ln w="57150" cmpd="sng">
              <a:solidFill>
                <a:srgbClr val="FF0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63" name="Pentagon 2062"/>
            <p:cNvSpPr/>
            <p:nvPr/>
          </p:nvSpPr>
          <p:spPr>
            <a:xfrm>
              <a:off x="1066800" y="1905000"/>
              <a:ext cx="2520696" cy="1069848"/>
            </a:xfrm>
            <a:prstGeom prst="homePlate">
              <a:avLst/>
            </a:prstGeom>
            <a:solidFill>
              <a:srgbClr val="9BBB59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Data Analysis Tools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064" name="Pentagon 2063"/>
            <p:cNvSpPr/>
            <p:nvPr/>
          </p:nvSpPr>
          <p:spPr>
            <a:xfrm>
              <a:off x="1066800" y="3200400"/>
              <a:ext cx="2515665" cy="1066800"/>
            </a:xfrm>
            <a:prstGeom prst="homePlat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chemeClr val="tx1"/>
                  </a:solidFill>
                </a:rPr>
                <a:t>Document Sharing, Tutorials &amp; Discussion </a:t>
              </a:r>
              <a:r>
                <a:rPr lang="en-US" b="1" dirty="0" smtClean="0">
                  <a:solidFill>
                    <a:schemeClr val="tx1"/>
                  </a:solidFill>
                </a:rPr>
                <a:t>Forums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4" name="Pentagon 53"/>
            <p:cNvSpPr/>
            <p:nvPr/>
          </p:nvSpPr>
          <p:spPr>
            <a:xfrm>
              <a:off x="1065734" y="4419600"/>
              <a:ext cx="2515665" cy="1063752"/>
            </a:xfrm>
            <a:prstGeom prst="homePlat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>
                  <a:solidFill>
                    <a:schemeClr val="tx1"/>
                  </a:solidFill>
                </a:rPr>
                <a:t>Structured Data Storage and Visualization </a:t>
              </a:r>
            </a:p>
          </p:txBody>
        </p:sp>
        <p:cxnSp>
          <p:nvCxnSpPr>
            <p:cNvPr id="2067" name="Straight Arrow Connector 2066"/>
            <p:cNvCxnSpPr/>
            <p:nvPr/>
          </p:nvCxnSpPr>
          <p:spPr>
            <a:xfrm flipV="1">
              <a:off x="304800" y="5103876"/>
              <a:ext cx="760476" cy="1524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90021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7380312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latin typeface="Helvetica"/>
                <a:cs typeface="Helvetica"/>
              </a:rPr>
              <a:t>Genboree Services </a:t>
            </a:r>
            <a:r>
              <a:rPr lang="en-US" sz="3200" b="1" dirty="0" smtClean="0">
                <a:solidFill>
                  <a:srgbClr val="2E9EE2"/>
                </a:solidFill>
                <a:latin typeface="Helvetica"/>
                <a:cs typeface="Helvetica"/>
              </a:rPr>
              <a:t>at genboree.org</a:t>
            </a:r>
            <a:endParaRPr lang="en-US" sz="3200" b="1" dirty="0" smtClean="0">
              <a:latin typeface="Helvetica"/>
              <a:cs typeface="Helvetica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95139" y="6492875"/>
            <a:ext cx="348861" cy="365125"/>
          </a:xfrm>
        </p:spPr>
        <p:txBody>
          <a:bodyPr/>
          <a:lstStyle/>
          <a:p>
            <a:fld id="{42D882AF-417C-435C-9F28-43C1763EC6AE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09600" y="1064798"/>
            <a:ext cx="8147705" cy="5717002"/>
            <a:chOff x="920095" y="1064798"/>
            <a:chExt cx="8147705" cy="571700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095" y="1064798"/>
              <a:ext cx="7826121" cy="5717002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2895600" y="1066800"/>
              <a:ext cx="990600" cy="457200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Curved Connector 9"/>
            <p:cNvCxnSpPr>
              <a:stCxn id="6" idx="2"/>
              <a:endCxn id="18" idx="0"/>
            </p:cNvCxnSpPr>
            <p:nvPr/>
          </p:nvCxnSpPr>
          <p:spPr>
            <a:xfrm rot="10800000" flipV="1">
              <a:off x="2295612" y="1295400"/>
              <a:ext cx="599988" cy="804924"/>
            </a:xfrm>
            <a:prstGeom prst="curvedConnector2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urved Connector 11"/>
            <p:cNvCxnSpPr>
              <a:stCxn id="16" idx="4"/>
              <a:endCxn id="20" idx="0"/>
            </p:cNvCxnSpPr>
            <p:nvPr/>
          </p:nvCxnSpPr>
          <p:spPr>
            <a:xfrm rot="16200000" flipH="1">
              <a:off x="7601060" y="1672451"/>
              <a:ext cx="776379" cy="479476"/>
            </a:xfrm>
            <a:prstGeom prst="curved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3944435" y="1088085"/>
              <a:ext cx="838200" cy="457200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Curved Connector 14"/>
            <p:cNvCxnSpPr>
              <a:stCxn id="14" idx="4"/>
              <a:endCxn id="19" idx="0"/>
            </p:cNvCxnSpPr>
            <p:nvPr/>
          </p:nvCxnSpPr>
          <p:spPr>
            <a:xfrm rot="5400000">
              <a:off x="4013279" y="1895487"/>
              <a:ext cx="700459" cy="54"/>
            </a:xfrm>
            <a:prstGeom prst="curvedConnector3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6858000" y="1088085"/>
              <a:ext cx="1783022" cy="435915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58580" y="2100324"/>
              <a:ext cx="2274063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Data Analysis Tools</a:t>
              </a:r>
              <a:endParaRPr lang="en-US" sz="20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91981" y="2245744"/>
              <a:ext cx="1143000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Tutorials</a:t>
              </a:r>
              <a:endParaRPr lang="en-US" sz="20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90173" y="2300379"/>
              <a:ext cx="1677627" cy="707886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New account in Genboree</a:t>
              </a:r>
              <a:endParaRPr lang="en-US" sz="2000" b="1" dirty="0"/>
            </a:p>
          </p:txBody>
        </p:sp>
        <p:sp>
          <p:nvSpPr>
            <p:cNvPr id="3" name="Cloud 2"/>
            <p:cNvSpPr/>
            <p:nvPr/>
          </p:nvSpPr>
          <p:spPr>
            <a:xfrm>
              <a:off x="4876800" y="1484923"/>
              <a:ext cx="2076546" cy="1521642"/>
            </a:xfrm>
            <a:prstGeom prst="cloud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FF0000"/>
                  </a:solidFill>
                </a:rPr>
                <a:t>TIP: To find these slides, search for </a:t>
              </a:r>
              <a:r>
                <a:rPr lang="en-US" sz="1400" b="1" u="sng" dirty="0" smtClean="0">
                  <a:solidFill>
                    <a:schemeClr val="tx1"/>
                  </a:solidFill>
                </a:rPr>
                <a:t>CIBR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smtClean="0">
                  <a:solidFill>
                    <a:srgbClr val="FF0000"/>
                  </a:solidFill>
                </a:rPr>
                <a:t>in the Commons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721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15888" y="304800"/>
            <a:ext cx="7380312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latin typeface="Helvetica"/>
                <a:cs typeface="Helvetica"/>
              </a:rPr>
              <a:t>Genboree </a:t>
            </a:r>
            <a:r>
              <a:rPr lang="en-US" sz="3200" b="1" dirty="0" smtClean="0">
                <a:solidFill>
                  <a:srgbClr val="2E9EE2"/>
                </a:solidFill>
                <a:latin typeface="Helvetica"/>
                <a:cs typeface="Helvetica"/>
              </a:rPr>
              <a:t>Workbench</a:t>
            </a:r>
            <a:endParaRPr lang="en-US" sz="3200" b="1" dirty="0" smtClean="0">
              <a:latin typeface="Helvetica"/>
              <a:cs typeface="Helvetica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990600"/>
            <a:ext cx="9220200" cy="6088647"/>
            <a:chOff x="0" y="1074153"/>
            <a:chExt cx="9220200" cy="6088647"/>
          </a:xfrm>
        </p:grpSpPr>
        <p:pic>
          <p:nvPicPr>
            <p:cNvPr id="3" name="Picture 2" descr="Screen Shot 2015-05-13 at 1.20.31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074153"/>
              <a:ext cx="9144000" cy="608864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4648200" y="1143000"/>
              <a:ext cx="1783353" cy="40011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Toolset Menus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43600" y="4495800"/>
              <a:ext cx="2888445" cy="70788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Input Data Panel to drag &amp; drop INPUT ENTITIES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943600" y="6078290"/>
              <a:ext cx="2888445" cy="1015663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</a:rPr>
                <a:t>Output Targets Panel to drag &amp; drop OUTPUT DESTINATIONS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20762" y="3429000"/>
              <a:ext cx="3389238" cy="2743200"/>
            </a:xfrm>
            <a:prstGeom prst="rect">
              <a:avLst/>
            </a:prstGeom>
            <a:noFill/>
            <a:ln w="9525" cmpd="sng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810000" y="1981200"/>
              <a:ext cx="2286000" cy="457200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8229600" y="1600200"/>
              <a:ext cx="990600" cy="457200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Action Button: Help 3">
              <a:hlinkClick r:id="rId4" highlightClick="1"/>
            </p:cNvPr>
            <p:cNvSpPr/>
            <p:nvPr/>
          </p:nvSpPr>
          <p:spPr>
            <a:xfrm>
              <a:off x="8153400" y="1981200"/>
              <a:ext cx="762000" cy="609600"/>
            </a:xfrm>
            <a:prstGeom prst="actionButtonHelp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ction Button: Movie 5">
              <a:hlinkClick r:id="rId5" highlightClick="1"/>
            </p:cNvPr>
            <p:cNvSpPr/>
            <p:nvPr/>
          </p:nvSpPr>
          <p:spPr>
            <a:xfrm>
              <a:off x="6248400" y="1981200"/>
              <a:ext cx="685800" cy="609600"/>
            </a:xfrm>
            <a:prstGeom prst="actionButtonMovie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59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15888" y="304800"/>
            <a:ext cx="7380312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latin typeface="Helvetica"/>
                <a:cs typeface="Helvetica"/>
              </a:rPr>
              <a:t>Genboree </a:t>
            </a:r>
            <a:r>
              <a:rPr lang="en-US" sz="3200" b="1" dirty="0" smtClean="0">
                <a:solidFill>
                  <a:srgbClr val="2E9EE2"/>
                </a:solidFill>
                <a:latin typeface="Helvetica"/>
                <a:cs typeface="Helvetica"/>
              </a:rPr>
              <a:t>Workbench</a:t>
            </a:r>
            <a:endParaRPr lang="en-US" sz="3200" b="1" dirty="0" smtClean="0">
              <a:latin typeface="Helvetica"/>
              <a:cs typeface="Helvetica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938842"/>
            <a:ext cx="9144000" cy="5919158"/>
            <a:chOff x="0" y="990600"/>
            <a:chExt cx="9144000" cy="5919158"/>
          </a:xfrm>
        </p:grpSpPr>
        <p:grpSp>
          <p:nvGrpSpPr>
            <p:cNvPr id="12" name="Group 11"/>
            <p:cNvGrpSpPr/>
            <p:nvPr/>
          </p:nvGrpSpPr>
          <p:grpSpPr>
            <a:xfrm>
              <a:off x="0" y="1042358"/>
              <a:ext cx="9144000" cy="5867400"/>
              <a:chOff x="0" y="1066252"/>
              <a:chExt cx="9144000" cy="6172748"/>
            </a:xfrm>
          </p:grpSpPr>
          <p:pic>
            <p:nvPicPr>
              <p:cNvPr id="2" name="Picture 1" descr="Screen Shot 2015-05-13 at 11.01.00 PM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066252"/>
                <a:ext cx="9144000" cy="6172748"/>
              </a:xfrm>
              <a:prstGeom prst="rect">
                <a:avLst/>
              </a:prstGeom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6858000" y="4635713"/>
                <a:ext cx="1981200" cy="4001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Input Data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6629400" y="6235913"/>
                <a:ext cx="2285999" cy="4001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Output Database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685800" y="4254713"/>
                <a:ext cx="3389238" cy="1981200"/>
              </a:xfrm>
              <a:prstGeom prst="rect">
                <a:avLst/>
              </a:prstGeom>
              <a:noFill/>
              <a:ln w="9525" cmpd="sng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6629400" y="3035513"/>
                <a:ext cx="2286000" cy="457200"/>
              </a:xfrm>
              <a:prstGeom prst="ellipse">
                <a:avLst/>
              </a:prstGeom>
              <a:noFill/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Curved Connector 5"/>
              <p:cNvCxnSpPr/>
              <p:nvPr/>
            </p:nvCxnSpPr>
            <p:spPr>
              <a:xfrm flipV="1">
                <a:off x="3048000" y="5169113"/>
                <a:ext cx="1752600" cy="609600"/>
              </a:xfrm>
              <a:prstGeom prst="curvedConnector3">
                <a:avLst/>
              </a:prstGeom>
              <a:ln w="28575" cmpd="sng"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5" name="Straight Arrow Connector 14"/>
            <p:cNvCxnSpPr/>
            <p:nvPr/>
          </p:nvCxnSpPr>
          <p:spPr>
            <a:xfrm flipV="1">
              <a:off x="4191000" y="1219200"/>
              <a:ext cx="1143000" cy="457200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410200" y="990600"/>
              <a:ext cx="2819400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Menu items turned </a:t>
              </a:r>
              <a:r>
                <a:rPr lang="en-US" b="1" dirty="0" smtClean="0">
                  <a:solidFill>
                    <a:srgbClr val="008000"/>
                  </a:solidFill>
                </a:rPr>
                <a:t>GREEN -&gt; Tool is ACTIVATED</a:t>
              </a:r>
            </a:p>
          </p:txBody>
        </p:sp>
        <p:cxnSp>
          <p:nvCxnSpPr>
            <p:cNvPr id="17" name="Straight Arrow Connector 16"/>
            <p:cNvCxnSpPr>
              <a:endCxn id="34" idx="2"/>
            </p:cNvCxnSpPr>
            <p:nvPr/>
          </p:nvCxnSpPr>
          <p:spPr>
            <a:xfrm flipV="1">
              <a:off x="2675874" y="3131497"/>
              <a:ext cx="3953526" cy="2271822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8264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6106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latin typeface="Helvetica"/>
                <a:cs typeface="Helvetica"/>
              </a:rPr>
              <a:t>Genboree Workbench</a:t>
            </a:r>
            <a:r>
              <a:rPr lang="en-US" sz="3200" b="1" dirty="0" smtClean="0">
                <a:solidFill>
                  <a:srgbClr val="2E9EE2"/>
                </a:solidFill>
                <a:latin typeface="Helvetica"/>
                <a:cs typeface="Helvetica"/>
              </a:rPr>
              <a:t> – Getting Started</a:t>
            </a:r>
            <a:endParaRPr lang="en-US" sz="3200" b="1" dirty="0" smtClean="0">
              <a:latin typeface="Helvetica"/>
              <a:cs typeface="Helvetica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238" y="914400"/>
            <a:ext cx="6172200" cy="61264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3079" y="1600200"/>
            <a:ext cx="2930159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Introduction to Genboree Workbench - Watch Video </a:t>
            </a:r>
            <a:r>
              <a:rPr lang="en-US" dirty="0" smtClean="0"/>
              <a:t>Tutorial</a:t>
            </a:r>
          </a:p>
          <a:p>
            <a:r>
              <a:rPr lang="en-US" sz="1600" dirty="0" smtClean="0">
                <a:hlinkClick r:id="rId4"/>
              </a:rPr>
              <a:t>https</a:t>
            </a:r>
            <a:r>
              <a:rPr lang="en-US" sz="1600" dirty="0">
                <a:hlinkClick r:id="rId4"/>
              </a:rPr>
              <a:t>://docs.google.com/file/d/0Bz3_YiJBA_j3Tk1uOFlIazdMbkk/</a:t>
            </a:r>
            <a:endParaRPr lang="en-US" sz="16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Find </a:t>
            </a:r>
            <a:r>
              <a:rPr lang="en-US" dirty="0"/>
              <a:t>Help within the Genboree Workbench </a:t>
            </a:r>
            <a:endParaRPr lang="en-US" dirty="0" smtClean="0"/>
          </a:p>
          <a:p>
            <a:r>
              <a:rPr lang="en-US" sz="1600" dirty="0" smtClean="0">
                <a:hlinkClick r:id="rId5"/>
              </a:rPr>
              <a:t>http</a:t>
            </a:r>
            <a:r>
              <a:rPr lang="en-US" sz="1600" dirty="0">
                <a:hlinkClick r:id="rId5"/>
              </a:rPr>
              <a:t>://genboree.org/theCommons/ezfaq/show/public-commons?faq_id=497</a:t>
            </a:r>
            <a:endParaRPr lang="en-US" sz="16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Help » Getting Started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Help » </a:t>
            </a:r>
            <a:r>
              <a:rPr lang="en-US" b="1" dirty="0"/>
              <a:t>Tool Map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Help » </a:t>
            </a:r>
            <a:r>
              <a:rPr lang="en-US" b="1" dirty="0"/>
              <a:t>Tool Help Resources</a:t>
            </a:r>
          </a:p>
        </p:txBody>
      </p:sp>
    </p:spTree>
    <p:extLst>
      <p:ext uri="{BB962C8B-B14F-4D97-AF65-F5344CB8AC3E}">
        <p14:creationId xmlns:p14="http://schemas.microsoft.com/office/powerpoint/2010/main" val="181794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6106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latin typeface="Helvetica"/>
                <a:cs typeface="Helvetica"/>
              </a:rPr>
              <a:t>Genboree Workbench</a:t>
            </a:r>
            <a:r>
              <a:rPr lang="en-US" sz="3200" b="1" dirty="0" smtClean="0">
                <a:solidFill>
                  <a:srgbClr val="2E9EE2"/>
                </a:solidFill>
                <a:latin typeface="Helvetica"/>
                <a:cs typeface="Helvetica"/>
              </a:rPr>
              <a:t> – Getting Started</a:t>
            </a:r>
            <a:endParaRPr lang="en-US" sz="3200" b="1" dirty="0" smtClean="0">
              <a:latin typeface="Helvetica"/>
              <a:cs typeface="Helvetic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079" y="1600200"/>
            <a:ext cx="2930159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Introduction to Genboree Workbench - Watch Video </a:t>
            </a:r>
            <a:r>
              <a:rPr lang="en-US" dirty="0" smtClean="0"/>
              <a:t>Tutorial</a:t>
            </a:r>
          </a:p>
          <a:p>
            <a:r>
              <a:rPr lang="en-US" sz="1600" dirty="0" smtClean="0">
                <a:hlinkClick r:id="rId3"/>
              </a:rPr>
              <a:t>https</a:t>
            </a:r>
            <a:r>
              <a:rPr lang="en-US" sz="1600" dirty="0">
                <a:hlinkClick r:id="rId3"/>
              </a:rPr>
              <a:t>://docs.google.com/file/d/0Bz3_YiJBA_j3Tk1uOFlIazdMbkk/</a:t>
            </a:r>
            <a:endParaRPr lang="en-US" sz="16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 smtClean="0"/>
              <a:t>Find </a:t>
            </a:r>
            <a:r>
              <a:rPr lang="en-US" dirty="0"/>
              <a:t>Help within the Genboree Workbench </a:t>
            </a:r>
            <a:endParaRPr lang="en-US" dirty="0" smtClean="0"/>
          </a:p>
          <a:p>
            <a:r>
              <a:rPr lang="en-US" sz="1600" dirty="0" smtClean="0">
                <a:hlinkClick r:id="rId4"/>
              </a:rPr>
              <a:t>http</a:t>
            </a:r>
            <a:r>
              <a:rPr lang="en-US" sz="1600" dirty="0">
                <a:hlinkClick r:id="rId4"/>
              </a:rPr>
              <a:t>://genboree.org/theCommons/ezfaq/show/public-commons?faq_id=497</a:t>
            </a:r>
            <a:endParaRPr lang="en-US" sz="16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b="1" dirty="0"/>
              <a:t>Help » Getting Started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Help » Tool Map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dirty="0"/>
              <a:t>Help » </a:t>
            </a:r>
            <a:r>
              <a:rPr lang="en-US" b="1" dirty="0"/>
              <a:t>Tool Help Resources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238" y="1219200"/>
            <a:ext cx="6203218" cy="53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3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22665</TotalTime>
  <Words>1042</Words>
  <Application>Microsoft Office PowerPoint</Application>
  <PresentationFormat>On-screen Show (4:3)</PresentationFormat>
  <Paragraphs>236</Paragraphs>
  <Slides>27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Helvetica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extracellular RNA - exRNA</vt:lpstr>
      <vt:lpstr>Extracellular RNA Communication Consortium</vt:lpstr>
      <vt:lpstr>extracellular RNA Processing Tool – exceRpt </vt:lpstr>
      <vt:lpstr>exceRpt Pipeline – Workflow</vt:lpstr>
      <vt:lpstr>exceRpt small RNA-seq Pipeline –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Acknowledgements</vt:lpstr>
      <vt:lpstr>PowerPoint Presentation</vt:lpstr>
      <vt:lpstr>PowerPoint Presentation</vt:lpstr>
    </vt:vector>
  </TitlesOfParts>
  <Company>Baylor College of Medicine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DMRR ISEV Demo</dc:title>
  <dc:creator>Sai Lakshmi Subramanian</dc:creator>
  <cp:lastModifiedBy>Administrator</cp:lastModifiedBy>
  <cp:revision>311</cp:revision>
  <dcterms:created xsi:type="dcterms:W3CDTF">2014-10-09T01:16:10Z</dcterms:created>
  <dcterms:modified xsi:type="dcterms:W3CDTF">2015-05-14T16:18:20Z</dcterms:modified>
</cp:coreProperties>
</file>