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77" r:id="rId3"/>
    <p:sldId id="299" r:id="rId4"/>
    <p:sldId id="298" r:id="rId5"/>
    <p:sldId id="264" r:id="rId6"/>
    <p:sldId id="278" r:id="rId7"/>
    <p:sldId id="285" r:id="rId8"/>
    <p:sldId id="296" r:id="rId9"/>
    <p:sldId id="286" r:id="rId10"/>
    <p:sldId id="290" r:id="rId11"/>
    <p:sldId id="288" r:id="rId12"/>
    <p:sldId id="289" r:id="rId13"/>
    <p:sldId id="287" r:id="rId14"/>
    <p:sldId id="295" r:id="rId15"/>
    <p:sldId id="275" r:id="rId16"/>
    <p:sldId id="276" r:id="rId17"/>
    <p:sldId id="266" r:id="rId18"/>
    <p:sldId id="291" r:id="rId19"/>
    <p:sldId id="292" r:id="rId20"/>
    <p:sldId id="283" r:id="rId21"/>
    <p:sldId id="280" r:id="rId22"/>
    <p:sldId id="281" r:id="rId23"/>
    <p:sldId id="282" r:id="rId24"/>
    <p:sldId id="293" r:id="rId25"/>
    <p:sldId id="294" r:id="rId26"/>
    <p:sldId id="279" r:id="rId27"/>
    <p:sldId id="29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C0504D"/>
    <a:srgbClr val="F79646"/>
    <a:srgbClr val="4BACC6"/>
    <a:srgbClr val="8064A2"/>
    <a:srgbClr val="22D6E3"/>
    <a:srgbClr val="AF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11" autoAdjust="0"/>
  </p:normalViewPr>
  <p:slideViewPr>
    <p:cSldViewPr snapToGrid="0" snapToObjects="1"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D9E8B-9EE6-7E48-9B5C-A9C08F0171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5AE8-98B8-8346-AF4A-9F5F0A22B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1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6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69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1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notes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334B-A0EA-D042-858E-794A2EAA13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49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82164C1-B68B-C54E-BB35-DE3AD5654501}" type="slidenum">
              <a:rPr lang="en-US"/>
              <a:pPr/>
              <a:t>16</a:t>
            </a:fld>
            <a:endParaRPr lang="en-US"/>
          </a:p>
        </p:txBody>
      </p:sp>
      <p:sp>
        <p:nvSpPr>
          <p:cNvPr id="1741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18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14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15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02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12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01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61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31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9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0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42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7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44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34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7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6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B4F54-F06B-5B47-8AC2-20F3F6CFDE5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3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90600" y="0"/>
            <a:ext cx="81534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8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0600"/>
            <a:ext cx="2057400" cy="513556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0600"/>
            <a:ext cx="6019800" cy="513556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59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E85E-8562-BB43-9F09-75D281801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7874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05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9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7874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7874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76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990600" y="0"/>
            <a:ext cx="81534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2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7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05933"/>
            <a:ext cx="5486400" cy="38216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9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556" y="11938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115733"/>
            <a:ext cx="8229600" cy="3010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9F7C-F4FB-9141-BB2F-30CCBDF1D744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793C-02ED-014F-9C95-029478DA793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2133" y="815975"/>
            <a:ext cx="7911042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exRNA 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>
            <a:fillRect/>
          </a:stretch>
        </p:blipFill>
        <p:spPr bwMode="auto">
          <a:xfrm>
            <a:off x="78580" y="69319"/>
            <a:ext cx="7064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3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ailakss@bcm.ed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ftp://ftp.genboree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xrna.org" TargetMode="External"/><Relationship Id="rId7" Type="http://schemas.openxmlformats.org/officeDocument/2006/relationships/hyperlink" Target="http://genboree.org/theCommons/projects/exrna-tools-may2014/wik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genboree.org/theCommons/projects/exrna-mads/wiki" TargetMode="External"/><Relationship Id="rId5" Type="http://schemas.openxmlformats.org/officeDocument/2006/relationships/hyperlink" Target="http://genboree.org/exRNA-atlas/index.rhtml" TargetMode="External"/><Relationship Id="rId4" Type="http://schemas.openxmlformats.org/officeDocument/2006/relationships/hyperlink" Target="http://exrna.org/resources/softwar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enboree.org/theCommons/projects/exrna-mads/wiki/exRNA%20Atlas#Introduction-to-the-exRNA-Atla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36066" y="763793"/>
            <a:ext cx="8491813" cy="25065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panose="020B0604020202020204" pitchFamily="34" charset="0"/>
                <a:ea typeface="MS PGothic" charset="0"/>
                <a:cs typeface="Helvetica" panose="020B0604020202020204" pitchFamily="34" charset="0"/>
              </a:rPr>
              <a:t>exRNA Profiling Data Submission &amp;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9FE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panose="020B0604020202020204" pitchFamily="34" charset="0"/>
                <a:ea typeface="MS PGothic" charset="0"/>
                <a:cs typeface="Helvetica" panose="020B0604020202020204" pitchFamily="34" charset="0"/>
              </a:rPr>
              <a:t>Analysis Infrastructure for the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9FE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panose="020B0604020202020204" pitchFamily="34" charset="0"/>
                <a:ea typeface="MS PGothic" charset="0"/>
                <a:cs typeface="Helvetica" panose="020B0604020202020204" pitchFamily="34" charset="0"/>
              </a:rPr>
              <a:t/>
            </a:r>
            <a:b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9FE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panose="020B0604020202020204" pitchFamily="34" charset="0"/>
                <a:ea typeface="MS PGothic" charset="0"/>
                <a:cs typeface="Helvetica" panose="020B0604020202020204" pitchFamily="34" charset="0"/>
              </a:rPr>
            </a:b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9FE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panose="020B0604020202020204" pitchFamily="34" charset="0"/>
                <a:ea typeface="MS PGothic" charset="0"/>
                <a:cs typeface="Helvetica" panose="020B0604020202020204" pitchFamily="34" charset="0"/>
              </a:rPr>
              <a:t>ERC Consortium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3195022"/>
            <a:ext cx="9144000" cy="2076226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sz="5000" b="1" dirty="0" smtClean="0">
                <a:solidFill>
                  <a:srgbClr val="C00000"/>
                </a:solidFill>
              </a:rPr>
              <a:t>Sai Lakshmi Subramanian</a:t>
            </a:r>
          </a:p>
          <a:p>
            <a:r>
              <a:rPr lang="en-US" dirty="0" smtClean="0"/>
              <a:t>ERC Consortium Data Management &amp; Resource Repository (DMRR)</a:t>
            </a:r>
          </a:p>
          <a:p>
            <a:r>
              <a:rPr lang="en-US" dirty="0" smtClean="0"/>
              <a:t>Baylor College of Medicine, Houston, TX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138" y="5430466"/>
            <a:ext cx="731367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ea typeface="MS PGothic" charset="0"/>
                <a:cs typeface="Helvetica" panose="020B0604020202020204" pitchFamily="34" charset="0"/>
              </a:rPr>
              <a:t>5</a:t>
            </a:r>
            <a:r>
              <a:rPr lang="en-US" sz="2800" b="1" baseline="30000" dirty="0">
                <a:solidFill>
                  <a:schemeClr val="accent2"/>
                </a:solidFill>
                <a:ea typeface="MS PGothic" charset="0"/>
                <a:cs typeface="Helvetica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2"/>
                </a:solidFill>
                <a:ea typeface="MS PGothic" charset="0"/>
                <a:cs typeface="Helvetica" panose="020B0604020202020204" pitchFamily="34" charset="0"/>
              </a:rPr>
              <a:t> NIH ERCC Investigators’ Meeting</a:t>
            </a:r>
          </a:p>
          <a:p>
            <a:pPr algn="ctr"/>
            <a:r>
              <a:rPr lang="en-US" sz="2400" dirty="0">
                <a:ea typeface="MS PGothic" charset="0"/>
                <a:cs typeface="Helvetica" panose="020B0604020202020204" pitchFamily="34" charset="0"/>
              </a:rPr>
              <a:t>November 9</a:t>
            </a:r>
            <a:r>
              <a:rPr lang="en-US" sz="2400" baseline="30000" dirty="0">
                <a:ea typeface="MS PGothic" charset="0"/>
                <a:cs typeface="Helvetica" panose="020B0604020202020204" pitchFamily="34" charset="0"/>
              </a:rPr>
              <a:t>th</a:t>
            </a:r>
            <a:r>
              <a:rPr lang="en-US" sz="2400" dirty="0">
                <a:ea typeface="MS PGothic" charset="0"/>
                <a:cs typeface="Helvetica" panose="020B0604020202020204" pitchFamily="34" charset="0"/>
              </a:rPr>
              <a:t> and 10</a:t>
            </a:r>
            <a:r>
              <a:rPr lang="en-US" sz="2400" baseline="30000" dirty="0">
                <a:ea typeface="MS PGothic" charset="0"/>
                <a:cs typeface="Helvetica" panose="020B0604020202020204" pitchFamily="34" charset="0"/>
              </a:rPr>
              <a:t>th</a:t>
            </a:r>
            <a:r>
              <a:rPr lang="en-US" sz="2400" dirty="0">
                <a:ea typeface="MS PGothic" charset="0"/>
                <a:cs typeface="Helvetica" panose="020B0604020202020204" pitchFamily="34" charset="0"/>
              </a:rPr>
              <a:t>, 2015</a:t>
            </a:r>
          </a:p>
          <a:p>
            <a:pPr algn="ctr"/>
            <a:r>
              <a:rPr lang="en-US" sz="2400" dirty="0">
                <a:ea typeface="MS PGothic" charset="0"/>
                <a:cs typeface="Helvetica" panose="020B0604020202020204" pitchFamily="34" charset="0"/>
              </a:rPr>
              <a:t>Bethesda, MD</a:t>
            </a:r>
          </a:p>
        </p:txBody>
      </p:sp>
    </p:spTree>
    <p:extLst>
      <p:ext uri="{BB962C8B-B14F-4D97-AF65-F5344CB8AC3E}">
        <p14:creationId xmlns:p14="http://schemas.microsoft.com/office/powerpoint/2010/main" val="42370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06" y="804772"/>
            <a:ext cx="4648603" cy="17222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9766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Grids in </a:t>
            </a:r>
            <a:r>
              <a:rPr lang="en-US" sz="3200" b="1" dirty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40" y="5037309"/>
            <a:ext cx="6050804" cy="168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985"/>
            <a:ext cx="6177276" cy="2551324"/>
          </a:xfrm>
          <a:prstGeom prst="rect">
            <a:avLst/>
          </a:prstGeom>
        </p:spPr>
      </p:pic>
      <p:pic>
        <p:nvPicPr>
          <p:cNvPr id="2050" name="Picture 2" descr="http://genboree.org/theCommons/attachments/5413/biosample_partition_grid_thumbnai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346"/>
            <a:ext cx="37433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3584054">
            <a:off x="1015653" y="2238418"/>
            <a:ext cx="578206" cy="15695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1304681">
            <a:off x="3101901" y="1556708"/>
            <a:ext cx="1293213" cy="1812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/>
          <p:nvPr/>
        </p:nvCxnSpPr>
        <p:spPr>
          <a:xfrm rot="16200000" flipH="1">
            <a:off x="5587307" y="3297420"/>
            <a:ext cx="3039832" cy="439945"/>
          </a:xfrm>
          <a:prstGeom prst="curvedConnector3">
            <a:avLst>
              <a:gd name="adj1" fmla="val -108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5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Submission Summaries in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0" y="4282692"/>
            <a:ext cx="8534451" cy="2575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" y="1548936"/>
            <a:ext cx="9144000" cy="2126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99" y="3004409"/>
            <a:ext cx="3275712" cy="1351366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>
            <a:off x="1402080" y="2400931"/>
            <a:ext cx="1668924" cy="1040382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>
            <a:off x="4150893" y="4040984"/>
            <a:ext cx="502583" cy="33963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genboree.org/theCommons/attachments/5422/exrna_profiling_studies_thumbnai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81" y="88801"/>
            <a:ext cx="16002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genboree.org/theCommons/attachments/5430/DCC_summary_submission_grid_thumbna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24" y="4448241"/>
            <a:ext cx="16954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60994" y="155972"/>
            <a:ext cx="7486118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Submission Summaries in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79" y="814054"/>
            <a:ext cx="6366294" cy="347105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26" y="3588530"/>
            <a:ext cx="6366294" cy="326947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73" y="19447"/>
            <a:ext cx="1504990" cy="670202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86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8466" y="155972"/>
            <a:ext cx="7468646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Drill-down search in </a:t>
            </a:r>
            <a:r>
              <a:rPr lang="en-US" sz="3200" b="1" dirty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12" name="Picture 11" descr="Screen Shot 2015-11-03 at 11.44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2" y="1255405"/>
            <a:ext cx="4587114" cy="4383744"/>
          </a:xfrm>
          <a:prstGeom prst="rect">
            <a:avLst/>
          </a:prstGeom>
          <a:ln w="57150">
            <a:solidFill>
              <a:srgbClr val="17C6EA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011947" y="983935"/>
            <a:ext cx="38301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the circular </a:t>
            </a:r>
            <a:r>
              <a:rPr lang="en-US" sz="1600" dirty="0"/>
              <a:t>partition diagram (or "sunburst" diagram) to interactively drill down into different subsets of biosamples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 you hover over a colored segment, you will see the </a:t>
            </a:r>
            <a:r>
              <a:rPr lang="en-US" sz="1600" b="1" dirty="0"/>
              <a:t>Disease » Biofluid » Anatomical Location</a:t>
            </a:r>
            <a:r>
              <a:rPr lang="en-US" sz="1600" dirty="0"/>
              <a:t> values for the biosamples in that </a:t>
            </a:r>
            <a:r>
              <a:rPr lang="en-US" sz="1600" dirty="0" smtClean="0"/>
              <a:t>subset.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percentage of samples falling into that subset will also be displayed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 you click a specific segment, you will </a:t>
            </a:r>
            <a:r>
              <a:rPr lang="en-US" sz="1600" b="1" dirty="0"/>
              <a:t>zoom</a:t>
            </a:r>
            <a:r>
              <a:rPr lang="en-US" sz="1600" dirty="0"/>
              <a:t> into that subset.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drill-down tactic is the best approach for low-population subsets that are hard to select when zoomed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Clicking the </a:t>
            </a:r>
            <a:r>
              <a:rPr lang="en-US" sz="1600" b="1" dirty="0"/>
              <a:t>Search</a:t>
            </a:r>
            <a:r>
              <a:rPr lang="en-US" sz="1600" dirty="0"/>
              <a:t> icon in the floating </a:t>
            </a:r>
            <a:r>
              <a:rPr lang="en-US" sz="1600" dirty="0" err="1"/>
              <a:t>menubar</a:t>
            </a:r>
            <a:r>
              <a:rPr lang="en-US" sz="1600" dirty="0"/>
              <a:t> will open the tabular view of your biosample </a:t>
            </a:r>
            <a:r>
              <a:rPr lang="en-US" sz="1600" dirty="0" smtClean="0"/>
              <a:t>subset.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Click the center circle to zoom out to the previous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Your last hovered path is always visible. To clear it, click outside the circle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77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8466" y="155972"/>
            <a:ext cx="7468646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Drill-down search in </a:t>
            </a:r>
            <a:r>
              <a:rPr lang="en-US" sz="3200" b="1" dirty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1026" name="Picture 2" descr="http://genboree.org/theCommons/attachments/5438/linear_tree_ABD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0" y="847725"/>
            <a:ext cx="5932596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enboree.org/theCommons/attachments/5439/linear_tree_ABD_diagram_hover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65" y="847725"/>
            <a:ext cx="577215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596552" y="4071668"/>
            <a:ext cx="1104180" cy="862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18386" y="138017"/>
            <a:ext cx="8051183" cy="6903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Genboree FTP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Data Submission Pipeline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95139" y="6492875"/>
            <a:ext cx="348861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8229" y="1387306"/>
            <a:ext cx="329627" cy="329627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Chord 8"/>
          <p:cNvSpPr/>
          <p:nvPr/>
        </p:nvSpPr>
        <p:spPr>
          <a:xfrm>
            <a:off x="411192" y="1420268"/>
            <a:ext cx="263701" cy="263701"/>
          </a:xfrm>
          <a:prstGeom prst="chord">
            <a:avLst>
              <a:gd name="adj1" fmla="val 2508618"/>
              <a:gd name="adj2" fmla="val 8291382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378230" y="1889461"/>
            <a:ext cx="1371600" cy="551814"/>
          </a:xfrm>
          <a:custGeom>
            <a:avLst/>
            <a:gdLst>
              <a:gd name="connsiteX0" fmla="*/ 0 w 975147"/>
              <a:gd name="connsiteY0" fmla="*/ 0 h 1387182"/>
              <a:gd name="connsiteX1" fmla="*/ 975147 w 975147"/>
              <a:gd name="connsiteY1" fmla="*/ 0 h 1387182"/>
              <a:gd name="connsiteX2" fmla="*/ 975147 w 975147"/>
              <a:gd name="connsiteY2" fmla="*/ 1387182 h 1387182"/>
              <a:gd name="connsiteX3" fmla="*/ 0 w 975147"/>
              <a:gd name="connsiteY3" fmla="*/ 1387182 h 1387182"/>
              <a:gd name="connsiteX4" fmla="*/ 0 w 975147"/>
              <a:gd name="connsiteY4" fmla="*/ 0 h 13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1387182">
                <a:moveTo>
                  <a:pt x="0" y="0"/>
                </a:moveTo>
                <a:lnTo>
                  <a:pt x="975147" y="0"/>
                </a:lnTo>
                <a:lnTo>
                  <a:pt x="975147" y="1387182"/>
                </a:lnTo>
                <a:lnTo>
                  <a:pt x="0" y="138718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0504D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Create an FTP account</a:t>
            </a:r>
            <a:endParaRPr lang="en-US" sz="18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776529" y="1387306"/>
            <a:ext cx="975147" cy="329627"/>
          </a:xfrm>
          <a:custGeom>
            <a:avLst/>
            <a:gdLst>
              <a:gd name="connsiteX0" fmla="*/ 0 w 975147"/>
              <a:gd name="connsiteY0" fmla="*/ 0 h 329627"/>
              <a:gd name="connsiteX1" fmla="*/ 975147 w 975147"/>
              <a:gd name="connsiteY1" fmla="*/ 0 h 329627"/>
              <a:gd name="connsiteX2" fmla="*/ 975147 w 975147"/>
              <a:gd name="connsiteY2" fmla="*/ 329627 h 329627"/>
              <a:gd name="connsiteX3" fmla="*/ 0 w 975147"/>
              <a:gd name="connsiteY3" fmla="*/ 329627 h 329627"/>
              <a:gd name="connsiteX4" fmla="*/ 0 w 975147"/>
              <a:gd name="connsiteY4" fmla="*/ 0 h 3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329627">
                <a:moveTo>
                  <a:pt x="0" y="0"/>
                </a:moveTo>
                <a:lnTo>
                  <a:pt x="975147" y="0"/>
                </a:lnTo>
                <a:lnTo>
                  <a:pt x="975147" y="329627"/>
                </a:lnTo>
                <a:lnTo>
                  <a:pt x="0" y="329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/>
              <a:t>Step 0</a:t>
            </a:r>
            <a:endParaRPr lang="en-US" sz="2000" kern="1200" dirty="0"/>
          </a:p>
        </p:txBody>
      </p:sp>
      <p:sp>
        <p:nvSpPr>
          <p:cNvPr id="12" name="Oval 11"/>
          <p:cNvSpPr/>
          <p:nvPr/>
        </p:nvSpPr>
        <p:spPr>
          <a:xfrm>
            <a:off x="1820349" y="1387306"/>
            <a:ext cx="329627" cy="329627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Chord 13"/>
          <p:cNvSpPr/>
          <p:nvPr/>
        </p:nvSpPr>
        <p:spPr>
          <a:xfrm>
            <a:off x="1853312" y="1420268"/>
            <a:ext cx="263701" cy="263701"/>
          </a:xfrm>
          <a:prstGeom prst="chord">
            <a:avLst>
              <a:gd name="adj1" fmla="val 1168272"/>
              <a:gd name="adj2" fmla="val 9631728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>
            <a:off x="1820350" y="1889461"/>
            <a:ext cx="1371600" cy="685800"/>
          </a:xfrm>
          <a:custGeom>
            <a:avLst/>
            <a:gdLst>
              <a:gd name="connsiteX0" fmla="*/ 0 w 975147"/>
              <a:gd name="connsiteY0" fmla="*/ 0 h 1387182"/>
              <a:gd name="connsiteX1" fmla="*/ 975147 w 975147"/>
              <a:gd name="connsiteY1" fmla="*/ 0 h 1387182"/>
              <a:gd name="connsiteX2" fmla="*/ 975147 w 975147"/>
              <a:gd name="connsiteY2" fmla="*/ 1387182 h 1387182"/>
              <a:gd name="connsiteX3" fmla="*/ 0 w 975147"/>
              <a:gd name="connsiteY3" fmla="*/ 1387182 h 1387182"/>
              <a:gd name="connsiteX4" fmla="*/ 0 w 975147"/>
              <a:gd name="connsiteY4" fmla="*/ 0 h 13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1387182">
                <a:moveTo>
                  <a:pt x="0" y="0"/>
                </a:moveTo>
                <a:lnTo>
                  <a:pt x="975147" y="0"/>
                </a:lnTo>
                <a:lnTo>
                  <a:pt x="975147" y="1387182"/>
                </a:lnTo>
                <a:lnTo>
                  <a:pt x="0" y="138718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9BBB59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Prepare your data archive</a:t>
            </a:r>
            <a:endParaRPr lang="en-US" sz="18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2218649" y="1387306"/>
            <a:ext cx="975147" cy="329627"/>
          </a:xfrm>
          <a:custGeom>
            <a:avLst/>
            <a:gdLst>
              <a:gd name="connsiteX0" fmla="*/ 0 w 975147"/>
              <a:gd name="connsiteY0" fmla="*/ 0 h 329627"/>
              <a:gd name="connsiteX1" fmla="*/ 975147 w 975147"/>
              <a:gd name="connsiteY1" fmla="*/ 0 h 329627"/>
              <a:gd name="connsiteX2" fmla="*/ 975147 w 975147"/>
              <a:gd name="connsiteY2" fmla="*/ 329627 h 329627"/>
              <a:gd name="connsiteX3" fmla="*/ 0 w 975147"/>
              <a:gd name="connsiteY3" fmla="*/ 329627 h 329627"/>
              <a:gd name="connsiteX4" fmla="*/ 0 w 975147"/>
              <a:gd name="connsiteY4" fmla="*/ 0 h 3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329627">
                <a:moveTo>
                  <a:pt x="0" y="0"/>
                </a:moveTo>
                <a:lnTo>
                  <a:pt x="975147" y="0"/>
                </a:lnTo>
                <a:lnTo>
                  <a:pt x="975147" y="329627"/>
                </a:lnTo>
                <a:lnTo>
                  <a:pt x="0" y="329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/>
              <a:t>Step 1</a:t>
            </a:r>
            <a:endParaRPr lang="en-US" sz="2000" kern="1200" dirty="0"/>
          </a:p>
        </p:txBody>
      </p:sp>
      <p:sp>
        <p:nvSpPr>
          <p:cNvPr id="17" name="Oval 16"/>
          <p:cNvSpPr/>
          <p:nvPr/>
        </p:nvSpPr>
        <p:spPr>
          <a:xfrm>
            <a:off x="3262469" y="1387306"/>
            <a:ext cx="329627" cy="329627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Chord 17"/>
          <p:cNvSpPr/>
          <p:nvPr/>
        </p:nvSpPr>
        <p:spPr>
          <a:xfrm>
            <a:off x="3295431" y="1420268"/>
            <a:ext cx="263701" cy="263701"/>
          </a:xfrm>
          <a:prstGeom prst="chord">
            <a:avLst>
              <a:gd name="adj1" fmla="val 0"/>
              <a:gd name="adj2" fmla="val 1080000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3262470" y="1889461"/>
            <a:ext cx="1371600" cy="822960"/>
          </a:xfrm>
          <a:custGeom>
            <a:avLst/>
            <a:gdLst>
              <a:gd name="connsiteX0" fmla="*/ 0 w 975147"/>
              <a:gd name="connsiteY0" fmla="*/ 0 h 1387182"/>
              <a:gd name="connsiteX1" fmla="*/ 975147 w 975147"/>
              <a:gd name="connsiteY1" fmla="*/ 0 h 1387182"/>
              <a:gd name="connsiteX2" fmla="*/ 975147 w 975147"/>
              <a:gd name="connsiteY2" fmla="*/ 1387182 h 1387182"/>
              <a:gd name="connsiteX3" fmla="*/ 0 w 975147"/>
              <a:gd name="connsiteY3" fmla="*/ 1387182 h 1387182"/>
              <a:gd name="connsiteX4" fmla="*/ 0 w 975147"/>
              <a:gd name="connsiteY4" fmla="*/ 0 h 13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1387182">
                <a:moveTo>
                  <a:pt x="0" y="0"/>
                </a:moveTo>
                <a:lnTo>
                  <a:pt x="975147" y="0"/>
                </a:lnTo>
                <a:lnTo>
                  <a:pt x="975147" y="1387182"/>
                </a:lnTo>
                <a:lnTo>
                  <a:pt x="0" y="138718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8064A2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Prepare your metadata archive</a:t>
            </a:r>
            <a:endParaRPr lang="en-US" sz="1800" kern="1200" dirty="0"/>
          </a:p>
        </p:txBody>
      </p:sp>
      <p:sp>
        <p:nvSpPr>
          <p:cNvPr id="20" name="Freeform 19"/>
          <p:cNvSpPr/>
          <p:nvPr/>
        </p:nvSpPr>
        <p:spPr>
          <a:xfrm>
            <a:off x="3660769" y="1387306"/>
            <a:ext cx="975147" cy="329627"/>
          </a:xfrm>
          <a:custGeom>
            <a:avLst/>
            <a:gdLst>
              <a:gd name="connsiteX0" fmla="*/ 0 w 975147"/>
              <a:gd name="connsiteY0" fmla="*/ 0 h 329627"/>
              <a:gd name="connsiteX1" fmla="*/ 975147 w 975147"/>
              <a:gd name="connsiteY1" fmla="*/ 0 h 329627"/>
              <a:gd name="connsiteX2" fmla="*/ 975147 w 975147"/>
              <a:gd name="connsiteY2" fmla="*/ 329627 h 329627"/>
              <a:gd name="connsiteX3" fmla="*/ 0 w 975147"/>
              <a:gd name="connsiteY3" fmla="*/ 329627 h 329627"/>
              <a:gd name="connsiteX4" fmla="*/ 0 w 975147"/>
              <a:gd name="connsiteY4" fmla="*/ 0 h 3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329627">
                <a:moveTo>
                  <a:pt x="0" y="0"/>
                </a:moveTo>
                <a:lnTo>
                  <a:pt x="975147" y="0"/>
                </a:lnTo>
                <a:lnTo>
                  <a:pt x="975147" y="329627"/>
                </a:lnTo>
                <a:lnTo>
                  <a:pt x="0" y="329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/>
              <a:t>Step 2</a:t>
            </a:r>
            <a:endParaRPr lang="en-US" sz="2000" kern="1200" dirty="0"/>
          </a:p>
        </p:txBody>
      </p:sp>
      <p:sp>
        <p:nvSpPr>
          <p:cNvPr id="21" name="Oval 20"/>
          <p:cNvSpPr/>
          <p:nvPr/>
        </p:nvSpPr>
        <p:spPr>
          <a:xfrm>
            <a:off x="4704589" y="1387306"/>
            <a:ext cx="329627" cy="329627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Chord 21"/>
          <p:cNvSpPr/>
          <p:nvPr/>
        </p:nvSpPr>
        <p:spPr>
          <a:xfrm>
            <a:off x="4737551" y="1420268"/>
            <a:ext cx="263701" cy="263701"/>
          </a:xfrm>
          <a:prstGeom prst="chord">
            <a:avLst>
              <a:gd name="adj1" fmla="val 20431728"/>
              <a:gd name="adj2" fmla="val 11968272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4704589" y="1889459"/>
            <a:ext cx="1371600" cy="960120"/>
          </a:xfrm>
          <a:custGeom>
            <a:avLst/>
            <a:gdLst>
              <a:gd name="connsiteX0" fmla="*/ 0 w 975147"/>
              <a:gd name="connsiteY0" fmla="*/ 0 h 1387182"/>
              <a:gd name="connsiteX1" fmla="*/ 975147 w 975147"/>
              <a:gd name="connsiteY1" fmla="*/ 0 h 1387182"/>
              <a:gd name="connsiteX2" fmla="*/ 975147 w 975147"/>
              <a:gd name="connsiteY2" fmla="*/ 1387182 h 1387182"/>
              <a:gd name="connsiteX3" fmla="*/ 0 w 975147"/>
              <a:gd name="connsiteY3" fmla="*/ 1387182 h 1387182"/>
              <a:gd name="connsiteX4" fmla="*/ 0 w 975147"/>
              <a:gd name="connsiteY4" fmla="*/ 0 h 13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1387182">
                <a:moveTo>
                  <a:pt x="0" y="0"/>
                </a:moveTo>
                <a:lnTo>
                  <a:pt x="975147" y="0"/>
                </a:lnTo>
                <a:lnTo>
                  <a:pt x="975147" y="1387182"/>
                </a:lnTo>
                <a:lnTo>
                  <a:pt x="0" y="138718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Prepare your manifest file</a:t>
            </a:r>
            <a:endParaRPr lang="en-US" sz="1800" kern="1200" dirty="0"/>
          </a:p>
        </p:txBody>
      </p:sp>
      <p:sp>
        <p:nvSpPr>
          <p:cNvPr id="24" name="Freeform 23"/>
          <p:cNvSpPr/>
          <p:nvPr/>
        </p:nvSpPr>
        <p:spPr>
          <a:xfrm>
            <a:off x="5102888" y="1387306"/>
            <a:ext cx="975147" cy="329627"/>
          </a:xfrm>
          <a:custGeom>
            <a:avLst/>
            <a:gdLst>
              <a:gd name="connsiteX0" fmla="*/ 0 w 975147"/>
              <a:gd name="connsiteY0" fmla="*/ 0 h 329627"/>
              <a:gd name="connsiteX1" fmla="*/ 975147 w 975147"/>
              <a:gd name="connsiteY1" fmla="*/ 0 h 329627"/>
              <a:gd name="connsiteX2" fmla="*/ 975147 w 975147"/>
              <a:gd name="connsiteY2" fmla="*/ 329627 h 329627"/>
              <a:gd name="connsiteX3" fmla="*/ 0 w 975147"/>
              <a:gd name="connsiteY3" fmla="*/ 329627 h 329627"/>
              <a:gd name="connsiteX4" fmla="*/ 0 w 975147"/>
              <a:gd name="connsiteY4" fmla="*/ 0 h 3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329627">
                <a:moveTo>
                  <a:pt x="0" y="0"/>
                </a:moveTo>
                <a:lnTo>
                  <a:pt x="975147" y="0"/>
                </a:lnTo>
                <a:lnTo>
                  <a:pt x="975147" y="329627"/>
                </a:lnTo>
                <a:lnTo>
                  <a:pt x="0" y="329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/>
              <a:t>Step 3</a:t>
            </a:r>
            <a:endParaRPr lang="en-US" sz="2000" kern="1200" dirty="0"/>
          </a:p>
        </p:txBody>
      </p:sp>
      <p:sp>
        <p:nvSpPr>
          <p:cNvPr id="25" name="Oval 24"/>
          <p:cNvSpPr/>
          <p:nvPr/>
        </p:nvSpPr>
        <p:spPr>
          <a:xfrm>
            <a:off x="6146709" y="1387306"/>
            <a:ext cx="329627" cy="329627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Chord 25"/>
          <p:cNvSpPr/>
          <p:nvPr/>
        </p:nvSpPr>
        <p:spPr>
          <a:xfrm>
            <a:off x="6179671" y="1420268"/>
            <a:ext cx="263701" cy="263701"/>
          </a:xfrm>
          <a:prstGeom prst="chord">
            <a:avLst>
              <a:gd name="adj1" fmla="val 19091382"/>
              <a:gd name="adj2" fmla="val 13308618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 26"/>
          <p:cNvSpPr/>
          <p:nvPr/>
        </p:nvSpPr>
        <p:spPr>
          <a:xfrm>
            <a:off x="6146709" y="1889460"/>
            <a:ext cx="1371600" cy="1097280"/>
          </a:xfrm>
          <a:custGeom>
            <a:avLst/>
            <a:gdLst>
              <a:gd name="connsiteX0" fmla="*/ 0 w 975147"/>
              <a:gd name="connsiteY0" fmla="*/ 0 h 1387182"/>
              <a:gd name="connsiteX1" fmla="*/ 975147 w 975147"/>
              <a:gd name="connsiteY1" fmla="*/ 0 h 1387182"/>
              <a:gd name="connsiteX2" fmla="*/ 975147 w 975147"/>
              <a:gd name="connsiteY2" fmla="*/ 1387182 h 1387182"/>
              <a:gd name="connsiteX3" fmla="*/ 0 w 975147"/>
              <a:gd name="connsiteY3" fmla="*/ 1387182 h 1387182"/>
              <a:gd name="connsiteX4" fmla="*/ 0 w 975147"/>
              <a:gd name="connsiteY4" fmla="*/ 0 h 13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1387182">
                <a:moveTo>
                  <a:pt x="0" y="0"/>
                </a:moveTo>
                <a:lnTo>
                  <a:pt x="975147" y="0"/>
                </a:lnTo>
                <a:lnTo>
                  <a:pt x="975147" y="1387182"/>
                </a:lnTo>
                <a:lnTo>
                  <a:pt x="0" y="138718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79646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Upload your submission to the FTP server</a:t>
            </a:r>
            <a:endParaRPr lang="en-US" sz="1800" kern="1200" dirty="0"/>
          </a:p>
        </p:txBody>
      </p:sp>
      <p:sp>
        <p:nvSpPr>
          <p:cNvPr id="28" name="Freeform 27"/>
          <p:cNvSpPr/>
          <p:nvPr/>
        </p:nvSpPr>
        <p:spPr>
          <a:xfrm>
            <a:off x="6545008" y="1387306"/>
            <a:ext cx="975147" cy="329627"/>
          </a:xfrm>
          <a:custGeom>
            <a:avLst/>
            <a:gdLst>
              <a:gd name="connsiteX0" fmla="*/ 0 w 975147"/>
              <a:gd name="connsiteY0" fmla="*/ 0 h 329627"/>
              <a:gd name="connsiteX1" fmla="*/ 975147 w 975147"/>
              <a:gd name="connsiteY1" fmla="*/ 0 h 329627"/>
              <a:gd name="connsiteX2" fmla="*/ 975147 w 975147"/>
              <a:gd name="connsiteY2" fmla="*/ 329627 h 329627"/>
              <a:gd name="connsiteX3" fmla="*/ 0 w 975147"/>
              <a:gd name="connsiteY3" fmla="*/ 329627 h 329627"/>
              <a:gd name="connsiteX4" fmla="*/ 0 w 975147"/>
              <a:gd name="connsiteY4" fmla="*/ 0 h 3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329627">
                <a:moveTo>
                  <a:pt x="0" y="0"/>
                </a:moveTo>
                <a:lnTo>
                  <a:pt x="975147" y="0"/>
                </a:lnTo>
                <a:lnTo>
                  <a:pt x="975147" y="329627"/>
                </a:lnTo>
                <a:lnTo>
                  <a:pt x="0" y="329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/>
              <a:t>Step 4</a:t>
            </a:r>
            <a:endParaRPr lang="en-US" sz="2000" kern="1200" dirty="0"/>
          </a:p>
        </p:txBody>
      </p:sp>
      <p:sp>
        <p:nvSpPr>
          <p:cNvPr id="29" name="Oval 28"/>
          <p:cNvSpPr/>
          <p:nvPr/>
        </p:nvSpPr>
        <p:spPr>
          <a:xfrm>
            <a:off x="7588829" y="1387306"/>
            <a:ext cx="329627" cy="329627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Chord 29"/>
          <p:cNvSpPr/>
          <p:nvPr/>
        </p:nvSpPr>
        <p:spPr>
          <a:xfrm>
            <a:off x="7621791" y="1420268"/>
            <a:ext cx="263701" cy="263701"/>
          </a:xfrm>
          <a:prstGeom prst="chord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Freeform 30"/>
          <p:cNvSpPr/>
          <p:nvPr/>
        </p:nvSpPr>
        <p:spPr>
          <a:xfrm>
            <a:off x="7588829" y="1889461"/>
            <a:ext cx="1371600" cy="1280160"/>
          </a:xfrm>
          <a:custGeom>
            <a:avLst/>
            <a:gdLst>
              <a:gd name="connsiteX0" fmla="*/ 0 w 975147"/>
              <a:gd name="connsiteY0" fmla="*/ 0 h 1387182"/>
              <a:gd name="connsiteX1" fmla="*/ 975147 w 975147"/>
              <a:gd name="connsiteY1" fmla="*/ 0 h 1387182"/>
              <a:gd name="connsiteX2" fmla="*/ 975147 w 975147"/>
              <a:gd name="connsiteY2" fmla="*/ 1387182 h 1387182"/>
              <a:gd name="connsiteX3" fmla="*/ 0 w 975147"/>
              <a:gd name="connsiteY3" fmla="*/ 1387182 h 1387182"/>
              <a:gd name="connsiteX4" fmla="*/ 0 w 975147"/>
              <a:gd name="connsiteY4" fmla="*/ 0 h 13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1387182">
                <a:moveTo>
                  <a:pt x="0" y="0"/>
                </a:moveTo>
                <a:lnTo>
                  <a:pt x="975147" y="0"/>
                </a:lnTo>
                <a:lnTo>
                  <a:pt x="975147" y="1387182"/>
                </a:lnTo>
                <a:lnTo>
                  <a:pt x="0" y="138718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0504D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D</a:t>
            </a:r>
            <a:r>
              <a:rPr lang="en-US" sz="1800" kern="1200" dirty="0" smtClean="0"/>
              <a:t>ownload your results, perform pathway analysis</a:t>
            </a:r>
            <a:endParaRPr lang="en-US" sz="1800" kern="1200" dirty="0"/>
          </a:p>
        </p:txBody>
      </p:sp>
      <p:sp>
        <p:nvSpPr>
          <p:cNvPr id="32" name="Freeform 31"/>
          <p:cNvSpPr/>
          <p:nvPr/>
        </p:nvSpPr>
        <p:spPr>
          <a:xfrm>
            <a:off x="7987128" y="1387306"/>
            <a:ext cx="975147" cy="329627"/>
          </a:xfrm>
          <a:custGeom>
            <a:avLst/>
            <a:gdLst>
              <a:gd name="connsiteX0" fmla="*/ 0 w 975147"/>
              <a:gd name="connsiteY0" fmla="*/ 0 h 329627"/>
              <a:gd name="connsiteX1" fmla="*/ 975147 w 975147"/>
              <a:gd name="connsiteY1" fmla="*/ 0 h 329627"/>
              <a:gd name="connsiteX2" fmla="*/ 975147 w 975147"/>
              <a:gd name="connsiteY2" fmla="*/ 329627 h 329627"/>
              <a:gd name="connsiteX3" fmla="*/ 0 w 975147"/>
              <a:gd name="connsiteY3" fmla="*/ 329627 h 329627"/>
              <a:gd name="connsiteX4" fmla="*/ 0 w 975147"/>
              <a:gd name="connsiteY4" fmla="*/ 0 h 3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147" h="329627">
                <a:moveTo>
                  <a:pt x="0" y="0"/>
                </a:moveTo>
                <a:lnTo>
                  <a:pt x="975147" y="0"/>
                </a:lnTo>
                <a:lnTo>
                  <a:pt x="975147" y="329627"/>
                </a:lnTo>
                <a:lnTo>
                  <a:pt x="0" y="329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/>
              <a:t>Step 5</a:t>
            </a:r>
            <a:endParaRPr lang="en-US" sz="2000" kern="12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679875" y="4166558"/>
            <a:ext cx="7978392" cy="2048924"/>
            <a:chOff x="918386" y="4442295"/>
            <a:chExt cx="7500994" cy="1759496"/>
          </a:xfrm>
        </p:grpSpPr>
        <p:sp>
          <p:nvSpPr>
            <p:cNvPr id="33" name="Freeform 32"/>
            <p:cNvSpPr/>
            <p:nvPr/>
          </p:nvSpPr>
          <p:spPr>
            <a:xfrm>
              <a:off x="3488585" y="4442295"/>
              <a:ext cx="4930795" cy="497051"/>
            </a:xfrm>
            <a:custGeom>
              <a:avLst/>
              <a:gdLst>
                <a:gd name="connsiteX0" fmla="*/ 94032 w 564179"/>
                <a:gd name="connsiteY0" fmla="*/ 0 h 3762086"/>
                <a:gd name="connsiteX1" fmla="*/ 470147 w 564179"/>
                <a:gd name="connsiteY1" fmla="*/ 0 h 3762086"/>
                <a:gd name="connsiteX2" fmla="*/ 564179 w 564179"/>
                <a:gd name="connsiteY2" fmla="*/ 94032 h 3762086"/>
                <a:gd name="connsiteX3" fmla="*/ 564179 w 564179"/>
                <a:gd name="connsiteY3" fmla="*/ 3762086 h 3762086"/>
                <a:gd name="connsiteX4" fmla="*/ 564179 w 564179"/>
                <a:gd name="connsiteY4" fmla="*/ 3762086 h 3762086"/>
                <a:gd name="connsiteX5" fmla="*/ 0 w 564179"/>
                <a:gd name="connsiteY5" fmla="*/ 3762086 h 3762086"/>
                <a:gd name="connsiteX6" fmla="*/ 0 w 564179"/>
                <a:gd name="connsiteY6" fmla="*/ 3762086 h 3762086"/>
                <a:gd name="connsiteX7" fmla="*/ 0 w 564179"/>
                <a:gd name="connsiteY7" fmla="*/ 94032 h 3762086"/>
                <a:gd name="connsiteX8" fmla="*/ 94032 w 564179"/>
                <a:gd name="connsiteY8" fmla="*/ 0 h 376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4179" h="3762086">
                  <a:moveTo>
                    <a:pt x="564179" y="627031"/>
                  </a:moveTo>
                  <a:lnTo>
                    <a:pt x="564179" y="3135055"/>
                  </a:lnTo>
                  <a:cubicBezTo>
                    <a:pt x="564179" y="3481350"/>
                    <a:pt x="557865" y="3762083"/>
                    <a:pt x="550077" y="3762083"/>
                  </a:cubicBezTo>
                  <a:lnTo>
                    <a:pt x="0" y="3762083"/>
                  </a:lnTo>
                  <a:lnTo>
                    <a:pt x="0" y="376208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50077" y="3"/>
                  </a:lnTo>
                  <a:cubicBezTo>
                    <a:pt x="557865" y="3"/>
                    <a:pt x="564179" y="280736"/>
                    <a:pt x="564179" y="627031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1366" rIns="275191" bIns="151367" numCol="1" spcCol="1270" anchor="ctr" anchorCtr="0">
              <a:noAutofit/>
            </a:bodyPr>
            <a:lstStyle/>
            <a:p>
              <a:pPr marL="0" lvl="1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kern="1200" dirty="0" smtClean="0"/>
                <a:t>Email DCC (</a:t>
              </a:r>
              <a:r>
                <a:rPr lang="en-US" sz="1400" kern="1200" dirty="0" smtClean="0">
                  <a:hlinkClick r:id="rId3"/>
                </a:rPr>
                <a:t>sailakss@bcm.edu</a:t>
              </a:r>
              <a:r>
                <a:rPr lang="en-US" sz="1400" kern="1200" dirty="0" smtClean="0"/>
                <a:t>) for an account on the FTP server.</a:t>
              </a:r>
              <a:endParaRPr lang="en-US" sz="1400" kern="12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918386" y="4455986"/>
              <a:ext cx="2524418" cy="483360"/>
            </a:xfrm>
            <a:custGeom>
              <a:avLst/>
              <a:gdLst>
                <a:gd name="connsiteX0" fmla="*/ 0 w 2013628"/>
                <a:gd name="connsiteY0" fmla="*/ 164059 h 984337"/>
                <a:gd name="connsiteX1" fmla="*/ 164059 w 2013628"/>
                <a:gd name="connsiteY1" fmla="*/ 0 h 984337"/>
                <a:gd name="connsiteX2" fmla="*/ 1849569 w 2013628"/>
                <a:gd name="connsiteY2" fmla="*/ 0 h 984337"/>
                <a:gd name="connsiteX3" fmla="*/ 2013628 w 2013628"/>
                <a:gd name="connsiteY3" fmla="*/ 164059 h 984337"/>
                <a:gd name="connsiteX4" fmla="*/ 2013628 w 2013628"/>
                <a:gd name="connsiteY4" fmla="*/ 820278 h 984337"/>
                <a:gd name="connsiteX5" fmla="*/ 1849569 w 2013628"/>
                <a:gd name="connsiteY5" fmla="*/ 984337 h 984337"/>
                <a:gd name="connsiteX6" fmla="*/ 164059 w 2013628"/>
                <a:gd name="connsiteY6" fmla="*/ 984337 h 984337"/>
                <a:gd name="connsiteX7" fmla="*/ 0 w 2013628"/>
                <a:gd name="connsiteY7" fmla="*/ 820278 h 984337"/>
                <a:gd name="connsiteX8" fmla="*/ 0 w 2013628"/>
                <a:gd name="connsiteY8" fmla="*/ 164059 h 98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628" h="984337">
                  <a:moveTo>
                    <a:pt x="0" y="164059"/>
                  </a:moveTo>
                  <a:cubicBezTo>
                    <a:pt x="0" y="73452"/>
                    <a:pt x="73452" y="0"/>
                    <a:pt x="164059" y="0"/>
                  </a:cubicBezTo>
                  <a:lnTo>
                    <a:pt x="1849569" y="0"/>
                  </a:lnTo>
                  <a:cubicBezTo>
                    <a:pt x="1940176" y="0"/>
                    <a:pt x="2013628" y="73452"/>
                    <a:pt x="2013628" y="164059"/>
                  </a:cubicBezTo>
                  <a:lnTo>
                    <a:pt x="2013628" y="820278"/>
                  </a:lnTo>
                  <a:cubicBezTo>
                    <a:pt x="2013628" y="910885"/>
                    <a:pt x="1940176" y="984337"/>
                    <a:pt x="1849569" y="984337"/>
                  </a:cubicBezTo>
                  <a:lnTo>
                    <a:pt x="164059" y="984337"/>
                  </a:lnTo>
                  <a:cubicBezTo>
                    <a:pt x="73452" y="984337"/>
                    <a:pt x="0" y="910885"/>
                    <a:pt x="0" y="820278"/>
                  </a:cubicBezTo>
                  <a:lnTo>
                    <a:pt x="0" y="164059"/>
                  </a:ln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011" tIns="78531" rIns="109011" bIns="78531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baseline="0" dirty="0" smtClean="0"/>
                <a:t>If you have exRNA profiling data</a:t>
              </a:r>
              <a:endParaRPr lang="en-US" sz="1600" b="1" kern="1200" baseline="0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488584" y="5010897"/>
              <a:ext cx="4930796" cy="485474"/>
            </a:xfrm>
            <a:custGeom>
              <a:avLst/>
              <a:gdLst>
                <a:gd name="connsiteX0" fmla="*/ 91842 w 551039"/>
                <a:gd name="connsiteY0" fmla="*/ 0 h 3762086"/>
                <a:gd name="connsiteX1" fmla="*/ 459197 w 551039"/>
                <a:gd name="connsiteY1" fmla="*/ 0 h 3762086"/>
                <a:gd name="connsiteX2" fmla="*/ 551039 w 551039"/>
                <a:gd name="connsiteY2" fmla="*/ 91842 h 3762086"/>
                <a:gd name="connsiteX3" fmla="*/ 551039 w 551039"/>
                <a:gd name="connsiteY3" fmla="*/ 3762086 h 3762086"/>
                <a:gd name="connsiteX4" fmla="*/ 551039 w 551039"/>
                <a:gd name="connsiteY4" fmla="*/ 3762086 h 3762086"/>
                <a:gd name="connsiteX5" fmla="*/ 0 w 551039"/>
                <a:gd name="connsiteY5" fmla="*/ 3762086 h 3762086"/>
                <a:gd name="connsiteX6" fmla="*/ 0 w 551039"/>
                <a:gd name="connsiteY6" fmla="*/ 3762086 h 3762086"/>
                <a:gd name="connsiteX7" fmla="*/ 0 w 551039"/>
                <a:gd name="connsiteY7" fmla="*/ 91842 h 3762086"/>
                <a:gd name="connsiteX8" fmla="*/ 91842 w 551039"/>
                <a:gd name="connsiteY8" fmla="*/ 0 h 376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1039" h="3762086">
                  <a:moveTo>
                    <a:pt x="551039" y="627031"/>
                  </a:moveTo>
                  <a:lnTo>
                    <a:pt x="551039" y="3135055"/>
                  </a:lnTo>
                  <a:cubicBezTo>
                    <a:pt x="551039" y="3481353"/>
                    <a:pt x="545016" y="3762083"/>
                    <a:pt x="537587" y="3762083"/>
                  </a:cubicBezTo>
                  <a:lnTo>
                    <a:pt x="0" y="3762083"/>
                  </a:lnTo>
                  <a:lnTo>
                    <a:pt x="0" y="3762083"/>
                  </a:lnTo>
                  <a:lnTo>
                    <a:pt x="0" y="3"/>
                  </a:lnTo>
                  <a:lnTo>
                    <a:pt x="0" y="3"/>
                  </a:lnTo>
                  <a:lnTo>
                    <a:pt x="537587" y="3"/>
                  </a:lnTo>
                  <a:cubicBezTo>
                    <a:pt x="545016" y="3"/>
                    <a:pt x="551039" y="280733"/>
                    <a:pt x="551039" y="627031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0725" rIns="274550" bIns="150726" numCol="1" spcCol="1270" anchor="ctr" anchorCtr="0">
              <a:noAutofit/>
            </a:bodyPr>
            <a:lstStyle/>
            <a:p>
              <a:pPr marL="0" lvl="1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kern="1200" dirty="0" smtClean="0">
                  <a:hlinkClick r:id="rId4"/>
                </a:rPr>
                <a:t>ftp.genboree.org</a:t>
              </a:r>
              <a:endParaRPr lang="en-US" sz="1400" kern="1200" dirty="0"/>
            </a:p>
            <a:p>
              <a:pPr marL="0" lvl="1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kern="1200" dirty="0" smtClean="0"/>
                <a:t>Use your Genboree user name and password</a:t>
              </a:r>
              <a:endParaRPr lang="en-US" sz="14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918386" y="5016430"/>
              <a:ext cx="2524418" cy="483360"/>
            </a:xfrm>
            <a:custGeom>
              <a:avLst/>
              <a:gdLst>
                <a:gd name="connsiteX0" fmla="*/ 0 w 2013628"/>
                <a:gd name="connsiteY0" fmla="*/ 164059 h 984337"/>
                <a:gd name="connsiteX1" fmla="*/ 164059 w 2013628"/>
                <a:gd name="connsiteY1" fmla="*/ 0 h 984337"/>
                <a:gd name="connsiteX2" fmla="*/ 1849569 w 2013628"/>
                <a:gd name="connsiteY2" fmla="*/ 0 h 984337"/>
                <a:gd name="connsiteX3" fmla="*/ 2013628 w 2013628"/>
                <a:gd name="connsiteY3" fmla="*/ 164059 h 984337"/>
                <a:gd name="connsiteX4" fmla="*/ 2013628 w 2013628"/>
                <a:gd name="connsiteY4" fmla="*/ 820278 h 984337"/>
                <a:gd name="connsiteX5" fmla="*/ 1849569 w 2013628"/>
                <a:gd name="connsiteY5" fmla="*/ 984337 h 984337"/>
                <a:gd name="connsiteX6" fmla="*/ 164059 w 2013628"/>
                <a:gd name="connsiteY6" fmla="*/ 984337 h 984337"/>
                <a:gd name="connsiteX7" fmla="*/ 0 w 2013628"/>
                <a:gd name="connsiteY7" fmla="*/ 820278 h 984337"/>
                <a:gd name="connsiteX8" fmla="*/ 0 w 2013628"/>
                <a:gd name="connsiteY8" fmla="*/ 164059 h 98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628" h="984337">
                  <a:moveTo>
                    <a:pt x="0" y="164059"/>
                  </a:moveTo>
                  <a:cubicBezTo>
                    <a:pt x="0" y="73452"/>
                    <a:pt x="73452" y="0"/>
                    <a:pt x="164059" y="0"/>
                  </a:cubicBezTo>
                  <a:lnTo>
                    <a:pt x="1849569" y="0"/>
                  </a:lnTo>
                  <a:cubicBezTo>
                    <a:pt x="1940176" y="0"/>
                    <a:pt x="2013628" y="73452"/>
                    <a:pt x="2013628" y="164059"/>
                  </a:cubicBezTo>
                  <a:lnTo>
                    <a:pt x="2013628" y="820278"/>
                  </a:lnTo>
                  <a:cubicBezTo>
                    <a:pt x="2013628" y="910885"/>
                    <a:pt x="1940176" y="984337"/>
                    <a:pt x="1849569" y="984337"/>
                  </a:cubicBezTo>
                  <a:lnTo>
                    <a:pt x="164059" y="984337"/>
                  </a:lnTo>
                  <a:cubicBezTo>
                    <a:pt x="73452" y="984337"/>
                    <a:pt x="0" y="910885"/>
                    <a:pt x="0" y="820278"/>
                  </a:cubicBezTo>
                  <a:lnTo>
                    <a:pt x="0" y="164059"/>
                  </a:ln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011" tIns="78531" rIns="109011" bIns="78531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baseline="0" dirty="0" smtClean="0"/>
                <a:t>Genboree FTP Server </a:t>
              </a:r>
              <a:endParaRPr lang="en-US" sz="1600" kern="1200" baseline="0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488585" y="5564024"/>
              <a:ext cx="4930795" cy="637767"/>
            </a:xfrm>
            <a:custGeom>
              <a:avLst/>
              <a:gdLst>
                <a:gd name="connsiteX0" fmla="*/ 143686 w 862100"/>
                <a:gd name="connsiteY0" fmla="*/ 0 h 3762086"/>
                <a:gd name="connsiteX1" fmla="*/ 718414 w 862100"/>
                <a:gd name="connsiteY1" fmla="*/ 0 h 3762086"/>
                <a:gd name="connsiteX2" fmla="*/ 862100 w 862100"/>
                <a:gd name="connsiteY2" fmla="*/ 143686 h 3762086"/>
                <a:gd name="connsiteX3" fmla="*/ 862100 w 862100"/>
                <a:gd name="connsiteY3" fmla="*/ 3762086 h 3762086"/>
                <a:gd name="connsiteX4" fmla="*/ 862100 w 862100"/>
                <a:gd name="connsiteY4" fmla="*/ 3762086 h 3762086"/>
                <a:gd name="connsiteX5" fmla="*/ 0 w 862100"/>
                <a:gd name="connsiteY5" fmla="*/ 3762086 h 3762086"/>
                <a:gd name="connsiteX6" fmla="*/ 0 w 862100"/>
                <a:gd name="connsiteY6" fmla="*/ 3762086 h 3762086"/>
                <a:gd name="connsiteX7" fmla="*/ 0 w 862100"/>
                <a:gd name="connsiteY7" fmla="*/ 143686 h 3762086"/>
                <a:gd name="connsiteX8" fmla="*/ 143686 w 862100"/>
                <a:gd name="connsiteY8" fmla="*/ 0 h 376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100" h="3762086">
                  <a:moveTo>
                    <a:pt x="862100" y="627026"/>
                  </a:moveTo>
                  <a:lnTo>
                    <a:pt x="862100" y="3135060"/>
                  </a:lnTo>
                  <a:cubicBezTo>
                    <a:pt x="862100" y="3481359"/>
                    <a:pt x="847358" y="3762086"/>
                    <a:pt x="829174" y="3762086"/>
                  </a:cubicBezTo>
                  <a:lnTo>
                    <a:pt x="0" y="3762086"/>
                  </a:lnTo>
                  <a:lnTo>
                    <a:pt x="0" y="376208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29174" y="0"/>
                  </a:lnTo>
                  <a:cubicBezTo>
                    <a:pt x="847358" y="0"/>
                    <a:pt x="862100" y="280727"/>
                    <a:pt x="862100" y="627026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65909" rIns="289734" bIns="165909" numCol="1" spcCol="1270" anchor="ctr" anchorCtr="0">
              <a:noAutofit/>
            </a:bodyPr>
            <a:lstStyle/>
            <a:p>
              <a:pPr marL="0" lvl="1" algn="l" defTabSz="4889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kern="1200" dirty="0" smtClean="0"/>
                <a:t>A dedicated, unique and private directory named </a:t>
              </a:r>
              <a:r>
                <a:rPr lang="en-US" sz="1400" b="1" kern="1200" dirty="0" smtClean="0"/>
                <a:t>“</a:t>
              </a:r>
              <a:r>
                <a:rPr lang="en-US" sz="1400" b="1" kern="1200" dirty="0" smtClean="0">
                  <a:solidFill>
                    <a:srgbClr val="FF0000"/>
                  </a:solidFill>
                </a:rPr>
                <a:t>exrna-picode</a:t>
              </a:r>
              <a:r>
                <a:rPr lang="en-US" sz="1400" b="1" kern="1200" dirty="0" smtClean="0"/>
                <a:t>” </a:t>
              </a:r>
              <a:r>
                <a:rPr lang="en-US" sz="1400" kern="1200" dirty="0" smtClean="0"/>
                <a:t>for your lab/group, shared only by your lab members</a:t>
              </a:r>
              <a:r>
                <a:rPr lang="en-US" sz="1400" dirty="0"/>
                <a:t> </a:t>
              </a:r>
              <a:r>
                <a:rPr lang="en-US" sz="1400" dirty="0" smtClean="0"/>
                <a:t>and/or collaborators.</a:t>
              </a:r>
              <a:endParaRPr lang="en-US" sz="1400" kern="12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918386" y="5610440"/>
              <a:ext cx="2524418" cy="483360"/>
            </a:xfrm>
            <a:custGeom>
              <a:avLst/>
              <a:gdLst>
                <a:gd name="connsiteX0" fmla="*/ 0 w 2013628"/>
                <a:gd name="connsiteY0" fmla="*/ 164059 h 984337"/>
                <a:gd name="connsiteX1" fmla="*/ 164059 w 2013628"/>
                <a:gd name="connsiteY1" fmla="*/ 0 h 984337"/>
                <a:gd name="connsiteX2" fmla="*/ 1849569 w 2013628"/>
                <a:gd name="connsiteY2" fmla="*/ 0 h 984337"/>
                <a:gd name="connsiteX3" fmla="*/ 2013628 w 2013628"/>
                <a:gd name="connsiteY3" fmla="*/ 164059 h 984337"/>
                <a:gd name="connsiteX4" fmla="*/ 2013628 w 2013628"/>
                <a:gd name="connsiteY4" fmla="*/ 820278 h 984337"/>
                <a:gd name="connsiteX5" fmla="*/ 1849569 w 2013628"/>
                <a:gd name="connsiteY5" fmla="*/ 984337 h 984337"/>
                <a:gd name="connsiteX6" fmla="*/ 164059 w 2013628"/>
                <a:gd name="connsiteY6" fmla="*/ 984337 h 984337"/>
                <a:gd name="connsiteX7" fmla="*/ 0 w 2013628"/>
                <a:gd name="connsiteY7" fmla="*/ 820278 h 984337"/>
                <a:gd name="connsiteX8" fmla="*/ 0 w 2013628"/>
                <a:gd name="connsiteY8" fmla="*/ 164059 h 98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628" h="984337">
                  <a:moveTo>
                    <a:pt x="0" y="164059"/>
                  </a:moveTo>
                  <a:cubicBezTo>
                    <a:pt x="0" y="73452"/>
                    <a:pt x="73452" y="0"/>
                    <a:pt x="164059" y="0"/>
                  </a:cubicBezTo>
                  <a:lnTo>
                    <a:pt x="1849569" y="0"/>
                  </a:lnTo>
                  <a:cubicBezTo>
                    <a:pt x="1940176" y="0"/>
                    <a:pt x="2013628" y="73452"/>
                    <a:pt x="2013628" y="164059"/>
                  </a:cubicBezTo>
                  <a:lnTo>
                    <a:pt x="2013628" y="820278"/>
                  </a:lnTo>
                  <a:cubicBezTo>
                    <a:pt x="2013628" y="910885"/>
                    <a:pt x="1940176" y="984337"/>
                    <a:pt x="1849569" y="984337"/>
                  </a:cubicBezTo>
                  <a:lnTo>
                    <a:pt x="164059" y="984337"/>
                  </a:lnTo>
                  <a:cubicBezTo>
                    <a:pt x="73452" y="984337"/>
                    <a:pt x="0" y="910885"/>
                    <a:pt x="0" y="820278"/>
                  </a:cubicBezTo>
                  <a:lnTo>
                    <a:pt x="0" y="164059"/>
                  </a:ln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011" tIns="78531" rIns="109011" bIns="78531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baseline="0" dirty="0" smtClean="0"/>
                <a:t>Upload directory</a:t>
              </a:r>
              <a:r>
                <a:rPr lang="en-US" sz="1600" kern="1200" baseline="0" dirty="0" smtClean="0"/>
                <a:t> </a:t>
              </a:r>
              <a:endParaRPr lang="en-US" sz="1600" kern="1200" baseline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08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 animBg="1"/>
      <p:bldP spid="20" grpId="0"/>
      <p:bldP spid="23" grpId="0" animBg="1"/>
      <p:bldP spid="24" grpId="0"/>
      <p:bldP spid="27" grpId="0" animBg="1"/>
      <p:bldP spid="28" grpId="0"/>
      <p:bldP spid="31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957431" y="160826"/>
            <a:ext cx="6915121" cy="629499"/>
          </a:xfrm>
        </p:spPr>
        <p:txBody>
          <a:bodyPr tIns="35203">
            <a:normAutofit/>
          </a:bodyPr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Files to </a:t>
            </a:r>
            <a:r>
              <a:rPr lang="en-US" sz="3200" b="1" dirty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Submit</a:t>
            </a:r>
          </a:p>
        </p:txBody>
      </p:sp>
      <p:sp>
        <p:nvSpPr>
          <p:cNvPr id="4" name="Straight Connector 3"/>
          <p:cNvSpPr/>
          <p:nvPr/>
        </p:nvSpPr>
        <p:spPr>
          <a:xfrm>
            <a:off x="244923" y="5108100"/>
            <a:ext cx="8686800" cy="0"/>
          </a:xfrm>
          <a:prstGeom prst="lin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traight Connector 5"/>
          <p:cNvSpPr/>
          <p:nvPr/>
        </p:nvSpPr>
        <p:spPr>
          <a:xfrm>
            <a:off x="237469" y="3309279"/>
            <a:ext cx="8686800" cy="0"/>
          </a:xfrm>
          <a:prstGeom prst="lin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traight Connector 6"/>
          <p:cNvSpPr/>
          <p:nvPr/>
        </p:nvSpPr>
        <p:spPr>
          <a:xfrm>
            <a:off x="304831" y="1603247"/>
            <a:ext cx="8686800" cy="0"/>
          </a:xfrm>
          <a:prstGeom prst="lin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511735" y="969184"/>
            <a:ext cx="5230009" cy="581888"/>
          </a:xfrm>
          <a:custGeom>
            <a:avLst/>
            <a:gdLst>
              <a:gd name="connsiteX0" fmla="*/ 0 w 5230009"/>
              <a:gd name="connsiteY0" fmla="*/ 0 h 581888"/>
              <a:gd name="connsiteX1" fmla="*/ 5230009 w 5230009"/>
              <a:gd name="connsiteY1" fmla="*/ 0 h 581888"/>
              <a:gd name="connsiteX2" fmla="*/ 5230009 w 5230009"/>
              <a:gd name="connsiteY2" fmla="*/ 581888 h 581888"/>
              <a:gd name="connsiteX3" fmla="*/ 0 w 5230009"/>
              <a:gd name="connsiteY3" fmla="*/ 581888 h 581888"/>
              <a:gd name="connsiteX4" fmla="*/ 0 w 5230009"/>
              <a:gd name="connsiteY4" fmla="*/ 0 h 5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0009" h="581888">
                <a:moveTo>
                  <a:pt x="0" y="0"/>
                </a:moveTo>
                <a:lnTo>
                  <a:pt x="5230009" y="0"/>
                </a:lnTo>
                <a:lnTo>
                  <a:pt x="5230009" y="581888"/>
                </a:lnTo>
                <a:lnTo>
                  <a:pt x="0" y="58188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b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rgbClr val="FF0000"/>
                </a:solidFill>
              </a:rPr>
              <a:t>Contains your input data files</a:t>
            </a:r>
            <a:endParaRPr lang="en-US" sz="2400" b="1" kern="1200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4796" y="968899"/>
            <a:ext cx="3177443" cy="581888"/>
          </a:xfrm>
          <a:custGeom>
            <a:avLst/>
            <a:gdLst>
              <a:gd name="connsiteX0" fmla="*/ 97001 w 3177443"/>
              <a:gd name="connsiteY0" fmla="*/ 0 h 581888"/>
              <a:gd name="connsiteX1" fmla="*/ 3080442 w 3177443"/>
              <a:gd name="connsiteY1" fmla="*/ 0 h 581888"/>
              <a:gd name="connsiteX2" fmla="*/ 3177443 w 3177443"/>
              <a:gd name="connsiteY2" fmla="*/ 97001 h 581888"/>
              <a:gd name="connsiteX3" fmla="*/ 3177443 w 3177443"/>
              <a:gd name="connsiteY3" fmla="*/ 581888 h 581888"/>
              <a:gd name="connsiteX4" fmla="*/ 3177443 w 3177443"/>
              <a:gd name="connsiteY4" fmla="*/ 581888 h 581888"/>
              <a:gd name="connsiteX5" fmla="*/ 0 w 3177443"/>
              <a:gd name="connsiteY5" fmla="*/ 581888 h 581888"/>
              <a:gd name="connsiteX6" fmla="*/ 0 w 3177443"/>
              <a:gd name="connsiteY6" fmla="*/ 581888 h 581888"/>
              <a:gd name="connsiteX7" fmla="*/ 0 w 3177443"/>
              <a:gd name="connsiteY7" fmla="*/ 97001 h 581888"/>
              <a:gd name="connsiteX8" fmla="*/ 97001 w 3177443"/>
              <a:gd name="connsiteY8" fmla="*/ 0 h 5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7443" h="581888">
                <a:moveTo>
                  <a:pt x="97001" y="0"/>
                </a:moveTo>
                <a:lnTo>
                  <a:pt x="3080442" y="0"/>
                </a:lnTo>
                <a:cubicBezTo>
                  <a:pt x="3134014" y="0"/>
                  <a:pt x="3177443" y="43429"/>
                  <a:pt x="3177443" y="97001"/>
                </a:cubicBezTo>
                <a:lnTo>
                  <a:pt x="3177443" y="581888"/>
                </a:lnTo>
                <a:lnTo>
                  <a:pt x="3177443" y="581888"/>
                </a:lnTo>
                <a:lnTo>
                  <a:pt x="0" y="581888"/>
                </a:lnTo>
                <a:lnTo>
                  <a:pt x="0" y="581888"/>
                </a:lnTo>
                <a:lnTo>
                  <a:pt x="0" y="97001"/>
                </a:lnTo>
                <a:cubicBezTo>
                  <a:pt x="0" y="43429"/>
                  <a:pt x="43429" y="0"/>
                  <a:pt x="97001" y="0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131" tIns="74131" rIns="74131" bIns="45720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Data Archive File</a:t>
            </a:r>
            <a:endParaRPr lang="en-US" sz="1800" kern="1200" dirty="0"/>
          </a:p>
        </p:txBody>
      </p:sp>
      <p:sp>
        <p:nvSpPr>
          <p:cNvPr id="10" name="Freeform 9"/>
          <p:cNvSpPr/>
          <p:nvPr/>
        </p:nvSpPr>
        <p:spPr>
          <a:xfrm>
            <a:off x="237469" y="1604755"/>
            <a:ext cx="8686800" cy="1015430"/>
          </a:xfrm>
          <a:custGeom>
            <a:avLst/>
            <a:gdLst>
              <a:gd name="connsiteX0" fmla="*/ 0 w 8686800"/>
              <a:gd name="connsiteY0" fmla="*/ 0 h 1015430"/>
              <a:gd name="connsiteX1" fmla="*/ 8686800 w 8686800"/>
              <a:gd name="connsiteY1" fmla="*/ 0 h 1015430"/>
              <a:gd name="connsiteX2" fmla="*/ 8686800 w 8686800"/>
              <a:gd name="connsiteY2" fmla="*/ 1015430 h 1015430"/>
              <a:gd name="connsiteX3" fmla="*/ 0 w 8686800"/>
              <a:gd name="connsiteY3" fmla="*/ 1015430 h 1015430"/>
              <a:gd name="connsiteX4" fmla="*/ 0 w 8686800"/>
              <a:gd name="connsiteY4" fmla="*/ 0 h 101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00" h="1015430">
                <a:moveTo>
                  <a:pt x="0" y="0"/>
                </a:moveTo>
                <a:lnTo>
                  <a:pt x="8686800" y="0"/>
                </a:lnTo>
                <a:lnTo>
                  <a:pt x="8686800" y="1015430"/>
                </a:lnTo>
                <a:lnTo>
                  <a:pt x="0" y="10154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FILE EXTENSION</a:t>
            </a:r>
            <a:r>
              <a:rPr lang="en-US" sz="1600" b="1" kern="1200" dirty="0" smtClean="0"/>
              <a:t> - _</a:t>
            </a:r>
            <a:r>
              <a:rPr lang="en-US" sz="1600" b="1" kern="1200" dirty="0" err="1" smtClean="0"/>
              <a:t>data.zip</a:t>
            </a:r>
            <a:r>
              <a:rPr lang="en-US" sz="1600" b="1" kern="1200" dirty="0" smtClean="0"/>
              <a:t> or _</a:t>
            </a:r>
            <a:r>
              <a:rPr lang="en-US" sz="1600" b="1" kern="1200" dirty="0" err="1" smtClean="0"/>
              <a:t>data.tar.gz</a:t>
            </a:r>
            <a:endParaRPr lang="en-U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FORMAT</a:t>
            </a:r>
            <a:r>
              <a:rPr lang="en-US" sz="1600" kern="1200" dirty="0" smtClean="0">
                <a:solidFill>
                  <a:srgbClr val="C00000"/>
                </a:solidFill>
              </a:rPr>
              <a:t> </a:t>
            </a:r>
            <a:r>
              <a:rPr lang="en-US" sz="1600" kern="1200" dirty="0" smtClean="0"/>
              <a:t>–  </a:t>
            </a:r>
            <a:r>
              <a:rPr lang="en-US" sz="1600" u="sng" kern="1200" dirty="0" smtClean="0"/>
              <a:t>FASTQ/SRA format </a:t>
            </a:r>
            <a:r>
              <a:rPr lang="en-US" sz="1600" kern="1200" dirty="0" smtClean="0"/>
              <a:t>(can be compressed)</a:t>
            </a:r>
            <a:endParaRPr lang="en-U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REQUIRED</a:t>
            </a:r>
            <a:r>
              <a:rPr lang="en-US" sz="1600" b="1" kern="1200" dirty="0" smtClean="0"/>
              <a:t> </a:t>
            </a:r>
            <a:r>
              <a:rPr lang="en-US" sz="1600" b="1" kern="1200" dirty="0" smtClean="0">
                <a:solidFill>
                  <a:srgbClr val="C00000"/>
                </a:solidFill>
              </a:rPr>
              <a:t>FILES</a:t>
            </a:r>
            <a:r>
              <a:rPr lang="en-US" sz="1600" b="1" kern="1200" dirty="0" smtClean="0"/>
              <a:t> - .</a:t>
            </a:r>
            <a:r>
              <a:rPr lang="en-US" sz="1600" b="1" kern="1200" dirty="0" err="1" smtClean="0"/>
              <a:t>fastq</a:t>
            </a:r>
            <a:r>
              <a:rPr lang="en-US" sz="1600" b="1" kern="1200" dirty="0" smtClean="0"/>
              <a:t> or .</a:t>
            </a:r>
            <a:r>
              <a:rPr lang="en-US" sz="1600" b="1" kern="1200" dirty="0" err="1" smtClean="0"/>
              <a:t>fastq.gz</a:t>
            </a:r>
            <a:r>
              <a:rPr lang="en-US" sz="1600" b="1" kern="1200" dirty="0" smtClean="0"/>
              <a:t> or .</a:t>
            </a:r>
            <a:r>
              <a:rPr lang="en-US" sz="1600" b="1" kern="1200" dirty="0" err="1" smtClean="0"/>
              <a:t>fastq.zip</a:t>
            </a:r>
            <a:r>
              <a:rPr lang="en-US" sz="1600" b="1" kern="1200" dirty="0" smtClean="0"/>
              <a:t> or .</a:t>
            </a:r>
            <a:r>
              <a:rPr lang="en-US" sz="1600" b="1" kern="1200" dirty="0" err="1" smtClean="0"/>
              <a:t>sra</a:t>
            </a:r>
            <a:endParaRPr lang="en-U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OPTIONAL</a:t>
            </a:r>
            <a:r>
              <a:rPr lang="en-US" sz="1600" b="1" kern="1200" dirty="0" smtClean="0"/>
              <a:t> </a:t>
            </a:r>
            <a:r>
              <a:rPr lang="en-US" sz="1600" b="1" kern="1200" dirty="0" smtClean="0">
                <a:solidFill>
                  <a:srgbClr val="C00000"/>
                </a:solidFill>
              </a:rPr>
              <a:t>FILES</a:t>
            </a:r>
            <a:r>
              <a:rPr lang="en-US" sz="1600" b="1" kern="1200" dirty="0" smtClean="0"/>
              <a:t> </a:t>
            </a:r>
            <a:r>
              <a:rPr lang="en-US" sz="1600" kern="1200" dirty="0" smtClean="0"/>
              <a:t>– Spike in sequence file in FASTA format.</a:t>
            </a:r>
            <a:endParaRPr lang="en-US" sz="16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3451217" y="2643615"/>
            <a:ext cx="5420928" cy="581888"/>
          </a:xfrm>
          <a:custGeom>
            <a:avLst/>
            <a:gdLst>
              <a:gd name="connsiteX0" fmla="*/ 0 w 5420928"/>
              <a:gd name="connsiteY0" fmla="*/ 0 h 581888"/>
              <a:gd name="connsiteX1" fmla="*/ 5420928 w 5420928"/>
              <a:gd name="connsiteY1" fmla="*/ 0 h 581888"/>
              <a:gd name="connsiteX2" fmla="*/ 5420928 w 5420928"/>
              <a:gd name="connsiteY2" fmla="*/ 581888 h 581888"/>
              <a:gd name="connsiteX3" fmla="*/ 0 w 5420928"/>
              <a:gd name="connsiteY3" fmla="*/ 581888 h 581888"/>
              <a:gd name="connsiteX4" fmla="*/ 0 w 5420928"/>
              <a:gd name="connsiteY4" fmla="*/ 0 h 5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0928" h="581888">
                <a:moveTo>
                  <a:pt x="0" y="0"/>
                </a:moveTo>
                <a:lnTo>
                  <a:pt x="5420928" y="0"/>
                </a:lnTo>
                <a:lnTo>
                  <a:pt x="5420928" y="581888"/>
                </a:lnTo>
                <a:lnTo>
                  <a:pt x="0" y="58188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b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rgbClr val="FF0000"/>
                </a:solidFill>
              </a:rPr>
              <a:t>Contains metadata about your inputs</a:t>
            </a:r>
            <a:endParaRPr lang="en-US" sz="2400" kern="1200" dirty="0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37480" y="2660629"/>
            <a:ext cx="3172700" cy="581888"/>
          </a:xfrm>
          <a:custGeom>
            <a:avLst/>
            <a:gdLst>
              <a:gd name="connsiteX0" fmla="*/ 97001 w 3172700"/>
              <a:gd name="connsiteY0" fmla="*/ 0 h 581888"/>
              <a:gd name="connsiteX1" fmla="*/ 3075699 w 3172700"/>
              <a:gd name="connsiteY1" fmla="*/ 0 h 581888"/>
              <a:gd name="connsiteX2" fmla="*/ 3172700 w 3172700"/>
              <a:gd name="connsiteY2" fmla="*/ 97001 h 581888"/>
              <a:gd name="connsiteX3" fmla="*/ 3172700 w 3172700"/>
              <a:gd name="connsiteY3" fmla="*/ 581888 h 581888"/>
              <a:gd name="connsiteX4" fmla="*/ 3172700 w 3172700"/>
              <a:gd name="connsiteY4" fmla="*/ 581888 h 581888"/>
              <a:gd name="connsiteX5" fmla="*/ 0 w 3172700"/>
              <a:gd name="connsiteY5" fmla="*/ 581888 h 581888"/>
              <a:gd name="connsiteX6" fmla="*/ 0 w 3172700"/>
              <a:gd name="connsiteY6" fmla="*/ 581888 h 581888"/>
              <a:gd name="connsiteX7" fmla="*/ 0 w 3172700"/>
              <a:gd name="connsiteY7" fmla="*/ 97001 h 581888"/>
              <a:gd name="connsiteX8" fmla="*/ 97001 w 3172700"/>
              <a:gd name="connsiteY8" fmla="*/ 0 h 5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2700" h="581888">
                <a:moveTo>
                  <a:pt x="97001" y="0"/>
                </a:moveTo>
                <a:lnTo>
                  <a:pt x="3075699" y="0"/>
                </a:lnTo>
                <a:cubicBezTo>
                  <a:pt x="3129271" y="0"/>
                  <a:pt x="3172700" y="43429"/>
                  <a:pt x="3172700" y="97001"/>
                </a:cubicBezTo>
                <a:lnTo>
                  <a:pt x="3172700" y="581888"/>
                </a:lnTo>
                <a:lnTo>
                  <a:pt x="3172700" y="581888"/>
                </a:lnTo>
                <a:lnTo>
                  <a:pt x="0" y="581888"/>
                </a:lnTo>
                <a:lnTo>
                  <a:pt x="0" y="581888"/>
                </a:lnTo>
                <a:lnTo>
                  <a:pt x="0" y="97001"/>
                </a:lnTo>
                <a:cubicBezTo>
                  <a:pt x="0" y="43429"/>
                  <a:pt x="43429" y="0"/>
                  <a:pt x="97001" y="0"/>
                </a:cubicBezTo>
                <a:close/>
              </a:path>
            </a:pathLst>
          </a:custGeom>
        </p:spPr>
        <p:style>
          <a:lnRef idx="2">
            <a:schemeClr val="accent3">
              <a:hueOff val="5625132"/>
              <a:satOff val="-8440"/>
              <a:lumOff val="-1373"/>
              <a:alphaOff val="0"/>
            </a:schemeClr>
          </a:lnRef>
          <a:fillRef idx="1">
            <a:schemeClr val="accent3">
              <a:hueOff val="5625132"/>
              <a:satOff val="-8440"/>
              <a:lumOff val="-1373"/>
              <a:alphaOff val="0"/>
            </a:schemeClr>
          </a:fillRef>
          <a:effectRef idx="1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131" tIns="74131" rIns="74131" bIns="45720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Metadata Archive File</a:t>
            </a:r>
            <a:endParaRPr lang="en-US" sz="2400" b="1" kern="1200" dirty="0"/>
          </a:p>
        </p:txBody>
      </p:sp>
      <p:sp>
        <p:nvSpPr>
          <p:cNvPr id="13" name="Freeform 12"/>
          <p:cNvSpPr/>
          <p:nvPr/>
        </p:nvSpPr>
        <p:spPr>
          <a:xfrm>
            <a:off x="237469" y="3319209"/>
            <a:ext cx="8686800" cy="1084295"/>
          </a:xfrm>
          <a:custGeom>
            <a:avLst/>
            <a:gdLst>
              <a:gd name="connsiteX0" fmla="*/ 0 w 8686800"/>
              <a:gd name="connsiteY0" fmla="*/ 0 h 1403166"/>
              <a:gd name="connsiteX1" fmla="*/ 8686800 w 8686800"/>
              <a:gd name="connsiteY1" fmla="*/ 0 h 1403166"/>
              <a:gd name="connsiteX2" fmla="*/ 8686800 w 8686800"/>
              <a:gd name="connsiteY2" fmla="*/ 1403166 h 1403166"/>
              <a:gd name="connsiteX3" fmla="*/ 0 w 8686800"/>
              <a:gd name="connsiteY3" fmla="*/ 1403166 h 1403166"/>
              <a:gd name="connsiteX4" fmla="*/ 0 w 8686800"/>
              <a:gd name="connsiteY4" fmla="*/ 0 h 140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00" h="1403166">
                <a:moveTo>
                  <a:pt x="0" y="0"/>
                </a:moveTo>
                <a:lnTo>
                  <a:pt x="8686800" y="0"/>
                </a:lnTo>
                <a:lnTo>
                  <a:pt x="8686800" y="1403166"/>
                </a:lnTo>
                <a:lnTo>
                  <a:pt x="0" y="14031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FILE</a:t>
            </a:r>
            <a:r>
              <a:rPr lang="en-US" sz="1600" b="1" kern="1200" dirty="0" smtClean="0"/>
              <a:t> </a:t>
            </a:r>
            <a:r>
              <a:rPr lang="en-US" sz="1600" b="1" kern="1200" dirty="0" smtClean="0">
                <a:solidFill>
                  <a:srgbClr val="C00000"/>
                </a:solidFill>
              </a:rPr>
              <a:t>EXTENSION</a:t>
            </a:r>
            <a:r>
              <a:rPr lang="en-US" sz="1600" b="1" kern="1200" dirty="0" smtClean="0"/>
              <a:t> - _</a:t>
            </a:r>
            <a:r>
              <a:rPr lang="en-US" sz="1600" b="1" kern="1200" dirty="0" err="1" smtClean="0"/>
              <a:t>metadata.zip</a:t>
            </a:r>
            <a:r>
              <a:rPr lang="en-US" sz="1600" b="1" kern="1200" dirty="0" smtClean="0"/>
              <a:t> or _</a:t>
            </a:r>
            <a:r>
              <a:rPr lang="en-US" sz="1600" b="1" kern="1200" dirty="0" err="1" smtClean="0"/>
              <a:t>metadata.tar.gz</a:t>
            </a:r>
            <a:endParaRPr lang="en-U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FORMAT</a:t>
            </a:r>
            <a:r>
              <a:rPr lang="en-US" sz="1600" kern="1200" dirty="0" smtClean="0">
                <a:solidFill>
                  <a:srgbClr val="C00000"/>
                </a:solidFill>
              </a:rPr>
              <a:t> </a:t>
            </a:r>
            <a:r>
              <a:rPr lang="en-US" sz="1600" kern="1200" dirty="0" smtClean="0"/>
              <a:t>– All metadata files should be in </a:t>
            </a:r>
            <a:r>
              <a:rPr lang="en-US" sz="1600" u="sng" kern="1200" dirty="0" smtClean="0"/>
              <a:t>tab separated value format</a:t>
            </a:r>
            <a:endParaRPr lang="en-US" sz="1600" u="sng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REQUIRED</a:t>
            </a:r>
            <a:r>
              <a:rPr lang="en-US" sz="1600" b="1" kern="1200" dirty="0" smtClean="0"/>
              <a:t> </a:t>
            </a:r>
            <a:r>
              <a:rPr lang="en-US" sz="1600" b="1" kern="1200" dirty="0" smtClean="0">
                <a:solidFill>
                  <a:srgbClr val="C00000"/>
                </a:solidFill>
              </a:rPr>
              <a:t>FILES</a:t>
            </a:r>
            <a:r>
              <a:rPr lang="en-US" sz="1600" b="1" kern="1200" dirty="0" smtClean="0"/>
              <a:t> - .</a:t>
            </a:r>
            <a:r>
              <a:rPr lang="en-US" sz="1600" b="1" kern="1200" dirty="0" err="1" smtClean="0"/>
              <a:t>metadata.tsv</a:t>
            </a:r>
            <a:r>
              <a:rPr lang="en-US" sz="1600" b="1" kern="1200" dirty="0" smtClean="0"/>
              <a:t> </a:t>
            </a:r>
            <a:r>
              <a:rPr lang="en-US" sz="1600" b="0" kern="1200" dirty="0" smtClean="0"/>
              <a:t>files - Submission, Study, Run, Experiment(s), Biosample(s) and Donor(s) documents.</a:t>
            </a:r>
            <a:endParaRPr lang="en-US" sz="16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3451217" y="4470267"/>
            <a:ext cx="5420928" cy="581888"/>
          </a:xfrm>
          <a:custGeom>
            <a:avLst/>
            <a:gdLst>
              <a:gd name="connsiteX0" fmla="*/ 0 w 5420928"/>
              <a:gd name="connsiteY0" fmla="*/ 0 h 581888"/>
              <a:gd name="connsiteX1" fmla="*/ 5420928 w 5420928"/>
              <a:gd name="connsiteY1" fmla="*/ 0 h 581888"/>
              <a:gd name="connsiteX2" fmla="*/ 5420928 w 5420928"/>
              <a:gd name="connsiteY2" fmla="*/ 581888 h 581888"/>
              <a:gd name="connsiteX3" fmla="*/ 0 w 5420928"/>
              <a:gd name="connsiteY3" fmla="*/ 581888 h 581888"/>
              <a:gd name="connsiteX4" fmla="*/ 0 w 5420928"/>
              <a:gd name="connsiteY4" fmla="*/ 0 h 5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0928" h="581888">
                <a:moveTo>
                  <a:pt x="0" y="0"/>
                </a:moveTo>
                <a:lnTo>
                  <a:pt x="5420928" y="0"/>
                </a:lnTo>
                <a:lnTo>
                  <a:pt x="5420928" y="581888"/>
                </a:lnTo>
                <a:lnTo>
                  <a:pt x="0" y="58188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b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rgbClr val="FF0000"/>
                </a:solidFill>
              </a:rPr>
              <a:t>Contains details of your submission</a:t>
            </a:r>
            <a:endParaRPr lang="en-US" sz="2400" b="1" kern="1200" dirty="0">
              <a:solidFill>
                <a:srgbClr val="FF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7480" y="4470267"/>
            <a:ext cx="3172700" cy="581888"/>
          </a:xfrm>
          <a:custGeom>
            <a:avLst/>
            <a:gdLst>
              <a:gd name="connsiteX0" fmla="*/ 97001 w 3172700"/>
              <a:gd name="connsiteY0" fmla="*/ 0 h 581888"/>
              <a:gd name="connsiteX1" fmla="*/ 3075699 w 3172700"/>
              <a:gd name="connsiteY1" fmla="*/ 0 h 581888"/>
              <a:gd name="connsiteX2" fmla="*/ 3172700 w 3172700"/>
              <a:gd name="connsiteY2" fmla="*/ 97001 h 581888"/>
              <a:gd name="connsiteX3" fmla="*/ 3172700 w 3172700"/>
              <a:gd name="connsiteY3" fmla="*/ 581888 h 581888"/>
              <a:gd name="connsiteX4" fmla="*/ 3172700 w 3172700"/>
              <a:gd name="connsiteY4" fmla="*/ 581888 h 581888"/>
              <a:gd name="connsiteX5" fmla="*/ 0 w 3172700"/>
              <a:gd name="connsiteY5" fmla="*/ 581888 h 581888"/>
              <a:gd name="connsiteX6" fmla="*/ 0 w 3172700"/>
              <a:gd name="connsiteY6" fmla="*/ 581888 h 581888"/>
              <a:gd name="connsiteX7" fmla="*/ 0 w 3172700"/>
              <a:gd name="connsiteY7" fmla="*/ 97001 h 581888"/>
              <a:gd name="connsiteX8" fmla="*/ 97001 w 3172700"/>
              <a:gd name="connsiteY8" fmla="*/ 0 h 5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2700" h="581888">
                <a:moveTo>
                  <a:pt x="97001" y="0"/>
                </a:moveTo>
                <a:lnTo>
                  <a:pt x="3075699" y="0"/>
                </a:lnTo>
                <a:cubicBezTo>
                  <a:pt x="3129271" y="0"/>
                  <a:pt x="3172700" y="43429"/>
                  <a:pt x="3172700" y="97001"/>
                </a:cubicBezTo>
                <a:lnTo>
                  <a:pt x="3172700" y="581888"/>
                </a:lnTo>
                <a:lnTo>
                  <a:pt x="3172700" y="581888"/>
                </a:lnTo>
                <a:lnTo>
                  <a:pt x="0" y="581888"/>
                </a:lnTo>
                <a:lnTo>
                  <a:pt x="0" y="581888"/>
                </a:lnTo>
                <a:lnTo>
                  <a:pt x="0" y="97001"/>
                </a:lnTo>
                <a:cubicBezTo>
                  <a:pt x="0" y="43429"/>
                  <a:pt x="43429" y="0"/>
                  <a:pt x="97001" y="0"/>
                </a:cubicBezTo>
                <a:close/>
              </a:path>
            </a:pathLst>
          </a:custGeom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1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131" tIns="74131" rIns="74131" bIns="45720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Manifest file </a:t>
            </a:r>
            <a:endParaRPr lang="en-US" sz="24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237469" y="5193304"/>
            <a:ext cx="8686800" cy="1267880"/>
          </a:xfrm>
          <a:custGeom>
            <a:avLst/>
            <a:gdLst>
              <a:gd name="connsiteX0" fmla="*/ 0 w 8686800"/>
              <a:gd name="connsiteY0" fmla="*/ 0 h 1267880"/>
              <a:gd name="connsiteX1" fmla="*/ 8686800 w 8686800"/>
              <a:gd name="connsiteY1" fmla="*/ 0 h 1267880"/>
              <a:gd name="connsiteX2" fmla="*/ 8686800 w 8686800"/>
              <a:gd name="connsiteY2" fmla="*/ 1267880 h 1267880"/>
              <a:gd name="connsiteX3" fmla="*/ 0 w 8686800"/>
              <a:gd name="connsiteY3" fmla="*/ 1267880 h 1267880"/>
              <a:gd name="connsiteX4" fmla="*/ 0 w 8686800"/>
              <a:gd name="connsiteY4" fmla="*/ 0 h 126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00" h="1267880">
                <a:moveTo>
                  <a:pt x="0" y="0"/>
                </a:moveTo>
                <a:lnTo>
                  <a:pt x="8686800" y="0"/>
                </a:lnTo>
                <a:lnTo>
                  <a:pt x="8686800" y="1267880"/>
                </a:lnTo>
                <a:lnTo>
                  <a:pt x="0" y="12678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FILE EXTENSION</a:t>
            </a:r>
            <a:r>
              <a:rPr lang="en-US" sz="1600" b="1" kern="1200" dirty="0" smtClean="0"/>
              <a:t> - .</a:t>
            </a:r>
            <a:r>
              <a:rPr lang="en-US" sz="1600" b="1" kern="1200" dirty="0" err="1" smtClean="0"/>
              <a:t>manifest.json</a:t>
            </a:r>
            <a:endParaRPr lang="en-U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FORMAT</a:t>
            </a:r>
            <a:r>
              <a:rPr lang="en-US" sz="1600" kern="1200" dirty="0" smtClean="0">
                <a:solidFill>
                  <a:srgbClr val="C00000"/>
                </a:solidFill>
              </a:rPr>
              <a:t> </a:t>
            </a:r>
            <a:r>
              <a:rPr lang="en-US" sz="1600" kern="1200" dirty="0" smtClean="0"/>
              <a:t>- </a:t>
            </a:r>
            <a:r>
              <a:rPr lang="en-US" sz="1600" u="sng" kern="1200" dirty="0" smtClean="0"/>
              <a:t>JSON format</a:t>
            </a:r>
            <a:endParaRPr lang="en-US" sz="1600" u="sng" kern="120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b="1" kern="1200" dirty="0" smtClean="0">
                <a:solidFill>
                  <a:srgbClr val="C00000"/>
                </a:solidFill>
              </a:rPr>
              <a:t>REQUIRED</a:t>
            </a:r>
            <a:r>
              <a:rPr lang="en-US" sz="1600" kern="1200" dirty="0" smtClean="0">
                <a:solidFill>
                  <a:srgbClr val="C00000"/>
                </a:solidFill>
              </a:rPr>
              <a:t> </a:t>
            </a:r>
            <a:r>
              <a:rPr lang="en-US" sz="1600" kern="1200" dirty="0" smtClean="0"/>
              <a:t>- </a:t>
            </a:r>
            <a:r>
              <a:rPr lang="en-US" sz="1600" kern="1200" dirty="0" err="1" smtClean="0"/>
              <a:t>Genboree</a:t>
            </a:r>
            <a:r>
              <a:rPr lang="en-US" sz="1600" kern="1200" dirty="0" smtClean="0"/>
              <a:t> login name, group name, database name </a:t>
            </a:r>
            <a:endParaRPr lang="en-US" sz="1600" kern="120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kern="1200" dirty="0" smtClean="0"/>
              <a:t>List all files that are submitted, MD5 checksum</a:t>
            </a:r>
            <a:endParaRPr lang="en-US" sz="1600" kern="120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600" kern="1200" dirty="0" smtClean="0"/>
              <a:t>Tool specific settings</a:t>
            </a:r>
            <a:endParaRPr lang="en-US" sz="1600" kern="1200" dirty="0"/>
          </a:p>
        </p:txBody>
      </p:sp>
      <p:sp>
        <p:nvSpPr>
          <p:cNvPr id="5" name="Rectangle 4"/>
          <p:cNvSpPr/>
          <p:nvPr/>
        </p:nvSpPr>
        <p:spPr>
          <a:xfrm>
            <a:off x="6004727" y="5412239"/>
            <a:ext cx="3139273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All three files </a:t>
            </a:r>
            <a:r>
              <a:rPr lang="en-US" b="1" dirty="0"/>
              <a:t>must</a:t>
            </a:r>
            <a:r>
              <a:rPr lang="en-US" dirty="0"/>
              <a:t> have the same basic file </a:t>
            </a:r>
            <a:r>
              <a:rPr lang="en-US" dirty="0" smtClean="0"/>
              <a:t>name: </a:t>
            </a:r>
            <a:r>
              <a:rPr lang="en-US" b="1" u="sng" dirty="0" smtClean="0"/>
              <a:t>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samples_data.zip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samples_metadata.zip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samples.manifest.json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4457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66158" y="155972"/>
            <a:ext cx="8001996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exceRpt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v3.1.9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Workflow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7" name="Picture 6" descr="exceRpt_workf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5" y="936228"/>
            <a:ext cx="4877235" cy="5872019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8" name="Picture 7" descr="Screen Shot 2015-05-13 at 2.33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27" y="1145876"/>
            <a:ext cx="3657600" cy="4248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1127" y="5794076"/>
            <a:ext cx="33528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Developed by Rob Kitchen at the Gerstein Lab, Yale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66157" y="155972"/>
            <a:ext cx="7962665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exceRpt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v3.1.9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in Genboree Workbench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13" name="Picture 12" descr="exceRpt_v3_Tool_Sett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19" y="783845"/>
            <a:ext cx="3107919" cy="6074155"/>
          </a:xfrm>
          <a:prstGeom prst="rect">
            <a:avLst/>
          </a:prstGeom>
          <a:ln w="12700">
            <a:solidFill>
              <a:srgbClr val="9BBB59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25546" y="1036976"/>
            <a:ext cx="5795358" cy="3232820"/>
            <a:chOff x="25546" y="1036976"/>
            <a:chExt cx="5795358" cy="3232820"/>
          </a:xfrm>
        </p:grpSpPr>
        <p:pic>
          <p:nvPicPr>
            <p:cNvPr id="1026" name="Picture 2" descr="http://genboree.org/theCommons/attachments/5400/sample_exceRpt_pi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6" y="1036976"/>
              <a:ext cx="5795358" cy="3232820"/>
            </a:xfrm>
            <a:prstGeom prst="rect">
              <a:avLst/>
            </a:prstGeom>
            <a:noFill/>
            <a:ln>
              <a:solidFill>
                <a:srgbClr val="9BBB5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430991" y="1278419"/>
              <a:ext cx="2714079" cy="2786981"/>
              <a:chOff x="430991" y="1278419"/>
              <a:chExt cx="2714079" cy="2786981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30991" y="3441354"/>
                <a:ext cx="2264723" cy="624046"/>
              </a:xfrm>
              <a:prstGeom prst="rect">
                <a:avLst/>
              </a:prstGeom>
              <a:noFill/>
              <a:ln w="9525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2200414" y="2976168"/>
                <a:ext cx="944656" cy="7281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115577" y="2093568"/>
                <a:ext cx="40887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632013" y="2818915"/>
                <a:ext cx="260853" cy="21216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687078" y="1908902"/>
                <a:ext cx="671725" cy="30777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Group</a:t>
                </a:r>
                <a:endParaRPr lang="en-US" sz="14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21986" y="2647998"/>
                <a:ext cx="773729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Database</a:t>
                </a:r>
                <a:endParaRPr lang="en-US" sz="12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588311" y="3356316"/>
                <a:ext cx="535166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Files</a:t>
                </a:r>
                <a:endParaRPr lang="en-US" sz="1200" b="1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300739" y="1278419"/>
                <a:ext cx="722201" cy="267293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" name="Elbow Connector 2"/>
          <p:cNvCxnSpPr/>
          <p:nvPr/>
        </p:nvCxnSpPr>
        <p:spPr>
          <a:xfrm>
            <a:off x="5284177" y="1802423"/>
            <a:ext cx="764931" cy="105508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6038" y="4382798"/>
            <a:ext cx="5621681" cy="20313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Tool Settings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Provide 3’ adapter sequence, if known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Set options for random barcodes – length and location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Upload custom </a:t>
            </a:r>
            <a:r>
              <a:rPr lang="en-US" sz="1400" dirty="0" err="1" smtClean="0"/>
              <a:t>oligo</a:t>
            </a:r>
            <a:r>
              <a:rPr lang="en-US" sz="1400" dirty="0" smtClean="0"/>
              <a:t> sequences or use previously uploaded </a:t>
            </a:r>
            <a:r>
              <a:rPr lang="en-US" sz="1400" dirty="0" err="1" smtClean="0"/>
              <a:t>oligo</a:t>
            </a:r>
            <a:r>
              <a:rPr lang="en-US" sz="1400" dirty="0" smtClean="0"/>
              <a:t> sequences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Select endogenous libraries for mapping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Change order of endogenous libraries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Set mapping options – mismatches, bowtie seed length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Choose exogenous library alignments</a:t>
            </a:r>
          </a:p>
        </p:txBody>
      </p:sp>
    </p:spTree>
    <p:extLst>
      <p:ext uri="{BB962C8B-B14F-4D97-AF65-F5344CB8AC3E}">
        <p14:creationId xmlns:p14="http://schemas.microsoft.com/office/powerpoint/2010/main" val="228479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66157" y="155972"/>
            <a:ext cx="7962665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exceRpt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v3.1.9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in Genboree Workbench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15" name="Picture 14" descr="Screen Shot 2015-11-03 at 4.33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" y="4186296"/>
            <a:ext cx="5138926" cy="2552763"/>
          </a:xfrm>
          <a:prstGeom prst="rect">
            <a:avLst/>
          </a:prstGeom>
          <a:ln w="19050">
            <a:solidFill>
              <a:srgbClr val="9BBB59"/>
            </a:solidFill>
          </a:ln>
        </p:spPr>
      </p:pic>
      <p:pic>
        <p:nvPicPr>
          <p:cNvPr id="7" name="Picture 4" descr="http://genboree.org/theCommons/attachments/5399/sample_exceRpt_pic_resul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" y="854150"/>
            <a:ext cx="5937494" cy="3310890"/>
          </a:xfrm>
          <a:prstGeom prst="rect">
            <a:avLst/>
          </a:prstGeom>
          <a:noFill/>
          <a:ln w="19050">
            <a:solidFill>
              <a:srgbClr val="9BBB5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genboree.org/theCommons/attachments/4943/miRNA_Abundance_Distribu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89" y="2394687"/>
            <a:ext cx="4128233" cy="2503203"/>
          </a:xfrm>
          <a:prstGeom prst="rect">
            <a:avLst/>
          </a:prstGeom>
          <a:noFill/>
          <a:ln w="19050">
            <a:solidFill>
              <a:srgbClr val="9BBB5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1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Conflicts of Interest </a:t>
            </a:r>
            <a:r>
              <a:rPr lang="en-US" sz="3200" b="1" dirty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Disclosure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1804" y="1390261"/>
            <a:ext cx="813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 have no conflicts of interest to disclose.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508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Metadata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for exRNA-seq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11" name="Picture 10" descr="exRNA_Metadata_Standar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7" y="936228"/>
            <a:ext cx="7837528" cy="5878146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58195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Metadata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3" y="1000110"/>
            <a:ext cx="7401464" cy="5615862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4590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Metadata in GenboreeKB UI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9" y="1855658"/>
            <a:ext cx="5852667" cy="4183743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02" y="1482507"/>
            <a:ext cx="4663844" cy="4778154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79213" y="1482131"/>
            <a:ext cx="292498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Metadata Data Model in UI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2420" y="1373617"/>
            <a:ext cx="332600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Nested tabbed spreadsheet format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769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55972"/>
            <a:ext cx="75327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Metadata Entry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in GenboreeKB UI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466" y="1571212"/>
            <a:ext cx="5505292" cy="4660895"/>
            <a:chOff x="328458" y="2028158"/>
            <a:chExt cx="5174751" cy="4203949"/>
          </a:xfrm>
        </p:grpSpPr>
        <p:pic>
          <p:nvPicPr>
            <p:cNvPr id="14" name="Picture 13" descr="Screen Shot 2015-11-04 at 8.44.20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58" y="2028158"/>
              <a:ext cx="5142139" cy="4203949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80594" y="2624421"/>
              <a:ext cx="5122613" cy="17373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0596" y="3942230"/>
              <a:ext cx="5122613" cy="17373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0595" y="4398160"/>
              <a:ext cx="5122613" cy="17373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0595" y="5526512"/>
              <a:ext cx="5122613" cy="17373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Screen Shot 2015-11-03 at 10.50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94" y="1539615"/>
            <a:ext cx="3958011" cy="4692676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652314" y="1120894"/>
            <a:ext cx="21977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Metadata Template</a:t>
            </a:r>
            <a:endParaRPr lang="en-US" sz="1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88803" y="1120894"/>
            <a:ext cx="158246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Questionnaire</a:t>
            </a:r>
            <a:endParaRPr lang="en-US" sz="1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291903" y="2424905"/>
            <a:ext cx="5067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367618" y="2705126"/>
            <a:ext cx="517114" cy="1180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50037" y="2194072"/>
            <a:ext cx="104934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Edit these fields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60985" y="2855145"/>
            <a:ext cx="104934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Answer these questions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32688" y="155972"/>
            <a:ext cx="8211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Pathway analysis in </a:t>
            </a:r>
            <a:r>
              <a:rPr lang="en-US" sz="28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Genboree Workbench</a:t>
            </a:r>
            <a:endParaRPr lang="en-US" sz="28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" y="1484805"/>
            <a:ext cx="7777907" cy="5054107"/>
          </a:xfrm>
          <a:prstGeom prst="rect">
            <a:avLst/>
          </a:prstGeom>
          <a:ln w="57150">
            <a:solidFill>
              <a:srgbClr val="F79646"/>
            </a:solidFill>
          </a:ln>
        </p:spPr>
      </p:pic>
    </p:spTree>
    <p:extLst>
      <p:ext uri="{BB962C8B-B14F-4D97-AF65-F5344CB8AC3E}">
        <p14:creationId xmlns:p14="http://schemas.microsoft.com/office/powerpoint/2010/main" val="42585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32688" y="155972"/>
            <a:ext cx="8211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Pathway analysis in </a:t>
            </a:r>
            <a:r>
              <a:rPr lang="en-US" sz="28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Genboree Workbench</a:t>
            </a:r>
            <a:endParaRPr lang="en-US" sz="28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84" y="1016464"/>
            <a:ext cx="4689260" cy="5705011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0955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Useful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Links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95933"/>
            <a:ext cx="8786004" cy="4708981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lIns="182880" rIns="365760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exRNA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Portal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http://exrna.org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exRNA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Portal Software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http://exrna.org/resources/software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exRNA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Atlas</a:t>
            </a:r>
          </a:p>
          <a:p>
            <a:pPr lvl="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http://genboree.org/exRNA-atlas/index.rhtml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Coordination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Center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genboree.org/theCommons/projects/exrna-mads/wiki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exRNA Data Analysis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Tools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://genboree.org/theCommons/projects/exrna-tools-may2014/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wiki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6941" y="91204"/>
            <a:ext cx="7252358" cy="7524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Helvetica"/>
                <a:cs typeface="Helvetica"/>
              </a:rPr>
              <a:t>Acknowledgements</a:t>
            </a:r>
            <a:endParaRPr lang="en-US" sz="32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27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28600" y="929109"/>
            <a:ext cx="3657600" cy="4478888"/>
            <a:chOff x="228600" y="1066800"/>
            <a:chExt cx="3657600" cy="4478888"/>
          </a:xfrm>
        </p:grpSpPr>
        <p:sp>
          <p:nvSpPr>
            <p:cNvPr id="5" name="TextBox 4"/>
            <p:cNvSpPr txBox="1"/>
            <p:nvPr/>
          </p:nvSpPr>
          <p:spPr>
            <a:xfrm>
              <a:off x="228600" y="1066800"/>
              <a:ext cx="3657600" cy="369331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b="1" i="1" u="sng" dirty="0" smtClean="0"/>
                <a:t>Baylor College of Medicine, Houston, TX</a:t>
              </a:r>
            </a:p>
            <a:p>
              <a:r>
                <a:rPr lang="en-US" dirty="0" err="1" smtClean="0"/>
                <a:t>Aleksandar</a:t>
              </a:r>
              <a:r>
                <a:rPr lang="en-US" dirty="0" smtClean="0"/>
                <a:t> </a:t>
              </a:r>
              <a:r>
                <a:rPr lang="en-US" dirty="0" err="1" smtClean="0"/>
                <a:t>Milosavljevic</a:t>
              </a:r>
              <a:r>
                <a:rPr lang="en-US" dirty="0" smtClean="0"/>
                <a:t>, Director</a:t>
              </a:r>
            </a:p>
            <a:p>
              <a:r>
                <a:rPr lang="en-US" dirty="0" smtClean="0"/>
                <a:t>Matthew Roth, Co-Director</a:t>
              </a:r>
            </a:p>
            <a:p>
              <a:r>
                <a:rPr lang="en-US" dirty="0" err="1" smtClean="0"/>
                <a:t>Elke</a:t>
              </a:r>
              <a:r>
                <a:rPr lang="en-US" dirty="0" smtClean="0"/>
                <a:t> </a:t>
              </a:r>
              <a:r>
                <a:rPr lang="en-US" dirty="0" err="1" smtClean="0"/>
                <a:t>Norwig-Eastaugh</a:t>
              </a:r>
              <a:endParaRPr lang="en-US" dirty="0" smtClean="0"/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b="1" i="1" u="sng" dirty="0" err="1" smtClean="0">
                  <a:solidFill>
                    <a:srgbClr val="000000"/>
                  </a:solidFill>
                </a:rPr>
                <a:t>Genboree</a:t>
              </a:r>
              <a:r>
                <a:rPr lang="en-US" b="1" i="1" u="sng" dirty="0" smtClean="0">
                  <a:solidFill>
                    <a:srgbClr val="000000"/>
                  </a:solidFill>
                </a:rPr>
                <a:t> </a:t>
              </a:r>
              <a:r>
                <a:rPr lang="en-US" b="1" i="1" u="sng" dirty="0" err="1" smtClean="0">
                  <a:solidFill>
                    <a:srgbClr val="000000"/>
                  </a:solidFill>
                </a:rPr>
                <a:t>Dev</a:t>
              </a:r>
              <a:r>
                <a:rPr lang="en-US" b="1" i="1" u="sng" dirty="0" smtClean="0">
                  <a:solidFill>
                    <a:srgbClr val="000000"/>
                  </a:solidFill>
                </a:rPr>
                <a:t> Team at Baylor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Andrew Jackson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Sameer </a:t>
              </a:r>
              <a:r>
                <a:rPr lang="en-US" dirty="0" err="1" smtClean="0">
                  <a:solidFill>
                    <a:srgbClr val="FF0000"/>
                  </a:solidFill>
                </a:rPr>
                <a:t>Paithankar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Sai Lakshmi Subramanian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err="1">
                  <a:solidFill>
                    <a:srgbClr val="FF0000"/>
                  </a:solidFill>
                </a:rPr>
                <a:t>Neethu</a:t>
              </a:r>
              <a:r>
                <a:rPr lang="en-US" dirty="0">
                  <a:solidFill>
                    <a:srgbClr val="FF0000"/>
                  </a:solidFill>
                </a:rPr>
                <a:t> Shah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William </a:t>
              </a:r>
              <a:r>
                <a:rPr lang="en-US" dirty="0" err="1" smtClean="0">
                  <a:solidFill>
                    <a:srgbClr val="FF0000"/>
                  </a:solidFill>
                </a:rPr>
                <a:t>Thistlethwaite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Aaron Baker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3550" y="4707488"/>
              <a:ext cx="838200" cy="838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243" y="4773147"/>
              <a:ext cx="2025916" cy="73467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79828" y="5518367"/>
            <a:ext cx="4854058" cy="1200329"/>
            <a:chOff x="179828" y="5518367"/>
            <a:chExt cx="4854058" cy="1200329"/>
          </a:xfrm>
        </p:grpSpPr>
        <p:sp>
          <p:nvSpPr>
            <p:cNvPr id="6" name="TextBox 5"/>
            <p:cNvSpPr txBox="1"/>
            <p:nvPr/>
          </p:nvSpPr>
          <p:spPr>
            <a:xfrm>
              <a:off x="179828" y="5518367"/>
              <a:ext cx="4854058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u="sng" dirty="0" smtClean="0"/>
                <a:t>Sponsored by:</a:t>
              </a:r>
            </a:p>
            <a:p>
              <a:r>
                <a:rPr lang="en-US" dirty="0" smtClean="0"/>
                <a:t>Grant </a:t>
              </a:r>
              <a:r>
                <a:rPr lang="en-US" b="1" i="1" dirty="0" smtClean="0"/>
                <a:t>1U54DA036134</a:t>
              </a:r>
              <a:r>
                <a:rPr lang="en-US" i="1" dirty="0" smtClean="0"/>
                <a:t> </a:t>
              </a:r>
              <a:r>
                <a:rPr lang="en-US" dirty="0" smtClean="0"/>
                <a:t>from </a:t>
              </a:r>
              <a:r>
                <a:rPr lang="en-US" dirty="0"/>
                <a:t>the NIH Common Fund, through the Office of Strategic Coordination/Office of the NIH </a:t>
              </a:r>
              <a:r>
                <a:rPr lang="en-US" dirty="0" smtClean="0"/>
                <a:t>Director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4002" y="5523117"/>
              <a:ext cx="3011579" cy="34592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4775200" y="1066800"/>
            <a:ext cx="41148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sng" dirty="0"/>
              <a:t>Yale University, New Haven, CT</a:t>
            </a:r>
          </a:p>
          <a:p>
            <a:r>
              <a:rPr lang="en-US" dirty="0"/>
              <a:t>Mark Gerstein</a:t>
            </a:r>
          </a:p>
          <a:p>
            <a:r>
              <a:rPr lang="en-US" dirty="0"/>
              <a:t>Joel </a:t>
            </a:r>
            <a:r>
              <a:rPr lang="en-US" dirty="0" err="1"/>
              <a:t>Rozowsky</a:t>
            </a:r>
            <a:endParaRPr lang="en-US" dirty="0"/>
          </a:p>
          <a:p>
            <a:r>
              <a:rPr lang="en-US" dirty="0"/>
              <a:t>Rob Kitchen</a:t>
            </a:r>
          </a:p>
          <a:p>
            <a:r>
              <a:rPr lang="en-US" dirty="0"/>
              <a:t>Fabio </a:t>
            </a:r>
            <a:r>
              <a:rPr lang="en-US" dirty="0" smtClean="0"/>
              <a:t>Navarro</a:t>
            </a:r>
          </a:p>
          <a:p>
            <a:endParaRPr lang="en-US" dirty="0"/>
          </a:p>
          <a:p>
            <a:r>
              <a:rPr lang="en-US" b="1" i="1" u="sng" dirty="0"/>
              <a:t>Gladstone </a:t>
            </a:r>
            <a:r>
              <a:rPr lang="en-US" b="1" i="1" u="sng" dirty="0" smtClean="0"/>
              <a:t>Institutes, San Francisco, CA</a:t>
            </a:r>
            <a:endParaRPr lang="en-US" b="1" i="1" u="sng" dirty="0"/>
          </a:p>
          <a:p>
            <a:r>
              <a:rPr lang="en-US" dirty="0"/>
              <a:t>Alexander Pico</a:t>
            </a:r>
          </a:p>
          <a:p>
            <a:r>
              <a:rPr lang="en-US" dirty="0"/>
              <a:t>Anders </a:t>
            </a:r>
            <a:r>
              <a:rPr lang="en-US" dirty="0" err="1" smtClean="0"/>
              <a:t>Riutta</a:t>
            </a:r>
            <a:endParaRPr lang="en-US" dirty="0" smtClean="0"/>
          </a:p>
          <a:p>
            <a:r>
              <a:rPr lang="en-US" dirty="0" smtClean="0"/>
              <a:t>Kristina </a:t>
            </a:r>
            <a:r>
              <a:rPr lang="en-US" dirty="0" err="1" smtClean="0"/>
              <a:t>Hanspers</a:t>
            </a:r>
            <a:endParaRPr lang="en-US" dirty="0" smtClean="0"/>
          </a:p>
          <a:p>
            <a:endParaRPr lang="en-US" dirty="0"/>
          </a:p>
          <a:p>
            <a:pPr lvl="0"/>
            <a:r>
              <a:rPr lang="en-US" b="1" i="1" u="sng" dirty="0"/>
              <a:t>Pacific Northwest Diabetes Research Institute, Seattle, WA</a:t>
            </a:r>
          </a:p>
          <a:p>
            <a:r>
              <a:rPr lang="en-US" dirty="0" smtClean="0"/>
              <a:t>David Galas</a:t>
            </a:r>
          </a:p>
          <a:p>
            <a:r>
              <a:rPr lang="en-US" dirty="0" smtClean="0"/>
              <a:t>Roger Alexander</a:t>
            </a:r>
            <a:endParaRPr lang="en-US" dirty="0"/>
          </a:p>
        </p:txBody>
      </p:sp>
      <p:pic>
        <p:nvPicPr>
          <p:cNvPr id="15" name="Picture 14" descr="Screen Shot 2015-05-13 at 2.23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19200"/>
            <a:ext cx="815546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400" y="3086100"/>
            <a:ext cx="1778000" cy="495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826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Overview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14770"/>
            <a:ext cx="8919713" cy="6843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9845" y="207550"/>
            <a:ext cx="158338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Poster Board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6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Tools available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 the DMRR 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8746" y="1292537"/>
            <a:ext cx="8610600" cy="1644300"/>
          </a:xfrm>
          <a:custGeom>
            <a:avLst/>
            <a:gdLst>
              <a:gd name="connsiteX0" fmla="*/ 0 w 8610600"/>
              <a:gd name="connsiteY0" fmla="*/ 0 h 1644300"/>
              <a:gd name="connsiteX1" fmla="*/ 8610600 w 8610600"/>
              <a:gd name="connsiteY1" fmla="*/ 0 h 1644300"/>
              <a:gd name="connsiteX2" fmla="*/ 8610600 w 8610600"/>
              <a:gd name="connsiteY2" fmla="*/ 1644300 h 1644300"/>
              <a:gd name="connsiteX3" fmla="*/ 0 w 8610600"/>
              <a:gd name="connsiteY3" fmla="*/ 1644300 h 1644300"/>
              <a:gd name="connsiteX4" fmla="*/ 0 w 8610600"/>
              <a:gd name="connsiteY4" fmla="*/ 0 h 164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1644300">
                <a:moveTo>
                  <a:pt x="0" y="0"/>
                </a:moveTo>
                <a:lnTo>
                  <a:pt x="8610600" y="0"/>
                </a:lnTo>
                <a:lnTo>
                  <a:pt x="8610600" y="1644300"/>
                </a:lnTo>
                <a:lnTo>
                  <a:pt x="0" y="16443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8278" tIns="374904" rIns="668278" bIns="128016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err="1" smtClean="0"/>
              <a:t>exceRpt</a:t>
            </a:r>
            <a:r>
              <a:rPr lang="en-US" sz="1800" kern="1200" dirty="0" smtClean="0"/>
              <a:t> small RNA-seq Pipeline </a:t>
            </a:r>
            <a:r>
              <a:rPr lang="en-US" sz="1800" kern="1200" dirty="0" smtClean="0">
                <a:solidFill>
                  <a:srgbClr val="FF0000"/>
                </a:solidFill>
              </a:rPr>
              <a:t>– Genboree Workbench &amp; FTP Submission </a:t>
            </a:r>
            <a:endParaRPr lang="en-US" sz="1800" kern="1200" dirty="0">
              <a:solidFill>
                <a:srgbClr val="FF0000"/>
              </a:solidFill>
            </a:endParaRP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RSEQtools long RNA-seq Pipeline </a:t>
            </a:r>
            <a:r>
              <a:rPr lang="en-US" sz="1800" kern="1200" dirty="0" smtClean="0">
                <a:solidFill>
                  <a:srgbClr val="FF0000"/>
                </a:solidFill>
              </a:rPr>
              <a:t>– Genboree Workbench </a:t>
            </a:r>
            <a:endParaRPr lang="en-US" sz="1800" kern="1200" dirty="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Target Interaction Finder </a:t>
            </a:r>
            <a:r>
              <a:rPr lang="en-US" sz="1800" kern="1200" dirty="0" smtClean="0">
                <a:solidFill>
                  <a:srgbClr val="FF0000"/>
                </a:solidFill>
              </a:rPr>
              <a:t>– Genboree Workbench </a:t>
            </a:r>
            <a:endParaRPr lang="en-US" sz="1800" kern="1200" dirty="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Pathway Finder </a:t>
            </a:r>
            <a:r>
              <a:rPr lang="en-US" sz="1800" kern="1200" dirty="0" smtClean="0">
                <a:solidFill>
                  <a:srgbClr val="FF0000"/>
                </a:solidFill>
              </a:rPr>
              <a:t>– Genboree Workbench </a:t>
            </a:r>
            <a:endParaRPr lang="en-US" sz="1800" kern="1200" dirty="0"/>
          </a:p>
        </p:txBody>
      </p:sp>
      <p:sp>
        <p:nvSpPr>
          <p:cNvPr id="7" name="Freeform 6"/>
          <p:cNvSpPr/>
          <p:nvPr/>
        </p:nvSpPr>
        <p:spPr>
          <a:xfrm>
            <a:off x="779276" y="1026857"/>
            <a:ext cx="6027420" cy="531360"/>
          </a:xfrm>
          <a:custGeom>
            <a:avLst/>
            <a:gdLst>
              <a:gd name="connsiteX0" fmla="*/ 0 w 6027420"/>
              <a:gd name="connsiteY0" fmla="*/ 88562 h 531360"/>
              <a:gd name="connsiteX1" fmla="*/ 88562 w 6027420"/>
              <a:gd name="connsiteY1" fmla="*/ 0 h 531360"/>
              <a:gd name="connsiteX2" fmla="*/ 5938858 w 6027420"/>
              <a:gd name="connsiteY2" fmla="*/ 0 h 531360"/>
              <a:gd name="connsiteX3" fmla="*/ 6027420 w 6027420"/>
              <a:gd name="connsiteY3" fmla="*/ 88562 h 531360"/>
              <a:gd name="connsiteX4" fmla="*/ 6027420 w 6027420"/>
              <a:gd name="connsiteY4" fmla="*/ 442798 h 531360"/>
              <a:gd name="connsiteX5" fmla="*/ 5938858 w 6027420"/>
              <a:gd name="connsiteY5" fmla="*/ 531360 h 531360"/>
              <a:gd name="connsiteX6" fmla="*/ 88562 w 6027420"/>
              <a:gd name="connsiteY6" fmla="*/ 531360 h 531360"/>
              <a:gd name="connsiteX7" fmla="*/ 0 w 6027420"/>
              <a:gd name="connsiteY7" fmla="*/ 442798 h 531360"/>
              <a:gd name="connsiteX8" fmla="*/ 0 w 602742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742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938858" y="0"/>
                </a:lnTo>
                <a:cubicBezTo>
                  <a:pt x="5987769" y="0"/>
                  <a:pt x="6027420" y="39651"/>
                  <a:pt x="6027420" y="88562"/>
                </a:cubicBezTo>
                <a:lnTo>
                  <a:pt x="6027420" y="442798"/>
                </a:lnTo>
                <a:cubicBezTo>
                  <a:pt x="6027420" y="491709"/>
                  <a:pt x="5987769" y="531360"/>
                  <a:pt x="593885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3761" tIns="25939" rIns="253761" bIns="25939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u="sng" kern="1200" dirty="0" smtClean="0"/>
              <a:t>Data Analysis Pipelines &amp; Tools</a:t>
            </a:r>
            <a:endParaRPr lang="en-US" sz="1800" kern="1200" dirty="0"/>
          </a:p>
        </p:txBody>
      </p:sp>
      <p:sp>
        <p:nvSpPr>
          <p:cNvPr id="8" name="Freeform 7"/>
          <p:cNvSpPr/>
          <p:nvPr/>
        </p:nvSpPr>
        <p:spPr>
          <a:xfrm>
            <a:off x="348746" y="3299718"/>
            <a:ext cx="8610600" cy="1360800"/>
          </a:xfrm>
          <a:custGeom>
            <a:avLst/>
            <a:gdLst>
              <a:gd name="connsiteX0" fmla="*/ 0 w 8610600"/>
              <a:gd name="connsiteY0" fmla="*/ 0 h 1360800"/>
              <a:gd name="connsiteX1" fmla="*/ 8610600 w 8610600"/>
              <a:gd name="connsiteY1" fmla="*/ 0 h 1360800"/>
              <a:gd name="connsiteX2" fmla="*/ 8610600 w 8610600"/>
              <a:gd name="connsiteY2" fmla="*/ 1360800 h 1360800"/>
              <a:gd name="connsiteX3" fmla="*/ 0 w 8610600"/>
              <a:gd name="connsiteY3" fmla="*/ 1360800 h 1360800"/>
              <a:gd name="connsiteX4" fmla="*/ 0 w 8610600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1360800">
                <a:moveTo>
                  <a:pt x="0" y="0"/>
                </a:moveTo>
                <a:lnTo>
                  <a:pt x="8610600" y="0"/>
                </a:lnTo>
                <a:lnTo>
                  <a:pt x="8610600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8278" tIns="374904" rIns="668278" bIns="128016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exRNA FTP data submission pipeline for small RNA profiling data</a:t>
            </a:r>
            <a:endParaRPr lang="en-US" sz="1800" kern="1200" dirty="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Long RNA-seq data submission pipeline </a:t>
            </a:r>
            <a:r>
              <a:rPr lang="en-US" sz="1800" b="0" kern="1200" baseline="30000" dirty="0" smtClean="0">
                <a:solidFill>
                  <a:srgbClr val="FF0000"/>
                </a:solidFill>
              </a:rPr>
              <a:t>Coming Soon</a:t>
            </a:r>
            <a:r>
              <a:rPr lang="en-US" sz="1800" b="1" kern="1200" baseline="30000" dirty="0" smtClean="0">
                <a:solidFill>
                  <a:srgbClr val="FF0000"/>
                </a:solidFill>
              </a:rPr>
              <a:t> </a:t>
            </a:r>
            <a:endParaRPr lang="en-US" sz="1800" b="1" kern="1200" baseline="30000" dirty="0">
              <a:solidFill>
                <a:srgbClr val="FF0000"/>
              </a:solidFill>
            </a:endParaRP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qPCR Assay data submission </a:t>
            </a:r>
            <a:r>
              <a:rPr lang="en-US" sz="1800" b="0" kern="1200" baseline="30000" dirty="0" smtClean="0">
                <a:solidFill>
                  <a:srgbClr val="FF0000"/>
                </a:solidFill>
              </a:rPr>
              <a:t>Coming Soon</a:t>
            </a:r>
            <a:r>
              <a:rPr lang="en-US" sz="1800" b="1" kern="1200" dirty="0" smtClean="0">
                <a:solidFill>
                  <a:srgbClr val="FF0000"/>
                </a:solidFill>
              </a:rPr>
              <a:t> </a:t>
            </a:r>
            <a:endParaRPr lang="en-US" sz="1800" kern="1200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79276" y="3034037"/>
            <a:ext cx="6027420" cy="531360"/>
          </a:xfrm>
          <a:custGeom>
            <a:avLst/>
            <a:gdLst>
              <a:gd name="connsiteX0" fmla="*/ 0 w 6027420"/>
              <a:gd name="connsiteY0" fmla="*/ 88562 h 531360"/>
              <a:gd name="connsiteX1" fmla="*/ 88562 w 6027420"/>
              <a:gd name="connsiteY1" fmla="*/ 0 h 531360"/>
              <a:gd name="connsiteX2" fmla="*/ 5938858 w 6027420"/>
              <a:gd name="connsiteY2" fmla="*/ 0 h 531360"/>
              <a:gd name="connsiteX3" fmla="*/ 6027420 w 6027420"/>
              <a:gd name="connsiteY3" fmla="*/ 88562 h 531360"/>
              <a:gd name="connsiteX4" fmla="*/ 6027420 w 6027420"/>
              <a:gd name="connsiteY4" fmla="*/ 442798 h 531360"/>
              <a:gd name="connsiteX5" fmla="*/ 5938858 w 6027420"/>
              <a:gd name="connsiteY5" fmla="*/ 531360 h 531360"/>
              <a:gd name="connsiteX6" fmla="*/ 88562 w 6027420"/>
              <a:gd name="connsiteY6" fmla="*/ 531360 h 531360"/>
              <a:gd name="connsiteX7" fmla="*/ 0 w 6027420"/>
              <a:gd name="connsiteY7" fmla="*/ 442798 h 531360"/>
              <a:gd name="connsiteX8" fmla="*/ 0 w 602742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742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938858" y="0"/>
                </a:lnTo>
                <a:cubicBezTo>
                  <a:pt x="5987769" y="0"/>
                  <a:pt x="6027420" y="39651"/>
                  <a:pt x="6027420" y="88562"/>
                </a:cubicBezTo>
                <a:lnTo>
                  <a:pt x="6027420" y="442798"/>
                </a:lnTo>
                <a:cubicBezTo>
                  <a:pt x="6027420" y="491709"/>
                  <a:pt x="5987769" y="531360"/>
                  <a:pt x="593885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3761" tIns="25939" rIns="253761" bIns="25939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u="sng" kern="1200" dirty="0" smtClean="0"/>
              <a:t>Data Submission Pipelines</a:t>
            </a:r>
            <a:endParaRPr lang="en-US" sz="1800" kern="1200" dirty="0"/>
          </a:p>
        </p:txBody>
      </p:sp>
      <p:sp>
        <p:nvSpPr>
          <p:cNvPr id="10" name="Freeform 9"/>
          <p:cNvSpPr/>
          <p:nvPr/>
        </p:nvSpPr>
        <p:spPr>
          <a:xfrm>
            <a:off x="348746" y="5023398"/>
            <a:ext cx="8610600" cy="1360800"/>
          </a:xfrm>
          <a:custGeom>
            <a:avLst/>
            <a:gdLst>
              <a:gd name="connsiteX0" fmla="*/ 0 w 8610600"/>
              <a:gd name="connsiteY0" fmla="*/ 0 h 1360800"/>
              <a:gd name="connsiteX1" fmla="*/ 8610600 w 8610600"/>
              <a:gd name="connsiteY1" fmla="*/ 0 h 1360800"/>
              <a:gd name="connsiteX2" fmla="*/ 8610600 w 8610600"/>
              <a:gd name="connsiteY2" fmla="*/ 1360800 h 1360800"/>
              <a:gd name="connsiteX3" fmla="*/ 0 w 8610600"/>
              <a:gd name="connsiteY3" fmla="*/ 1360800 h 1360800"/>
              <a:gd name="connsiteX4" fmla="*/ 0 w 8610600"/>
              <a:gd name="connsiteY4" fmla="*/ 0 h 13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1360800">
                <a:moveTo>
                  <a:pt x="0" y="0"/>
                </a:moveTo>
                <a:lnTo>
                  <a:pt x="8610600" y="0"/>
                </a:lnTo>
                <a:lnTo>
                  <a:pt x="8610600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8278" tIns="374904" rIns="668278" bIns="128016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smtClean="0"/>
              <a:t>Small RNA-Seq Assays</a:t>
            </a:r>
            <a:endParaRPr lang="en-US" sz="1800" kern="120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Long RNA-</a:t>
            </a:r>
            <a:r>
              <a:rPr lang="en-US" sz="1800" kern="1200" dirty="0" err="1" smtClean="0"/>
              <a:t>Seq</a:t>
            </a:r>
            <a:r>
              <a:rPr lang="en-US" sz="1800" kern="1200" dirty="0" smtClean="0"/>
              <a:t> Assays</a:t>
            </a:r>
            <a:endParaRPr lang="en-US" sz="1800" kern="1200" dirty="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smtClean="0"/>
              <a:t>qPCR Assays </a:t>
            </a:r>
            <a:r>
              <a:rPr lang="en-US" sz="1800" b="0" kern="1200" baseline="30000" dirty="0" smtClean="0">
                <a:solidFill>
                  <a:srgbClr val="FF0000"/>
                </a:solidFill>
              </a:rPr>
              <a:t>Coming Soon</a:t>
            </a:r>
            <a:endParaRPr lang="en-US" sz="1800" b="1" kern="1200" baseline="30000" dirty="0"/>
          </a:p>
        </p:txBody>
      </p:sp>
      <p:sp>
        <p:nvSpPr>
          <p:cNvPr id="11" name="Freeform 10"/>
          <p:cNvSpPr/>
          <p:nvPr/>
        </p:nvSpPr>
        <p:spPr>
          <a:xfrm>
            <a:off x="779276" y="4757718"/>
            <a:ext cx="6027420" cy="531360"/>
          </a:xfrm>
          <a:custGeom>
            <a:avLst/>
            <a:gdLst>
              <a:gd name="connsiteX0" fmla="*/ 0 w 6027420"/>
              <a:gd name="connsiteY0" fmla="*/ 88562 h 531360"/>
              <a:gd name="connsiteX1" fmla="*/ 88562 w 6027420"/>
              <a:gd name="connsiteY1" fmla="*/ 0 h 531360"/>
              <a:gd name="connsiteX2" fmla="*/ 5938858 w 6027420"/>
              <a:gd name="connsiteY2" fmla="*/ 0 h 531360"/>
              <a:gd name="connsiteX3" fmla="*/ 6027420 w 6027420"/>
              <a:gd name="connsiteY3" fmla="*/ 88562 h 531360"/>
              <a:gd name="connsiteX4" fmla="*/ 6027420 w 6027420"/>
              <a:gd name="connsiteY4" fmla="*/ 442798 h 531360"/>
              <a:gd name="connsiteX5" fmla="*/ 5938858 w 6027420"/>
              <a:gd name="connsiteY5" fmla="*/ 531360 h 531360"/>
              <a:gd name="connsiteX6" fmla="*/ 88562 w 6027420"/>
              <a:gd name="connsiteY6" fmla="*/ 531360 h 531360"/>
              <a:gd name="connsiteX7" fmla="*/ 0 w 6027420"/>
              <a:gd name="connsiteY7" fmla="*/ 442798 h 531360"/>
              <a:gd name="connsiteX8" fmla="*/ 0 w 602742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742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938858" y="0"/>
                </a:lnTo>
                <a:cubicBezTo>
                  <a:pt x="5987769" y="0"/>
                  <a:pt x="6027420" y="39651"/>
                  <a:pt x="6027420" y="88562"/>
                </a:cubicBezTo>
                <a:lnTo>
                  <a:pt x="6027420" y="442798"/>
                </a:lnTo>
                <a:cubicBezTo>
                  <a:pt x="6027420" y="491709"/>
                  <a:pt x="5987769" y="531360"/>
                  <a:pt x="593885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3761" tIns="25939" rIns="253761" bIns="25939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u="sng" kern="1200" dirty="0" smtClean="0"/>
              <a:t>exRNA Metadata Tracking - </a:t>
            </a:r>
            <a:r>
              <a:rPr lang="en-US" sz="1800" b="1" u="sng" kern="1200" dirty="0" smtClean="0">
                <a:solidFill>
                  <a:srgbClr val="FF0000"/>
                </a:solidFill>
              </a:rPr>
              <a:t>GenboreeKB</a:t>
            </a:r>
            <a:endParaRPr lang="en-US" sz="1800" b="1" u="sng" kern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1"/>
          <p:cNvSpPr txBox="1">
            <a:spLocks/>
          </p:cNvSpPr>
          <p:nvPr/>
        </p:nvSpPr>
        <p:spPr>
          <a:xfrm>
            <a:off x="1111465" y="122153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Small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exRNA-seq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Data Submission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51" name="Picture 50" descr="exRNAProfiling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4" y="975175"/>
            <a:ext cx="8241181" cy="5728481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8919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 Profiling </a:t>
            </a:r>
            <a:r>
              <a:rPr lang="en-US" sz="3200" b="1" dirty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Data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Flow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2611354" y="936228"/>
            <a:ext cx="2194560" cy="640080"/>
          </a:xfrm>
          <a:custGeom>
            <a:avLst/>
            <a:gdLst>
              <a:gd name="connsiteX0" fmla="*/ 0 w 5059632"/>
              <a:gd name="connsiteY0" fmla="*/ 182880 h 1828804"/>
              <a:gd name="connsiteX1" fmla="*/ 182880 w 5059632"/>
              <a:gd name="connsiteY1" fmla="*/ 0 h 1828804"/>
              <a:gd name="connsiteX2" fmla="*/ 4876752 w 5059632"/>
              <a:gd name="connsiteY2" fmla="*/ 0 h 1828804"/>
              <a:gd name="connsiteX3" fmla="*/ 5059632 w 5059632"/>
              <a:gd name="connsiteY3" fmla="*/ 182880 h 1828804"/>
              <a:gd name="connsiteX4" fmla="*/ 5059632 w 5059632"/>
              <a:gd name="connsiteY4" fmla="*/ 1645924 h 1828804"/>
              <a:gd name="connsiteX5" fmla="*/ 4876752 w 5059632"/>
              <a:gd name="connsiteY5" fmla="*/ 1828804 h 1828804"/>
              <a:gd name="connsiteX6" fmla="*/ 182880 w 5059632"/>
              <a:gd name="connsiteY6" fmla="*/ 1828804 h 1828804"/>
              <a:gd name="connsiteX7" fmla="*/ 0 w 5059632"/>
              <a:gd name="connsiteY7" fmla="*/ 1645924 h 1828804"/>
              <a:gd name="connsiteX8" fmla="*/ 0 w 5059632"/>
              <a:gd name="connsiteY8" fmla="*/ 182880 h 182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828804">
                <a:moveTo>
                  <a:pt x="0" y="182880"/>
                </a:moveTo>
                <a:cubicBezTo>
                  <a:pt x="0" y="81878"/>
                  <a:pt x="81878" y="0"/>
                  <a:pt x="182880" y="0"/>
                </a:cubicBezTo>
                <a:lnTo>
                  <a:pt x="4876752" y="0"/>
                </a:lnTo>
                <a:cubicBezTo>
                  <a:pt x="4977754" y="0"/>
                  <a:pt x="5059632" y="81878"/>
                  <a:pt x="5059632" y="182880"/>
                </a:cubicBezTo>
                <a:lnTo>
                  <a:pt x="5059632" y="1645924"/>
                </a:lnTo>
                <a:cubicBezTo>
                  <a:pt x="5059632" y="1746926"/>
                  <a:pt x="4977754" y="1828804"/>
                  <a:pt x="4876752" y="1828804"/>
                </a:cubicBezTo>
                <a:lnTo>
                  <a:pt x="182880" y="1828804"/>
                </a:lnTo>
                <a:cubicBezTo>
                  <a:pt x="81878" y="1828804"/>
                  <a:pt x="0" y="1746926"/>
                  <a:pt x="0" y="1645924"/>
                </a:cubicBezTo>
                <a:lnTo>
                  <a:pt x="0" y="182880"/>
                </a:lnTo>
                <a:close/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731521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1"/>
                </a:solidFill>
              </a:rPr>
              <a:t>Data Submission Pipeline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3675129" y="1326418"/>
            <a:ext cx="2743200" cy="548640"/>
          </a:xfrm>
          <a:custGeom>
            <a:avLst/>
            <a:gdLst>
              <a:gd name="connsiteX0" fmla="*/ 0 w 5059632"/>
              <a:gd name="connsiteY0" fmla="*/ 137160 h 1371598"/>
              <a:gd name="connsiteX1" fmla="*/ 137160 w 5059632"/>
              <a:gd name="connsiteY1" fmla="*/ 0 h 1371598"/>
              <a:gd name="connsiteX2" fmla="*/ 4922472 w 5059632"/>
              <a:gd name="connsiteY2" fmla="*/ 0 h 1371598"/>
              <a:gd name="connsiteX3" fmla="*/ 5059632 w 5059632"/>
              <a:gd name="connsiteY3" fmla="*/ 137160 h 1371598"/>
              <a:gd name="connsiteX4" fmla="*/ 5059632 w 5059632"/>
              <a:gd name="connsiteY4" fmla="*/ 1234438 h 1371598"/>
              <a:gd name="connsiteX5" fmla="*/ 4922472 w 5059632"/>
              <a:gd name="connsiteY5" fmla="*/ 1371598 h 1371598"/>
              <a:gd name="connsiteX6" fmla="*/ 137160 w 5059632"/>
              <a:gd name="connsiteY6" fmla="*/ 1371598 h 1371598"/>
              <a:gd name="connsiteX7" fmla="*/ 0 w 5059632"/>
              <a:gd name="connsiteY7" fmla="*/ 1234438 h 1371598"/>
              <a:gd name="connsiteX8" fmla="*/ 0 w 5059632"/>
              <a:gd name="connsiteY8" fmla="*/ 137160 h 137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371598">
                <a:moveTo>
                  <a:pt x="0" y="137160"/>
                </a:moveTo>
                <a:cubicBezTo>
                  <a:pt x="0" y="61409"/>
                  <a:pt x="61409" y="0"/>
                  <a:pt x="137160" y="0"/>
                </a:cubicBezTo>
                <a:lnTo>
                  <a:pt x="4922472" y="0"/>
                </a:lnTo>
                <a:cubicBezTo>
                  <a:pt x="4998223" y="0"/>
                  <a:pt x="5059632" y="61409"/>
                  <a:pt x="5059632" y="137160"/>
                </a:cubicBezTo>
                <a:lnTo>
                  <a:pt x="5059632" y="1234438"/>
                </a:lnTo>
                <a:cubicBezTo>
                  <a:pt x="5059632" y="1310189"/>
                  <a:pt x="4998223" y="1371598"/>
                  <a:pt x="4922472" y="1371598"/>
                </a:cubicBezTo>
                <a:lnTo>
                  <a:pt x="137160" y="1371598"/>
                </a:lnTo>
                <a:cubicBezTo>
                  <a:pt x="61409" y="1371598"/>
                  <a:pt x="0" y="1310189"/>
                  <a:pt x="0" y="1234438"/>
                </a:cubicBezTo>
                <a:lnTo>
                  <a:pt x="0" y="13716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9309" tIns="239309" rIns="239309" bIns="239309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FTP submission of small  exRNA-seq Data &amp; Metadata</a:t>
            </a:r>
            <a:endParaRPr lang="en-US" sz="1400" b="1" kern="1200" dirty="0"/>
          </a:p>
        </p:txBody>
      </p:sp>
      <p:sp>
        <p:nvSpPr>
          <p:cNvPr id="55" name="Rectangle 54"/>
          <p:cNvSpPr/>
          <p:nvPr/>
        </p:nvSpPr>
        <p:spPr>
          <a:xfrm>
            <a:off x="974785" y="2477342"/>
            <a:ext cx="7410090" cy="1206269"/>
          </a:xfrm>
          <a:prstGeom prst="rect">
            <a:avLst/>
          </a:prstGeom>
          <a:solidFill>
            <a:srgbClr val="FFFF00">
              <a:alpha val="50196"/>
            </a:srgbClr>
          </a:solidFill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6" name="Freeform 55"/>
          <p:cNvSpPr/>
          <p:nvPr/>
        </p:nvSpPr>
        <p:spPr>
          <a:xfrm>
            <a:off x="1066800" y="2568180"/>
            <a:ext cx="2194560" cy="640080"/>
          </a:xfrm>
          <a:custGeom>
            <a:avLst/>
            <a:gdLst>
              <a:gd name="connsiteX0" fmla="*/ 0 w 5059632"/>
              <a:gd name="connsiteY0" fmla="*/ 182880 h 1828804"/>
              <a:gd name="connsiteX1" fmla="*/ 182880 w 5059632"/>
              <a:gd name="connsiteY1" fmla="*/ 0 h 1828804"/>
              <a:gd name="connsiteX2" fmla="*/ 4876752 w 5059632"/>
              <a:gd name="connsiteY2" fmla="*/ 0 h 1828804"/>
              <a:gd name="connsiteX3" fmla="*/ 5059632 w 5059632"/>
              <a:gd name="connsiteY3" fmla="*/ 182880 h 1828804"/>
              <a:gd name="connsiteX4" fmla="*/ 5059632 w 5059632"/>
              <a:gd name="connsiteY4" fmla="*/ 1645924 h 1828804"/>
              <a:gd name="connsiteX5" fmla="*/ 4876752 w 5059632"/>
              <a:gd name="connsiteY5" fmla="*/ 1828804 h 1828804"/>
              <a:gd name="connsiteX6" fmla="*/ 182880 w 5059632"/>
              <a:gd name="connsiteY6" fmla="*/ 1828804 h 1828804"/>
              <a:gd name="connsiteX7" fmla="*/ 0 w 5059632"/>
              <a:gd name="connsiteY7" fmla="*/ 1645924 h 1828804"/>
              <a:gd name="connsiteX8" fmla="*/ 0 w 5059632"/>
              <a:gd name="connsiteY8" fmla="*/ 182880 h 182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828804">
                <a:moveTo>
                  <a:pt x="0" y="182880"/>
                </a:moveTo>
                <a:cubicBezTo>
                  <a:pt x="0" y="81878"/>
                  <a:pt x="81878" y="0"/>
                  <a:pt x="182880" y="0"/>
                </a:cubicBezTo>
                <a:lnTo>
                  <a:pt x="4876752" y="0"/>
                </a:lnTo>
                <a:cubicBezTo>
                  <a:pt x="4977754" y="0"/>
                  <a:pt x="5059632" y="81878"/>
                  <a:pt x="5059632" y="182880"/>
                </a:cubicBezTo>
                <a:lnTo>
                  <a:pt x="5059632" y="1645924"/>
                </a:lnTo>
                <a:cubicBezTo>
                  <a:pt x="5059632" y="1746926"/>
                  <a:pt x="4977754" y="1828804"/>
                  <a:pt x="4876752" y="1828804"/>
                </a:cubicBezTo>
                <a:lnTo>
                  <a:pt x="182880" y="1828804"/>
                </a:lnTo>
                <a:cubicBezTo>
                  <a:pt x="81878" y="1828804"/>
                  <a:pt x="0" y="1746926"/>
                  <a:pt x="0" y="1645924"/>
                </a:cubicBezTo>
                <a:lnTo>
                  <a:pt x="0" y="18288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731521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1"/>
                </a:solidFill>
              </a:rPr>
              <a:t>Data Analysis Pipelines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1684444" y="3060327"/>
            <a:ext cx="2743200" cy="548640"/>
          </a:xfrm>
          <a:custGeom>
            <a:avLst/>
            <a:gdLst>
              <a:gd name="connsiteX0" fmla="*/ 0 w 5059632"/>
              <a:gd name="connsiteY0" fmla="*/ 137160 h 1371598"/>
              <a:gd name="connsiteX1" fmla="*/ 137160 w 5059632"/>
              <a:gd name="connsiteY1" fmla="*/ 0 h 1371598"/>
              <a:gd name="connsiteX2" fmla="*/ 4922472 w 5059632"/>
              <a:gd name="connsiteY2" fmla="*/ 0 h 1371598"/>
              <a:gd name="connsiteX3" fmla="*/ 5059632 w 5059632"/>
              <a:gd name="connsiteY3" fmla="*/ 137160 h 1371598"/>
              <a:gd name="connsiteX4" fmla="*/ 5059632 w 5059632"/>
              <a:gd name="connsiteY4" fmla="*/ 1234438 h 1371598"/>
              <a:gd name="connsiteX5" fmla="*/ 4922472 w 5059632"/>
              <a:gd name="connsiteY5" fmla="*/ 1371598 h 1371598"/>
              <a:gd name="connsiteX6" fmla="*/ 137160 w 5059632"/>
              <a:gd name="connsiteY6" fmla="*/ 1371598 h 1371598"/>
              <a:gd name="connsiteX7" fmla="*/ 0 w 5059632"/>
              <a:gd name="connsiteY7" fmla="*/ 1234438 h 1371598"/>
              <a:gd name="connsiteX8" fmla="*/ 0 w 5059632"/>
              <a:gd name="connsiteY8" fmla="*/ 137160 h 137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371598">
                <a:moveTo>
                  <a:pt x="0" y="137160"/>
                </a:moveTo>
                <a:cubicBezTo>
                  <a:pt x="0" y="61409"/>
                  <a:pt x="61409" y="0"/>
                  <a:pt x="137160" y="0"/>
                </a:cubicBezTo>
                <a:lnTo>
                  <a:pt x="4922472" y="0"/>
                </a:lnTo>
                <a:cubicBezTo>
                  <a:pt x="4998223" y="0"/>
                  <a:pt x="5059632" y="61409"/>
                  <a:pt x="5059632" y="137160"/>
                </a:cubicBezTo>
                <a:lnTo>
                  <a:pt x="5059632" y="1234438"/>
                </a:lnTo>
                <a:cubicBezTo>
                  <a:pt x="5059632" y="1310189"/>
                  <a:pt x="4998223" y="1371598"/>
                  <a:pt x="4922472" y="1371598"/>
                </a:cubicBezTo>
                <a:lnTo>
                  <a:pt x="137160" y="1371598"/>
                </a:lnTo>
                <a:cubicBezTo>
                  <a:pt x="61409" y="1371598"/>
                  <a:pt x="0" y="1310189"/>
                  <a:pt x="0" y="1234438"/>
                </a:cubicBezTo>
                <a:lnTo>
                  <a:pt x="0" y="13716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9309" tIns="239309" rIns="239309" bIns="239309" numCol="1" spcCol="1270" anchor="ctr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exceRpt small RNA-seq</a:t>
            </a:r>
          </a:p>
        </p:txBody>
      </p:sp>
      <p:sp>
        <p:nvSpPr>
          <p:cNvPr id="58" name="Freeform 57"/>
          <p:cNvSpPr/>
          <p:nvPr/>
        </p:nvSpPr>
        <p:spPr>
          <a:xfrm>
            <a:off x="4914188" y="2568180"/>
            <a:ext cx="2194560" cy="640080"/>
          </a:xfrm>
          <a:custGeom>
            <a:avLst/>
            <a:gdLst>
              <a:gd name="connsiteX0" fmla="*/ 0 w 5059632"/>
              <a:gd name="connsiteY0" fmla="*/ 182880 h 1828804"/>
              <a:gd name="connsiteX1" fmla="*/ 182880 w 5059632"/>
              <a:gd name="connsiteY1" fmla="*/ 0 h 1828804"/>
              <a:gd name="connsiteX2" fmla="*/ 4876752 w 5059632"/>
              <a:gd name="connsiteY2" fmla="*/ 0 h 1828804"/>
              <a:gd name="connsiteX3" fmla="*/ 5059632 w 5059632"/>
              <a:gd name="connsiteY3" fmla="*/ 182880 h 1828804"/>
              <a:gd name="connsiteX4" fmla="*/ 5059632 w 5059632"/>
              <a:gd name="connsiteY4" fmla="*/ 1645924 h 1828804"/>
              <a:gd name="connsiteX5" fmla="*/ 4876752 w 5059632"/>
              <a:gd name="connsiteY5" fmla="*/ 1828804 h 1828804"/>
              <a:gd name="connsiteX6" fmla="*/ 182880 w 5059632"/>
              <a:gd name="connsiteY6" fmla="*/ 1828804 h 1828804"/>
              <a:gd name="connsiteX7" fmla="*/ 0 w 5059632"/>
              <a:gd name="connsiteY7" fmla="*/ 1645924 h 1828804"/>
              <a:gd name="connsiteX8" fmla="*/ 0 w 5059632"/>
              <a:gd name="connsiteY8" fmla="*/ 182880 h 182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828804">
                <a:moveTo>
                  <a:pt x="0" y="182880"/>
                </a:moveTo>
                <a:cubicBezTo>
                  <a:pt x="0" y="81878"/>
                  <a:pt x="81878" y="0"/>
                  <a:pt x="182880" y="0"/>
                </a:cubicBezTo>
                <a:lnTo>
                  <a:pt x="4876752" y="0"/>
                </a:lnTo>
                <a:cubicBezTo>
                  <a:pt x="4977754" y="0"/>
                  <a:pt x="5059632" y="81878"/>
                  <a:pt x="5059632" y="182880"/>
                </a:cubicBezTo>
                <a:lnTo>
                  <a:pt x="5059632" y="1645924"/>
                </a:lnTo>
                <a:cubicBezTo>
                  <a:pt x="5059632" y="1746926"/>
                  <a:pt x="4977754" y="1828804"/>
                  <a:pt x="4876752" y="1828804"/>
                </a:cubicBezTo>
                <a:lnTo>
                  <a:pt x="182880" y="1828804"/>
                </a:lnTo>
                <a:cubicBezTo>
                  <a:pt x="81878" y="1828804"/>
                  <a:pt x="0" y="1746926"/>
                  <a:pt x="0" y="1645924"/>
                </a:cubicBezTo>
                <a:lnTo>
                  <a:pt x="0" y="18288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731521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1"/>
                </a:solidFill>
              </a:rPr>
              <a:t>exRNA Metadata Tracking System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498491" y="3060327"/>
            <a:ext cx="2743200" cy="548640"/>
          </a:xfrm>
          <a:custGeom>
            <a:avLst/>
            <a:gdLst>
              <a:gd name="connsiteX0" fmla="*/ 0 w 5059632"/>
              <a:gd name="connsiteY0" fmla="*/ 140817 h 1408167"/>
              <a:gd name="connsiteX1" fmla="*/ 140817 w 5059632"/>
              <a:gd name="connsiteY1" fmla="*/ 0 h 1408167"/>
              <a:gd name="connsiteX2" fmla="*/ 4918815 w 5059632"/>
              <a:gd name="connsiteY2" fmla="*/ 0 h 1408167"/>
              <a:gd name="connsiteX3" fmla="*/ 5059632 w 5059632"/>
              <a:gd name="connsiteY3" fmla="*/ 140817 h 1408167"/>
              <a:gd name="connsiteX4" fmla="*/ 5059632 w 5059632"/>
              <a:gd name="connsiteY4" fmla="*/ 1267350 h 1408167"/>
              <a:gd name="connsiteX5" fmla="*/ 4918815 w 5059632"/>
              <a:gd name="connsiteY5" fmla="*/ 1408167 h 1408167"/>
              <a:gd name="connsiteX6" fmla="*/ 140817 w 5059632"/>
              <a:gd name="connsiteY6" fmla="*/ 1408167 h 1408167"/>
              <a:gd name="connsiteX7" fmla="*/ 0 w 5059632"/>
              <a:gd name="connsiteY7" fmla="*/ 1267350 h 1408167"/>
              <a:gd name="connsiteX8" fmla="*/ 0 w 5059632"/>
              <a:gd name="connsiteY8" fmla="*/ 140817 h 140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408167">
                <a:moveTo>
                  <a:pt x="0" y="140817"/>
                </a:moveTo>
                <a:cubicBezTo>
                  <a:pt x="0" y="63046"/>
                  <a:pt x="63046" y="0"/>
                  <a:pt x="140817" y="0"/>
                </a:cubicBezTo>
                <a:lnTo>
                  <a:pt x="4918815" y="0"/>
                </a:lnTo>
                <a:cubicBezTo>
                  <a:pt x="4996586" y="0"/>
                  <a:pt x="5059632" y="63046"/>
                  <a:pt x="5059632" y="140817"/>
                </a:cubicBezTo>
                <a:lnTo>
                  <a:pt x="5059632" y="1267350"/>
                </a:lnTo>
                <a:cubicBezTo>
                  <a:pt x="5059632" y="1345121"/>
                  <a:pt x="4996586" y="1408167"/>
                  <a:pt x="4918815" y="1408167"/>
                </a:cubicBezTo>
                <a:lnTo>
                  <a:pt x="140817" y="1408167"/>
                </a:lnTo>
                <a:cubicBezTo>
                  <a:pt x="63046" y="1408167"/>
                  <a:pt x="0" y="1345121"/>
                  <a:pt x="0" y="1267350"/>
                </a:cubicBezTo>
                <a:lnTo>
                  <a:pt x="0" y="140817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380" tIns="240380" rIns="240380" bIns="240380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GenboreeKB – small RNA-seq assays</a:t>
            </a:r>
            <a:endParaRPr lang="en-US" sz="1400" b="0" kern="12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29036" y="2108010"/>
            <a:ext cx="85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011468" y="2097390"/>
            <a:ext cx="181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65" name="Right Brace 64"/>
          <p:cNvSpPr/>
          <p:nvPr/>
        </p:nvSpPr>
        <p:spPr>
          <a:xfrm rot="16200000">
            <a:off x="4465316" y="748161"/>
            <a:ext cx="429028" cy="2706403"/>
          </a:xfrm>
          <a:prstGeom prst="rightBrace">
            <a:avLst>
              <a:gd name="adj1" fmla="val 74686"/>
              <a:gd name="adj2" fmla="val 50637"/>
            </a:avLst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483052" y="4247164"/>
            <a:ext cx="2194560" cy="640080"/>
          </a:xfrm>
          <a:custGeom>
            <a:avLst/>
            <a:gdLst>
              <a:gd name="connsiteX0" fmla="*/ 0 w 5059632"/>
              <a:gd name="connsiteY0" fmla="*/ 182880 h 1828804"/>
              <a:gd name="connsiteX1" fmla="*/ 182880 w 5059632"/>
              <a:gd name="connsiteY1" fmla="*/ 0 h 1828804"/>
              <a:gd name="connsiteX2" fmla="*/ 4876752 w 5059632"/>
              <a:gd name="connsiteY2" fmla="*/ 0 h 1828804"/>
              <a:gd name="connsiteX3" fmla="*/ 5059632 w 5059632"/>
              <a:gd name="connsiteY3" fmla="*/ 182880 h 1828804"/>
              <a:gd name="connsiteX4" fmla="*/ 5059632 w 5059632"/>
              <a:gd name="connsiteY4" fmla="*/ 1645924 h 1828804"/>
              <a:gd name="connsiteX5" fmla="*/ 4876752 w 5059632"/>
              <a:gd name="connsiteY5" fmla="*/ 1828804 h 1828804"/>
              <a:gd name="connsiteX6" fmla="*/ 182880 w 5059632"/>
              <a:gd name="connsiteY6" fmla="*/ 1828804 h 1828804"/>
              <a:gd name="connsiteX7" fmla="*/ 0 w 5059632"/>
              <a:gd name="connsiteY7" fmla="*/ 1645924 h 1828804"/>
              <a:gd name="connsiteX8" fmla="*/ 0 w 5059632"/>
              <a:gd name="connsiteY8" fmla="*/ 182880 h 182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828804">
                <a:moveTo>
                  <a:pt x="0" y="182880"/>
                </a:moveTo>
                <a:cubicBezTo>
                  <a:pt x="0" y="81878"/>
                  <a:pt x="81878" y="0"/>
                  <a:pt x="182880" y="0"/>
                </a:cubicBezTo>
                <a:lnTo>
                  <a:pt x="4876752" y="0"/>
                </a:lnTo>
                <a:cubicBezTo>
                  <a:pt x="4977754" y="0"/>
                  <a:pt x="5059632" y="81878"/>
                  <a:pt x="5059632" y="182880"/>
                </a:cubicBezTo>
                <a:lnTo>
                  <a:pt x="5059632" y="1645924"/>
                </a:lnTo>
                <a:cubicBezTo>
                  <a:pt x="5059632" y="1746926"/>
                  <a:pt x="4977754" y="1828804"/>
                  <a:pt x="4876752" y="1828804"/>
                </a:cubicBezTo>
                <a:lnTo>
                  <a:pt x="182880" y="1828804"/>
                </a:lnTo>
                <a:cubicBezTo>
                  <a:pt x="81878" y="1828804"/>
                  <a:pt x="0" y="1746926"/>
                  <a:pt x="0" y="1645924"/>
                </a:cubicBezTo>
                <a:lnTo>
                  <a:pt x="0" y="182880"/>
                </a:lnTo>
                <a:close/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731521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smtClean="0">
                <a:solidFill>
                  <a:schemeClr val="tx1"/>
                </a:solidFill>
              </a:rPr>
              <a:t>Data Repository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4427644" y="4643416"/>
            <a:ext cx="2743200" cy="548640"/>
          </a:xfrm>
          <a:custGeom>
            <a:avLst/>
            <a:gdLst>
              <a:gd name="connsiteX0" fmla="*/ 0 w 5059632"/>
              <a:gd name="connsiteY0" fmla="*/ 137160 h 1371598"/>
              <a:gd name="connsiteX1" fmla="*/ 137160 w 5059632"/>
              <a:gd name="connsiteY1" fmla="*/ 0 h 1371598"/>
              <a:gd name="connsiteX2" fmla="*/ 4922472 w 5059632"/>
              <a:gd name="connsiteY2" fmla="*/ 0 h 1371598"/>
              <a:gd name="connsiteX3" fmla="*/ 5059632 w 5059632"/>
              <a:gd name="connsiteY3" fmla="*/ 137160 h 1371598"/>
              <a:gd name="connsiteX4" fmla="*/ 5059632 w 5059632"/>
              <a:gd name="connsiteY4" fmla="*/ 1234438 h 1371598"/>
              <a:gd name="connsiteX5" fmla="*/ 4922472 w 5059632"/>
              <a:gd name="connsiteY5" fmla="*/ 1371598 h 1371598"/>
              <a:gd name="connsiteX6" fmla="*/ 137160 w 5059632"/>
              <a:gd name="connsiteY6" fmla="*/ 1371598 h 1371598"/>
              <a:gd name="connsiteX7" fmla="*/ 0 w 5059632"/>
              <a:gd name="connsiteY7" fmla="*/ 1234438 h 1371598"/>
              <a:gd name="connsiteX8" fmla="*/ 0 w 5059632"/>
              <a:gd name="connsiteY8" fmla="*/ 137160 h 137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371598">
                <a:moveTo>
                  <a:pt x="0" y="137160"/>
                </a:moveTo>
                <a:cubicBezTo>
                  <a:pt x="0" y="61409"/>
                  <a:pt x="61409" y="0"/>
                  <a:pt x="137160" y="0"/>
                </a:cubicBezTo>
                <a:lnTo>
                  <a:pt x="4922472" y="0"/>
                </a:lnTo>
                <a:cubicBezTo>
                  <a:pt x="4998223" y="0"/>
                  <a:pt x="5059632" y="61409"/>
                  <a:pt x="5059632" y="137160"/>
                </a:cubicBezTo>
                <a:lnTo>
                  <a:pt x="5059632" y="1234438"/>
                </a:lnTo>
                <a:cubicBezTo>
                  <a:pt x="5059632" y="1310189"/>
                  <a:pt x="4998223" y="1371598"/>
                  <a:pt x="4922472" y="1371598"/>
                </a:cubicBezTo>
                <a:lnTo>
                  <a:pt x="137160" y="1371598"/>
                </a:lnTo>
                <a:cubicBezTo>
                  <a:pt x="61409" y="1371598"/>
                  <a:pt x="0" y="1310189"/>
                  <a:pt x="0" y="1234438"/>
                </a:cubicBezTo>
                <a:lnTo>
                  <a:pt x="0" y="13716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9309" tIns="239309" rIns="239309" bIns="239309" numCol="1" spcCol="1270" anchor="ctr" anchorCtr="0">
            <a:noAutofit/>
          </a:bodyPr>
          <a:lstStyle/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exRNA Atlas</a:t>
            </a:r>
            <a:endParaRPr lang="en-US" sz="1400" b="1" kern="1200" dirty="0"/>
          </a:p>
        </p:txBody>
      </p:sp>
      <p:sp>
        <p:nvSpPr>
          <p:cNvPr id="68" name="Freeform 67"/>
          <p:cNvSpPr/>
          <p:nvPr/>
        </p:nvSpPr>
        <p:spPr>
          <a:xfrm>
            <a:off x="3483052" y="5589153"/>
            <a:ext cx="2194560" cy="640080"/>
          </a:xfrm>
          <a:custGeom>
            <a:avLst/>
            <a:gdLst>
              <a:gd name="connsiteX0" fmla="*/ 0 w 5059632"/>
              <a:gd name="connsiteY0" fmla="*/ 182880 h 1828804"/>
              <a:gd name="connsiteX1" fmla="*/ 182880 w 5059632"/>
              <a:gd name="connsiteY1" fmla="*/ 0 h 1828804"/>
              <a:gd name="connsiteX2" fmla="*/ 4876752 w 5059632"/>
              <a:gd name="connsiteY2" fmla="*/ 0 h 1828804"/>
              <a:gd name="connsiteX3" fmla="*/ 5059632 w 5059632"/>
              <a:gd name="connsiteY3" fmla="*/ 182880 h 1828804"/>
              <a:gd name="connsiteX4" fmla="*/ 5059632 w 5059632"/>
              <a:gd name="connsiteY4" fmla="*/ 1645924 h 1828804"/>
              <a:gd name="connsiteX5" fmla="*/ 4876752 w 5059632"/>
              <a:gd name="connsiteY5" fmla="*/ 1828804 h 1828804"/>
              <a:gd name="connsiteX6" fmla="*/ 182880 w 5059632"/>
              <a:gd name="connsiteY6" fmla="*/ 1828804 h 1828804"/>
              <a:gd name="connsiteX7" fmla="*/ 0 w 5059632"/>
              <a:gd name="connsiteY7" fmla="*/ 1645924 h 1828804"/>
              <a:gd name="connsiteX8" fmla="*/ 0 w 5059632"/>
              <a:gd name="connsiteY8" fmla="*/ 182880 h 182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828804">
                <a:moveTo>
                  <a:pt x="0" y="182880"/>
                </a:moveTo>
                <a:cubicBezTo>
                  <a:pt x="0" y="81878"/>
                  <a:pt x="81878" y="0"/>
                  <a:pt x="182880" y="0"/>
                </a:cubicBezTo>
                <a:lnTo>
                  <a:pt x="4876752" y="0"/>
                </a:lnTo>
                <a:cubicBezTo>
                  <a:pt x="4977754" y="0"/>
                  <a:pt x="5059632" y="81878"/>
                  <a:pt x="5059632" y="182880"/>
                </a:cubicBezTo>
                <a:lnTo>
                  <a:pt x="5059632" y="1645924"/>
                </a:lnTo>
                <a:cubicBezTo>
                  <a:pt x="5059632" y="1746926"/>
                  <a:pt x="4977754" y="1828804"/>
                  <a:pt x="4876752" y="1828804"/>
                </a:cubicBezTo>
                <a:lnTo>
                  <a:pt x="182880" y="1828804"/>
                </a:lnTo>
                <a:cubicBezTo>
                  <a:pt x="81878" y="1828804"/>
                  <a:pt x="0" y="1746926"/>
                  <a:pt x="0" y="1645924"/>
                </a:cubicBezTo>
                <a:lnTo>
                  <a:pt x="0" y="182880"/>
                </a:lnTo>
                <a:close/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731521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1"/>
                </a:solidFill>
              </a:rPr>
              <a:t>Pathway and Interaction Analysis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4400327" y="6082030"/>
            <a:ext cx="2743200" cy="548640"/>
          </a:xfrm>
          <a:custGeom>
            <a:avLst/>
            <a:gdLst>
              <a:gd name="connsiteX0" fmla="*/ 0 w 5059632"/>
              <a:gd name="connsiteY0" fmla="*/ 137160 h 1371598"/>
              <a:gd name="connsiteX1" fmla="*/ 137160 w 5059632"/>
              <a:gd name="connsiteY1" fmla="*/ 0 h 1371598"/>
              <a:gd name="connsiteX2" fmla="*/ 4922472 w 5059632"/>
              <a:gd name="connsiteY2" fmla="*/ 0 h 1371598"/>
              <a:gd name="connsiteX3" fmla="*/ 5059632 w 5059632"/>
              <a:gd name="connsiteY3" fmla="*/ 137160 h 1371598"/>
              <a:gd name="connsiteX4" fmla="*/ 5059632 w 5059632"/>
              <a:gd name="connsiteY4" fmla="*/ 1234438 h 1371598"/>
              <a:gd name="connsiteX5" fmla="*/ 4922472 w 5059632"/>
              <a:gd name="connsiteY5" fmla="*/ 1371598 h 1371598"/>
              <a:gd name="connsiteX6" fmla="*/ 137160 w 5059632"/>
              <a:gd name="connsiteY6" fmla="*/ 1371598 h 1371598"/>
              <a:gd name="connsiteX7" fmla="*/ 0 w 5059632"/>
              <a:gd name="connsiteY7" fmla="*/ 1234438 h 1371598"/>
              <a:gd name="connsiteX8" fmla="*/ 0 w 5059632"/>
              <a:gd name="connsiteY8" fmla="*/ 137160 h 137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9632" h="1371598">
                <a:moveTo>
                  <a:pt x="0" y="137160"/>
                </a:moveTo>
                <a:cubicBezTo>
                  <a:pt x="0" y="61409"/>
                  <a:pt x="61409" y="0"/>
                  <a:pt x="137160" y="0"/>
                </a:cubicBezTo>
                <a:lnTo>
                  <a:pt x="4922472" y="0"/>
                </a:lnTo>
                <a:cubicBezTo>
                  <a:pt x="4998223" y="0"/>
                  <a:pt x="5059632" y="61409"/>
                  <a:pt x="5059632" y="137160"/>
                </a:cubicBezTo>
                <a:lnTo>
                  <a:pt x="5059632" y="1234438"/>
                </a:lnTo>
                <a:cubicBezTo>
                  <a:pt x="5059632" y="1310189"/>
                  <a:pt x="4998223" y="1371598"/>
                  <a:pt x="4922472" y="1371598"/>
                </a:cubicBezTo>
                <a:lnTo>
                  <a:pt x="137160" y="1371598"/>
                </a:lnTo>
                <a:cubicBezTo>
                  <a:pt x="61409" y="1371598"/>
                  <a:pt x="0" y="1310189"/>
                  <a:pt x="0" y="1234438"/>
                </a:cubicBezTo>
                <a:lnTo>
                  <a:pt x="0" y="137160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9309" tIns="239309" rIns="239309" bIns="239309" numCol="1" spcCol="1270" anchor="ctr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Target Interaction Finder</a:t>
            </a:r>
            <a:endParaRPr lang="en-US" sz="1400" b="1" kern="1200" dirty="0"/>
          </a:p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kern="1200" dirty="0" smtClean="0"/>
              <a:t>Pathway Finder</a:t>
            </a:r>
            <a:endParaRPr lang="en-US" sz="1400" b="1" kern="1200" dirty="0"/>
          </a:p>
        </p:txBody>
      </p:sp>
      <p:sp>
        <p:nvSpPr>
          <p:cNvPr id="70" name="Right Brace 69"/>
          <p:cNvSpPr/>
          <p:nvPr/>
        </p:nvSpPr>
        <p:spPr>
          <a:xfrm rot="5400000">
            <a:off x="4458135" y="2600349"/>
            <a:ext cx="429028" cy="2706403"/>
          </a:xfrm>
          <a:prstGeom prst="rightBrace">
            <a:avLst>
              <a:gd name="adj1" fmla="val 74686"/>
              <a:gd name="adj2" fmla="val 50637"/>
            </a:avLst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>
            <a:stCxn id="67" idx="6"/>
          </p:cNvCxnSpPr>
          <p:nvPr/>
        </p:nvCxnSpPr>
        <p:spPr>
          <a:xfrm>
            <a:off x="4502009" y="5192056"/>
            <a:ext cx="980" cy="3970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006099" y="3608967"/>
            <a:ext cx="1476953" cy="1980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0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99" y="953758"/>
            <a:ext cx="7991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View Tutorial Video at:</a:t>
            </a:r>
          </a:p>
          <a:p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genboree.org/theCommons/projects/exrna-mads/wiki/exRNA%20Atlas#Introduction-to-the-exRNA-Atlas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59" y="2316267"/>
            <a:ext cx="6055644" cy="454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12" name="Picture 11" descr="Screen Shot 2015-11-03 at 9.47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0" y="952163"/>
            <a:ext cx="8662319" cy="5633799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177599" y="936228"/>
            <a:ext cx="37507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Faceted search of submitted samples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561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42D882AF-417C-435C-9F28-43C1763EC6AE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155972"/>
            <a:ext cx="7380312" cy="7802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Sample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Subselection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in </a:t>
            </a:r>
            <a:r>
              <a:rPr lang="en-US" sz="3200" b="1" dirty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exRNA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 </a:t>
            </a:r>
            <a:r>
              <a:rPr lang="en-US" sz="3200" b="1" dirty="0" smtClean="0">
                <a:solidFill>
                  <a:srgbClr val="2E9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/>
              </a:rPr>
              <a:t>Atlas</a:t>
            </a:r>
            <a:endParaRPr lang="en-US" sz="3200" b="1" dirty="0">
              <a:solidFill>
                <a:srgbClr val="2E9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/>
            </a:endParaRPr>
          </a:p>
        </p:txBody>
      </p:sp>
      <p:pic>
        <p:nvPicPr>
          <p:cNvPr id="5122" name="Picture 2" descr="http://genboree.org/theCommons/attachments/5436/chart_search_grid_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78530"/>
            <a:ext cx="8291537" cy="323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71" y="3540020"/>
            <a:ext cx="5654530" cy="339119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716657" y="3925019"/>
            <a:ext cx="1457864" cy="56071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9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RNA">
      <a:majorFont>
        <a:latin typeface="Helvetic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926</Words>
  <Application>Microsoft Office PowerPoint</Application>
  <PresentationFormat>On-screen Show (4:3)</PresentationFormat>
  <Paragraphs>224</Paragraphs>
  <Slides>27</Slides>
  <Notes>25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MS PGothic</vt:lpstr>
      <vt:lpstr>Arial</vt:lpstr>
      <vt:lpstr>Calibri</vt:lpstr>
      <vt:lpstr>Helvetica</vt:lpstr>
      <vt:lpstr>Office Theme</vt:lpstr>
      <vt:lpstr>exRNA Profiling Data Submission &amp; Analysis Infrastructure for the  ERC Consortium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Files to Submit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Biorepository &amp;  exRNA Updates  BRL Lab Meeting Presentation</dc:title>
  <dc:creator>Sai Lakshmi Subramanian</dc:creator>
  <cp:lastModifiedBy>Sai</cp:lastModifiedBy>
  <cp:revision>130</cp:revision>
  <dcterms:created xsi:type="dcterms:W3CDTF">2015-09-22T02:09:56Z</dcterms:created>
  <dcterms:modified xsi:type="dcterms:W3CDTF">2015-11-19T18:43:34Z</dcterms:modified>
</cp:coreProperties>
</file>