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9" r:id="rId2"/>
  </p:sldIdLst>
  <p:sldSz cx="40233600" cy="34747200"/>
  <p:notesSz cx="9144000" cy="6858000"/>
  <p:defaultTextStyle>
    <a:defPPr>
      <a:defRPr lang="en-US"/>
    </a:defPPr>
    <a:lvl1pPr marL="0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1pPr>
    <a:lvl2pPr marL="2299048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2pPr>
    <a:lvl3pPr marL="4598097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3pPr>
    <a:lvl4pPr marL="6897145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4pPr>
    <a:lvl5pPr marL="9196194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5pPr>
    <a:lvl6pPr marL="11495242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6pPr>
    <a:lvl7pPr marL="13794290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7pPr>
    <a:lvl8pPr marL="16093340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8pPr>
    <a:lvl9pPr marL="18392388" algn="l" defTabSz="2299048" rtl="0" eaLnBrk="1" latinLnBrk="0" hangingPunct="1">
      <a:defRPr sz="905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4" userDrawn="1">
          <p15:clr>
            <a:srgbClr val="A4A3A4"/>
          </p15:clr>
        </p15:guide>
        <p15:guide id="2" pos="1247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5" clrIdx="0">
    <p:extLst/>
  </p:cmAuthor>
  <p:cmAuthor id="2" name="Rob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C00808"/>
    <a:srgbClr val="FFFF00"/>
    <a:srgbClr val="F8FB81"/>
    <a:srgbClr val="F0E68C"/>
    <a:srgbClr val="F2FF5D"/>
    <a:srgbClr val="00FF99"/>
    <a:srgbClr val="875BA6"/>
    <a:srgbClr val="EFFFAF"/>
    <a:srgbClr val="D34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635" autoAdjust="0"/>
    <p:restoredTop sz="79358" autoAdjust="0"/>
  </p:normalViewPr>
  <p:slideViewPr>
    <p:cSldViewPr snapToGrid="0" snapToObjects="1">
      <p:cViewPr>
        <p:scale>
          <a:sx n="89" d="100"/>
          <a:sy n="89" d="100"/>
        </p:scale>
        <p:origin x="-6763" y="-7728"/>
      </p:cViewPr>
      <p:guideLst>
        <p:guide orient="horz" pos="10944"/>
        <p:guide pos="1247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50719-B558-3745-ACBF-79293F08202C}" type="datetimeFigureOut">
              <a:rPr lang="en-US" smtClean="0"/>
              <a:t>11/4/2015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84513" y="514350"/>
            <a:ext cx="29749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4F54-F06B-5B47-8AC2-20F3F6CFDE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1pPr>
    <a:lvl2pPr marL="2299048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2pPr>
    <a:lvl3pPr marL="4598097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3pPr>
    <a:lvl4pPr marL="6897145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4pPr>
    <a:lvl5pPr marL="9196194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5pPr>
    <a:lvl6pPr marL="11495242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6pPr>
    <a:lvl7pPr marL="13794290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7pPr>
    <a:lvl8pPr marL="16093340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8pPr>
    <a:lvl9pPr marL="18392388" algn="l" defTabSz="2299048" rtl="0" eaLnBrk="1" latinLnBrk="0" hangingPunct="1">
      <a:defRPr sz="60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10794157"/>
            <a:ext cx="34198560" cy="7448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9690080"/>
            <a:ext cx="28163520" cy="88798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161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92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391503"/>
            <a:ext cx="9052560" cy="296477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391503"/>
            <a:ext cx="26487120" cy="296477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4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22328296"/>
            <a:ext cx="34198560" cy="6901180"/>
          </a:xfrm>
        </p:spPr>
        <p:txBody>
          <a:bodyPr anchor="t"/>
          <a:lstStyle>
            <a:lvl1pPr algn="l">
              <a:defRPr sz="17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4727350"/>
            <a:ext cx="34198560" cy="7600947"/>
          </a:xfrm>
        </p:spPr>
        <p:txBody>
          <a:bodyPr anchor="b"/>
          <a:lstStyle>
            <a:lvl1pPr marL="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1pPr>
            <a:lvl2pPr marL="201168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61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00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8107683"/>
            <a:ext cx="17769840" cy="22931546"/>
          </a:xfrm>
        </p:spPr>
        <p:txBody>
          <a:bodyPr/>
          <a:lstStyle>
            <a:lvl1pPr>
              <a:defRPr sz="12320"/>
            </a:lvl1pPr>
            <a:lvl2pPr>
              <a:defRPr sz="10560"/>
            </a:lvl2pPr>
            <a:lvl3pPr>
              <a:defRPr sz="8800"/>
            </a:lvl3pPr>
            <a:lvl4pPr>
              <a:defRPr sz="7920"/>
            </a:lvl4pPr>
            <a:lvl5pPr>
              <a:defRPr sz="7920"/>
            </a:lvl5pPr>
            <a:lvl6pPr>
              <a:defRPr sz="7920"/>
            </a:lvl6pPr>
            <a:lvl7pPr>
              <a:defRPr sz="7920"/>
            </a:lvl7pPr>
            <a:lvl8pPr>
              <a:defRPr sz="7920"/>
            </a:lvl8pPr>
            <a:lvl9pPr>
              <a:defRPr sz="7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8107683"/>
            <a:ext cx="17769840" cy="22931546"/>
          </a:xfrm>
        </p:spPr>
        <p:txBody>
          <a:bodyPr/>
          <a:lstStyle>
            <a:lvl1pPr>
              <a:defRPr sz="12320"/>
            </a:lvl1pPr>
            <a:lvl2pPr>
              <a:defRPr sz="10560"/>
            </a:lvl2pPr>
            <a:lvl3pPr>
              <a:defRPr sz="8800"/>
            </a:lvl3pPr>
            <a:lvl4pPr>
              <a:defRPr sz="7920"/>
            </a:lvl4pPr>
            <a:lvl5pPr>
              <a:defRPr sz="7920"/>
            </a:lvl5pPr>
            <a:lvl6pPr>
              <a:defRPr sz="7920"/>
            </a:lvl6pPr>
            <a:lvl7pPr>
              <a:defRPr sz="7920"/>
            </a:lvl7pPr>
            <a:lvl8pPr>
              <a:defRPr sz="7920"/>
            </a:lvl8pPr>
            <a:lvl9pPr>
              <a:defRPr sz="79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22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1" y="7777906"/>
            <a:ext cx="17776827" cy="3241460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1" y="11019366"/>
            <a:ext cx="17776827" cy="20019860"/>
          </a:xfrm>
        </p:spPr>
        <p:txBody>
          <a:bodyPr/>
          <a:lstStyle>
            <a:lvl1pPr>
              <a:defRPr sz="10560"/>
            </a:lvl1pPr>
            <a:lvl2pPr>
              <a:defRPr sz="8800"/>
            </a:lvl2pPr>
            <a:lvl3pPr>
              <a:defRPr sz="7920"/>
            </a:lvl3pPr>
            <a:lvl4pPr>
              <a:defRPr sz="7040"/>
            </a:lvl4pPr>
            <a:lvl5pPr>
              <a:defRPr sz="7040"/>
            </a:lvl5pPr>
            <a:lvl6pPr>
              <a:defRPr sz="7040"/>
            </a:lvl6pPr>
            <a:lvl7pPr>
              <a:defRPr sz="7040"/>
            </a:lvl7pPr>
            <a:lvl8pPr>
              <a:defRPr sz="7040"/>
            </a:lvl8pPr>
            <a:lvl9pPr>
              <a:defRPr sz="7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7777906"/>
            <a:ext cx="17783810" cy="3241460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11019366"/>
            <a:ext cx="17783810" cy="20019860"/>
          </a:xfrm>
        </p:spPr>
        <p:txBody>
          <a:bodyPr/>
          <a:lstStyle>
            <a:lvl1pPr>
              <a:defRPr sz="10560"/>
            </a:lvl1pPr>
            <a:lvl2pPr>
              <a:defRPr sz="8800"/>
            </a:lvl2pPr>
            <a:lvl3pPr>
              <a:defRPr sz="7920"/>
            </a:lvl3pPr>
            <a:lvl4pPr>
              <a:defRPr sz="7040"/>
            </a:lvl4pPr>
            <a:lvl5pPr>
              <a:defRPr sz="7040"/>
            </a:lvl5pPr>
            <a:lvl6pPr>
              <a:defRPr sz="7040"/>
            </a:lvl6pPr>
            <a:lvl7pPr>
              <a:defRPr sz="7040"/>
            </a:lvl7pPr>
            <a:lvl8pPr>
              <a:defRPr sz="7040"/>
            </a:lvl8pPr>
            <a:lvl9pPr>
              <a:defRPr sz="70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2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2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3" y="1383454"/>
            <a:ext cx="13236577" cy="5887720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383457"/>
            <a:ext cx="22491700" cy="29655773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3" y="7271177"/>
            <a:ext cx="13236577" cy="23768053"/>
          </a:xfrm>
        </p:spPr>
        <p:txBody>
          <a:bodyPr/>
          <a:lstStyle>
            <a:lvl1pPr marL="0" indent="0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4323041"/>
            <a:ext cx="24140160" cy="2871473"/>
          </a:xfrm>
        </p:spPr>
        <p:txBody>
          <a:bodyPr anchor="b"/>
          <a:lstStyle>
            <a:lvl1pPr algn="l">
              <a:defRPr sz="8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3104726"/>
            <a:ext cx="24140160" cy="20848320"/>
          </a:xfrm>
        </p:spPr>
        <p:txBody>
          <a:bodyPr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7194514"/>
            <a:ext cx="24140160" cy="4077967"/>
          </a:xfrm>
        </p:spPr>
        <p:txBody>
          <a:bodyPr/>
          <a:lstStyle>
            <a:lvl1pPr marL="0" indent="0">
              <a:buNone/>
              <a:defRPr sz="6160"/>
            </a:lvl1pPr>
            <a:lvl2pPr marL="2011680" indent="0">
              <a:buNone/>
              <a:defRPr sz="5280"/>
            </a:lvl2pPr>
            <a:lvl3pPr marL="4023360" indent="0">
              <a:buNone/>
              <a:defRPr sz="4400"/>
            </a:lvl3pPr>
            <a:lvl4pPr marL="6035040" indent="0">
              <a:buNone/>
              <a:defRPr sz="3960"/>
            </a:lvl4pPr>
            <a:lvl5pPr marL="8046720" indent="0">
              <a:buNone/>
              <a:defRPr sz="3960"/>
            </a:lvl5pPr>
            <a:lvl6pPr marL="10058400" indent="0">
              <a:buNone/>
              <a:defRPr sz="3960"/>
            </a:lvl6pPr>
            <a:lvl7pPr marL="12070080" indent="0">
              <a:buNone/>
              <a:defRPr sz="3960"/>
            </a:lvl7pPr>
            <a:lvl8pPr marL="14081760" indent="0">
              <a:buNone/>
              <a:defRPr sz="3960"/>
            </a:lvl8pPr>
            <a:lvl9pPr marL="16093440" indent="0">
              <a:buNone/>
              <a:defRPr sz="39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8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391500"/>
            <a:ext cx="36210240" cy="5791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8107683"/>
            <a:ext cx="36210240" cy="22931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2205510"/>
            <a:ext cx="9387840" cy="1849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176C0-B2B5-AA44-BEB5-00031FEECFBD}" type="datetimeFigureOut">
              <a:t>11/4/2015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32205510"/>
            <a:ext cx="12740640" cy="1849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32205510"/>
            <a:ext cx="9387840" cy="18499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7B34-A65A-1746-A34C-76072446AFD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2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11680" rtl="0" eaLnBrk="1" latinLnBrk="0" hangingPunct="1"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08760" indent="-1508760" algn="l" defTabSz="2011680" rtl="0" eaLnBrk="1" latinLnBrk="0" hangingPunct="1">
        <a:spcBef>
          <a:spcPct val="20000"/>
        </a:spcBef>
        <a:buFont typeface="Arial"/>
        <a:buChar char="•"/>
        <a:defRPr sz="14080" kern="1200">
          <a:solidFill>
            <a:schemeClr val="tx1"/>
          </a:solidFill>
          <a:latin typeface="+mn-lt"/>
          <a:ea typeface="+mn-ea"/>
          <a:cs typeface="+mn-cs"/>
        </a:defRPr>
      </a:lvl1pPr>
      <a:lvl2pPr marL="3268980" indent="-1257300" algn="l" defTabSz="2011680" rtl="0" eaLnBrk="1" latinLnBrk="0" hangingPunct="1">
        <a:spcBef>
          <a:spcPct val="20000"/>
        </a:spcBef>
        <a:buFont typeface="Arial"/>
        <a:buChar char="–"/>
        <a:defRPr sz="1232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2011680" rtl="0" eaLnBrk="1" latinLnBrk="0" hangingPunct="1">
        <a:spcBef>
          <a:spcPct val="20000"/>
        </a:spcBef>
        <a:buFont typeface="Arial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2011680" rtl="0" eaLnBrk="1" latinLnBrk="0" hangingPunct="1">
        <a:spcBef>
          <a:spcPct val="20000"/>
        </a:spcBef>
        <a:buFont typeface="Arial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2011680" rtl="0" eaLnBrk="1" latinLnBrk="0" hangingPunct="1">
        <a:spcBef>
          <a:spcPct val="20000"/>
        </a:spcBef>
        <a:buFont typeface="Arial"/>
        <a:buChar char="»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2011680" rtl="0" eaLnBrk="1" latinLnBrk="0" hangingPunct="1">
        <a:spcBef>
          <a:spcPct val="20000"/>
        </a:spcBef>
        <a:buFont typeface="Arial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201168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mailto:sailakss@bcm.edu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hyperlink" Target="http://exrna.org/resources/software" TargetMode="External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image" Target="../media/image7.png"/><Relationship Id="rId19" Type="http://schemas.openxmlformats.org/officeDocument/2006/relationships/image" Target="../media/image14.png"/><Relationship Id="rId4" Type="http://schemas.openxmlformats.org/officeDocument/2006/relationships/hyperlink" Target="http://genboree.org/exRNA-atlas/index.rhtml" TargetMode="External"/><Relationship Id="rId9" Type="http://schemas.openxmlformats.org/officeDocument/2006/relationships/image" Target="../media/image6.PNG"/><Relationship Id="rId14" Type="http://schemas.openxmlformats.org/officeDocument/2006/relationships/hyperlink" Target="ftp://ftp.genboree.org/" TargetMode="External"/><Relationship Id="rId22" Type="http://schemas.openxmlformats.org/officeDocument/2006/relationships/image" Target="../media/image17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52401" y="109729"/>
            <a:ext cx="39920533" cy="34637471"/>
            <a:chOff x="152401" y="109729"/>
            <a:chExt cx="39920533" cy="34637471"/>
          </a:xfrm>
        </p:grpSpPr>
        <p:grpSp>
          <p:nvGrpSpPr>
            <p:cNvPr id="43" name="Group 42"/>
            <p:cNvGrpSpPr/>
            <p:nvPr/>
          </p:nvGrpSpPr>
          <p:grpSpPr>
            <a:xfrm>
              <a:off x="15818286" y="22081228"/>
              <a:ext cx="5142139" cy="4203949"/>
              <a:chOff x="15818286" y="22081228"/>
              <a:chExt cx="5142139" cy="4203949"/>
            </a:xfrm>
          </p:grpSpPr>
          <p:pic>
            <p:nvPicPr>
              <p:cNvPr id="23" name="Picture 22" descr="Screen Shot 2015-11-04 at 8.44.20 AM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18286" y="22081228"/>
                <a:ext cx="5142139" cy="4203949"/>
              </a:xfrm>
              <a:prstGeom prst="rect">
                <a:avLst/>
              </a:prstGeom>
              <a:ln w="57150">
                <a:solidFill>
                  <a:schemeClr val="accent4"/>
                </a:solidFill>
              </a:ln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5870424" y="22677491"/>
                <a:ext cx="4259392" cy="17373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15870424" y="23995300"/>
                <a:ext cx="4259392" cy="17373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15870423" y="24451230"/>
                <a:ext cx="4259392" cy="17373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15870423" y="25579582"/>
                <a:ext cx="4259392" cy="173736"/>
              </a:xfrm>
              <a:prstGeom prst="rect">
                <a:avLst/>
              </a:prstGeom>
              <a:solidFill>
                <a:srgbClr val="FFFF00">
                  <a:alpha val="20000"/>
                </a:srgbClr>
              </a:solidFill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8" name="Rectangle 37"/>
            <p:cNvSpPr/>
            <p:nvPr/>
          </p:nvSpPr>
          <p:spPr>
            <a:xfrm>
              <a:off x="8171766" y="13921862"/>
              <a:ext cx="14105386" cy="256016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 cmpd="sng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416314" y="17164281"/>
              <a:ext cx="6325093" cy="4261263"/>
              <a:chOff x="416314" y="17125536"/>
              <a:chExt cx="6325093" cy="4261263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2794283" y="17125536"/>
                <a:ext cx="3947123" cy="415810"/>
              </a:xfrm>
              <a:custGeom>
                <a:avLst/>
                <a:gdLst>
                  <a:gd name="connsiteX0" fmla="*/ 0 w 4420090"/>
                  <a:gd name="connsiteY0" fmla="*/ 0 h 554633"/>
                  <a:gd name="connsiteX1" fmla="*/ 4420090 w 4420090"/>
                  <a:gd name="connsiteY1" fmla="*/ 0 h 554633"/>
                  <a:gd name="connsiteX2" fmla="*/ 4420090 w 4420090"/>
                  <a:gd name="connsiteY2" fmla="*/ 554633 h 554633"/>
                  <a:gd name="connsiteX3" fmla="*/ 0 w 4420090"/>
                  <a:gd name="connsiteY3" fmla="*/ 554633 h 554633"/>
                  <a:gd name="connsiteX4" fmla="*/ 0 w 4420090"/>
                  <a:gd name="connsiteY4" fmla="*/ 0 h 55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0090" h="554633">
                    <a:moveTo>
                      <a:pt x="0" y="0"/>
                    </a:moveTo>
                    <a:lnTo>
                      <a:pt x="4420090" y="0"/>
                    </a:lnTo>
                    <a:lnTo>
                      <a:pt x="4420090" y="554633"/>
                    </a:lnTo>
                    <a:lnTo>
                      <a:pt x="0" y="5546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rgbClr val="0000FF"/>
                    </a:solidFill>
                  </a:rPr>
                  <a:t>Contains details of your submission</a:t>
                </a:r>
                <a:endParaRPr lang="en-US" sz="1600" b="1" kern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445619" y="17177292"/>
                <a:ext cx="2310128" cy="365760"/>
              </a:xfrm>
              <a:custGeom>
                <a:avLst/>
                <a:gdLst>
                  <a:gd name="connsiteX0" fmla="*/ 92457 w 2586941"/>
                  <a:gd name="connsiteY0" fmla="*/ 0 h 554633"/>
                  <a:gd name="connsiteX1" fmla="*/ 2494484 w 2586941"/>
                  <a:gd name="connsiteY1" fmla="*/ 0 h 554633"/>
                  <a:gd name="connsiteX2" fmla="*/ 2586941 w 2586941"/>
                  <a:gd name="connsiteY2" fmla="*/ 92457 h 554633"/>
                  <a:gd name="connsiteX3" fmla="*/ 2586941 w 2586941"/>
                  <a:gd name="connsiteY3" fmla="*/ 554633 h 554633"/>
                  <a:gd name="connsiteX4" fmla="*/ 2586941 w 2586941"/>
                  <a:gd name="connsiteY4" fmla="*/ 554633 h 554633"/>
                  <a:gd name="connsiteX5" fmla="*/ 0 w 2586941"/>
                  <a:gd name="connsiteY5" fmla="*/ 554633 h 554633"/>
                  <a:gd name="connsiteX6" fmla="*/ 0 w 2586941"/>
                  <a:gd name="connsiteY6" fmla="*/ 554633 h 554633"/>
                  <a:gd name="connsiteX7" fmla="*/ 0 w 2586941"/>
                  <a:gd name="connsiteY7" fmla="*/ 92457 h 554633"/>
                  <a:gd name="connsiteX8" fmla="*/ 92457 w 2586941"/>
                  <a:gd name="connsiteY8" fmla="*/ 0 h 55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6941" h="554633">
                    <a:moveTo>
                      <a:pt x="92457" y="0"/>
                    </a:moveTo>
                    <a:lnTo>
                      <a:pt x="2494484" y="0"/>
                    </a:lnTo>
                    <a:cubicBezTo>
                      <a:pt x="2545547" y="0"/>
                      <a:pt x="2586941" y="41394"/>
                      <a:pt x="2586941" y="92457"/>
                    </a:cubicBezTo>
                    <a:lnTo>
                      <a:pt x="2586941" y="554633"/>
                    </a:lnTo>
                    <a:lnTo>
                      <a:pt x="2586941" y="554633"/>
                    </a:lnTo>
                    <a:lnTo>
                      <a:pt x="0" y="554633"/>
                    </a:lnTo>
                    <a:lnTo>
                      <a:pt x="0" y="554633"/>
                    </a:lnTo>
                    <a:lnTo>
                      <a:pt x="0" y="92457"/>
                    </a:lnTo>
                    <a:cubicBezTo>
                      <a:pt x="0" y="41394"/>
                      <a:pt x="41394" y="0"/>
                      <a:pt x="92457" y="0"/>
                    </a:cubicBez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0" tIns="65180" rIns="65180" bIns="381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i="1" kern="1200" dirty="0" smtClean="0">
                    <a:solidFill>
                      <a:srgbClr val="000000"/>
                    </a:solidFill>
                  </a:rPr>
                  <a:t>Manifest file </a:t>
                </a:r>
                <a:endParaRPr lang="en-US" sz="2000" b="1" i="1" kern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416314" y="17567756"/>
                <a:ext cx="6325093" cy="906011"/>
              </a:xfrm>
              <a:custGeom>
                <a:avLst/>
                <a:gdLst>
                  <a:gd name="connsiteX0" fmla="*/ 0 w 7083002"/>
                  <a:gd name="connsiteY0" fmla="*/ 0 h 1208494"/>
                  <a:gd name="connsiteX1" fmla="*/ 7083002 w 7083002"/>
                  <a:gd name="connsiteY1" fmla="*/ 0 h 1208494"/>
                  <a:gd name="connsiteX2" fmla="*/ 7083002 w 7083002"/>
                  <a:gd name="connsiteY2" fmla="*/ 1208494 h 1208494"/>
                  <a:gd name="connsiteX3" fmla="*/ 0 w 7083002"/>
                  <a:gd name="connsiteY3" fmla="*/ 1208494 h 1208494"/>
                  <a:gd name="connsiteX4" fmla="*/ 0 w 7083002"/>
                  <a:gd name="connsiteY4" fmla="*/ 0 h 120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3002" h="1208494">
                    <a:moveTo>
                      <a:pt x="0" y="0"/>
                    </a:moveTo>
                    <a:lnTo>
                      <a:pt x="7083002" y="0"/>
                    </a:lnTo>
                    <a:lnTo>
                      <a:pt x="7083002" y="1208494"/>
                    </a:lnTo>
                    <a:lnTo>
                      <a:pt x="0" y="1208494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C00000"/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t" anchorCtr="0">
                <a:noAutofit/>
              </a:bodyPr>
              <a:lstStyle/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FILE EXTENSION</a:t>
                </a:r>
                <a:r>
                  <a:rPr lang="en-US" sz="1400" b="1" kern="1200" dirty="0" smtClean="0"/>
                  <a:t> - .manifest.json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FORMAT</a:t>
                </a:r>
                <a:r>
                  <a:rPr lang="en-US" sz="1400" kern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kern="1200" dirty="0" smtClean="0"/>
                  <a:t>- </a:t>
                </a:r>
                <a:r>
                  <a:rPr lang="en-US" sz="1400" u="sng" kern="1200" dirty="0" smtClean="0"/>
                  <a:t>JSON format</a:t>
                </a:r>
                <a:endParaRPr lang="en-US" sz="1400" u="sng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REQUIRED</a:t>
                </a:r>
                <a:r>
                  <a:rPr lang="en-US" sz="1400" kern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kern="1200" dirty="0" smtClean="0"/>
                  <a:t>- Genboree login name, group name, database name, list all files that are submitted, MD5 checksum, tool specific settings</a:t>
                </a:r>
                <a:endParaRPr lang="en-US" sz="1400" kern="1200" dirty="0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2794283" y="18468147"/>
                <a:ext cx="3947123" cy="415810"/>
              </a:xfrm>
              <a:custGeom>
                <a:avLst/>
                <a:gdLst>
                  <a:gd name="connsiteX0" fmla="*/ 0 w 4420090"/>
                  <a:gd name="connsiteY0" fmla="*/ 0 h 554633"/>
                  <a:gd name="connsiteX1" fmla="*/ 4420090 w 4420090"/>
                  <a:gd name="connsiteY1" fmla="*/ 0 h 554633"/>
                  <a:gd name="connsiteX2" fmla="*/ 4420090 w 4420090"/>
                  <a:gd name="connsiteY2" fmla="*/ 554633 h 554633"/>
                  <a:gd name="connsiteX3" fmla="*/ 0 w 4420090"/>
                  <a:gd name="connsiteY3" fmla="*/ 554633 h 554633"/>
                  <a:gd name="connsiteX4" fmla="*/ 0 w 4420090"/>
                  <a:gd name="connsiteY4" fmla="*/ 0 h 55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0090" h="554633">
                    <a:moveTo>
                      <a:pt x="0" y="0"/>
                    </a:moveTo>
                    <a:lnTo>
                      <a:pt x="4420090" y="0"/>
                    </a:lnTo>
                    <a:lnTo>
                      <a:pt x="4420090" y="554633"/>
                    </a:lnTo>
                    <a:lnTo>
                      <a:pt x="0" y="5546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rgbClr val="0000FF"/>
                    </a:solidFill>
                  </a:rPr>
                  <a:t>Contains your input data files</a:t>
                </a:r>
                <a:endParaRPr lang="en-US" sz="1600" b="1" kern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445619" y="18502651"/>
                <a:ext cx="2310128" cy="365760"/>
              </a:xfrm>
              <a:custGeom>
                <a:avLst/>
                <a:gdLst>
                  <a:gd name="connsiteX0" fmla="*/ 92457 w 2586941"/>
                  <a:gd name="connsiteY0" fmla="*/ 0 h 554633"/>
                  <a:gd name="connsiteX1" fmla="*/ 2494484 w 2586941"/>
                  <a:gd name="connsiteY1" fmla="*/ 0 h 554633"/>
                  <a:gd name="connsiteX2" fmla="*/ 2586941 w 2586941"/>
                  <a:gd name="connsiteY2" fmla="*/ 92457 h 554633"/>
                  <a:gd name="connsiteX3" fmla="*/ 2586941 w 2586941"/>
                  <a:gd name="connsiteY3" fmla="*/ 554633 h 554633"/>
                  <a:gd name="connsiteX4" fmla="*/ 2586941 w 2586941"/>
                  <a:gd name="connsiteY4" fmla="*/ 554633 h 554633"/>
                  <a:gd name="connsiteX5" fmla="*/ 0 w 2586941"/>
                  <a:gd name="connsiteY5" fmla="*/ 554633 h 554633"/>
                  <a:gd name="connsiteX6" fmla="*/ 0 w 2586941"/>
                  <a:gd name="connsiteY6" fmla="*/ 554633 h 554633"/>
                  <a:gd name="connsiteX7" fmla="*/ 0 w 2586941"/>
                  <a:gd name="connsiteY7" fmla="*/ 92457 h 554633"/>
                  <a:gd name="connsiteX8" fmla="*/ 92457 w 2586941"/>
                  <a:gd name="connsiteY8" fmla="*/ 0 h 55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6941" h="554633">
                    <a:moveTo>
                      <a:pt x="92457" y="0"/>
                    </a:moveTo>
                    <a:lnTo>
                      <a:pt x="2494484" y="0"/>
                    </a:lnTo>
                    <a:cubicBezTo>
                      <a:pt x="2545547" y="0"/>
                      <a:pt x="2586941" y="41394"/>
                      <a:pt x="2586941" y="92457"/>
                    </a:cubicBezTo>
                    <a:lnTo>
                      <a:pt x="2586941" y="554633"/>
                    </a:lnTo>
                    <a:lnTo>
                      <a:pt x="2586941" y="554633"/>
                    </a:lnTo>
                    <a:lnTo>
                      <a:pt x="0" y="554633"/>
                    </a:lnTo>
                    <a:lnTo>
                      <a:pt x="0" y="554633"/>
                    </a:lnTo>
                    <a:lnTo>
                      <a:pt x="0" y="92457"/>
                    </a:lnTo>
                    <a:cubicBezTo>
                      <a:pt x="0" y="41394"/>
                      <a:pt x="41394" y="0"/>
                      <a:pt x="92457" y="0"/>
                    </a:cubicBez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3">
                  <a:hueOff val="5625133"/>
                  <a:satOff val="-8440"/>
                  <a:lumOff val="-1373"/>
                  <a:alphaOff val="0"/>
                </a:schemeClr>
              </a:lnRef>
              <a:fillRef idx="1">
                <a:schemeClr val="accent3">
                  <a:hueOff val="5625133"/>
                  <a:satOff val="-8440"/>
                  <a:lumOff val="-1373"/>
                  <a:alphaOff val="0"/>
                </a:schemeClr>
              </a:fillRef>
              <a:effectRef idx="1">
                <a:schemeClr val="accent3">
                  <a:hueOff val="5625133"/>
                  <a:satOff val="-8440"/>
                  <a:lumOff val="-1373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0" tIns="65180" rIns="65180" bIns="381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i="1" kern="1200" dirty="0" smtClean="0">
                    <a:solidFill>
                      <a:srgbClr val="000000"/>
                    </a:solidFill>
                  </a:rPr>
                  <a:t>Data Archive</a:t>
                </a:r>
                <a:endParaRPr lang="en-US" sz="2000" i="1" kern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>
              <a:xfrm>
                <a:off x="416314" y="18897667"/>
                <a:ext cx="6325093" cy="1131338"/>
              </a:xfrm>
              <a:custGeom>
                <a:avLst/>
                <a:gdLst>
                  <a:gd name="connsiteX0" fmla="*/ 0 w 7083002"/>
                  <a:gd name="connsiteY0" fmla="*/ 0 h 1509050"/>
                  <a:gd name="connsiteX1" fmla="*/ 7083002 w 7083002"/>
                  <a:gd name="connsiteY1" fmla="*/ 0 h 1509050"/>
                  <a:gd name="connsiteX2" fmla="*/ 7083002 w 7083002"/>
                  <a:gd name="connsiteY2" fmla="*/ 1509050 h 1509050"/>
                  <a:gd name="connsiteX3" fmla="*/ 0 w 7083002"/>
                  <a:gd name="connsiteY3" fmla="*/ 1509050 h 1509050"/>
                  <a:gd name="connsiteX4" fmla="*/ 0 w 7083002"/>
                  <a:gd name="connsiteY4" fmla="*/ 0 h 150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3002" h="1509050">
                    <a:moveTo>
                      <a:pt x="0" y="0"/>
                    </a:moveTo>
                    <a:lnTo>
                      <a:pt x="7083002" y="0"/>
                    </a:lnTo>
                    <a:lnTo>
                      <a:pt x="7083002" y="1509050"/>
                    </a:lnTo>
                    <a:lnTo>
                      <a:pt x="0" y="1509050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C00000"/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t" anchorCtr="0">
                <a:noAutofit/>
              </a:bodyPr>
              <a:lstStyle/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FILE EXTENSION</a:t>
                </a:r>
                <a:r>
                  <a:rPr lang="en-US" sz="1400" b="1" kern="1200" dirty="0" smtClean="0"/>
                  <a:t> - _data.zip or _data.tar.gz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FORMAT</a:t>
                </a:r>
                <a:r>
                  <a:rPr lang="en-US" sz="1400" kern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kern="1200" dirty="0" smtClean="0"/>
                  <a:t>–  </a:t>
                </a:r>
                <a:r>
                  <a:rPr lang="en-US" sz="1400" u="sng" kern="1200" dirty="0" smtClean="0"/>
                  <a:t>FASTQ/SRA format </a:t>
                </a:r>
                <a:r>
                  <a:rPr lang="en-US" sz="1400" kern="1200" dirty="0" smtClean="0"/>
                  <a:t>(can be compressed)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REQUIRED</a:t>
                </a:r>
                <a:r>
                  <a:rPr lang="en-US" sz="1400" b="1" kern="1200" dirty="0" smtClean="0"/>
                  <a:t> </a:t>
                </a: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FILES</a:t>
                </a:r>
                <a:r>
                  <a:rPr lang="en-US" sz="1400" b="1" kern="1200" dirty="0" smtClean="0"/>
                  <a:t> - .fastq or .fastq.gz or .fastq.zip or .sra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OPTIONAL</a:t>
                </a:r>
                <a:r>
                  <a:rPr lang="en-US" sz="1400" b="1" kern="1200" dirty="0" smtClean="0"/>
                  <a:t> </a:t>
                </a: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FILES</a:t>
                </a:r>
                <a:r>
                  <a:rPr lang="en-US" sz="1400" b="1" kern="1200" dirty="0" smtClean="0"/>
                  <a:t> </a:t>
                </a:r>
                <a:r>
                  <a:rPr lang="en-US" sz="1400" kern="1200" dirty="0" smtClean="0"/>
                  <a:t>– Spike in sequence file in FASTA format.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kern="1200" dirty="0" smtClean="0"/>
                  <a:t>No folders are allowed in this archive. Should contain only FASTQ/SRA/FASTA files.</a:t>
                </a:r>
                <a:endParaRPr lang="en-US" sz="1400" kern="1200" dirty="0"/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2794286" y="20036085"/>
                <a:ext cx="3910541" cy="415810"/>
              </a:xfrm>
              <a:custGeom>
                <a:avLst/>
                <a:gdLst>
                  <a:gd name="connsiteX0" fmla="*/ 0 w 4420090"/>
                  <a:gd name="connsiteY0" fmla="*/ 0 h 554633"/>
                  <a:gd name="connsiteX1" fmla="*/ 4420090 w 4420090"/>
                  <a:gd name="connsiteY1" fmla="*/ 0 h 554633"/>
                  <a:gd name="connsiteX2" fmla="*/ 4420090 w 4420090"/>
                  <a:gd name="connsiteY2" fmla="*/ 554633 h 554633"/>
                  <a:gd name="connsiteX3" fmla="*/ 0 w 4420090"/>
                  <a:gd name="connsiteY3" fmla="*/ 554633 h 554633"/>
                  <a:gd name="connsiteX4" fmla="*/ 0 w 4420090"/>
                  <a:gd name="connsiteY4" fmla="*/ 0 h 55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20090" h="554633">
                    <a:moveTo>
                      <a:pt x="0" y="0"/>
                    </a:moveTo>
                    <a:lnTo>
                      <a:pt x="4420090" y="0"/>
                    </a:lnTo>
                    <a:lnTo>
                      <a:pt x="4420090" y="554633"/>
                    </a:lnTo>
                    <a:lnTo>
                      <a:pt x="0" y="5546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8100" tIns="38100" rIns="38100" bIns="38100" numCol="1" spcCol="1270" anchor="b" anchorCtr="0">
                <a:noAutofit/>
              </a:bodyPr>
              <a:lstStyle/>
              <a:p>
                <a:pPr lvl="0" algn="l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b="1" kern="1200" dirty="0" smtClean="0">
                    <a:solidFill>
                      <a:srgbClr val="0000FF"/>
                    </a:solidFill>
                  </a:rPr>
                  <a:t>Contains metadata about your inputs</a:t>
                </a:r>
                <a:endParaRPr lang="en-US" sz="1600" kern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>
              <a:xfrm>
                <a:off x="445619" y="20070589"/>
                <a:ext cx="2310128" cy="365760"/>
              </a:xfrm>
              <a:custGeom>
                <a:avLst/>
                <a:gdLst>
                  <a:gd name="connsiteX0" fmla="*/ 92457 w 2586941"/>
                  <a:gd name="connsiteY0" fmla="*/ 0 h 554633"/>
                  <a:gd name="connsiteX1" fmla="*/ 2494484 w 2586941"/>
                  <a:gd name="connsiteY1" fmla="*/ 0 h 554633"/>
                  <a:gd name="connsiteX2" fmla="*/ 2586941 w 2586941"/>
                  <a:gd name="connsiteY2" fmla="*/ 92457 h 554633"/>
                  <a:gd name="connsiteX3" fmla="*/ 2586941 w 2586941"/>
                  <a:gd name="connsiteY3" fmla="*/ 554633 h 554633"/>
                  <a:gd name="connsiteX4" fmla="*/ 2586941 w 2586941"/>
                  <a:gd name="connsiteY4" fmla="*/ 554633 h 554633"/>
                  <a:gd name="connsiteX5" fmla="*/ 0 w 2586941"/>
                  <a:gd name="connsiteY5" fmla="*/ 554633 h 554633"/>
                  <a:gd name="connsiteX6" fmla="*/ 0 w 2586941"/>
                  <a:gd name="connsiteY6" fmla="*/ 554633 h 554633"/>
                  <a:gd name="connsiteX7" fmla="*/ 0 w 2586941"/>
                  <a:gd name="connsiteY7" fmla="*/ 92457 h 554633"/>
                  <a:gd name="connsiteX8" fmla="*/ 92457 w 2586941"/>
                  <a:gd name="connsiteY8" fmla="*/ 0 h 554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86941" h="554633">
                    <a:moveTo>
                      <a:pt x="92457" y="0"/>
                    </a:moveTo>
                    <a:lnTo>
                      <a:pt x="2494484" y="0"/>
                    </a:lnTo>
                    <a:cubicBezTo>
                      <a:pt x="2545547" y="0"/>
                      <a:pt x="2586941" y="41394"/>
                      <a:pt x="2586941" y="92457"/>
                    </a:cubicBezTo>
                    <a:lnTo>
                      <a:pt x="2586941" y="554633"/>
                    </a:lnTo>
                    <a:lnTo>
                      <a:pt x="2586941" y="554633"/>
                    </a:lnTo>
                    <a:lnTo>
                      <a:pt x="0" y="554633"/>
                    </a:lnTo>
                    <a:lnTo>
                      <a:pt x="0" y="554633"/>
                    </a:lnTo>
                    <a:lnTo>
                      <a:pt x="0" y="92457"/>
                    </a:lnTo>
                    <a:cubicBezTo>
                      <a:pt x="0" y="41394"/>
                      <a:pt x="41394" y="0"/>
                      <a:pt x="92457" y="0"/>
                    </a:cubicBezTo>
                    <a:close/>
                  </a:path>
                </a:pathLst>
              </a:custGeom>
              <a:noFill/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3">
                  <a:hueOff val="11250266"/>
                  <a:satOff val="-16880"/>
                  <a:lumOff val="-2745"/>
                  <a:alphaOff val="0"/>
                </a:schemeClr>
              </a:lnRef>
              <a:fillRef idx="1">
                <a:schemeClr val="accent3">
                  <a:hueOff val="11250266"/>
                  <a:satOff val="-16880"/>
                  <a:lumOff val="-2745"/>
                  <a:alphaOff val="0"/>
                </a:schemeClr>
              </a:fillRef>
              <a:effectRef idx="1">
                <a:schemeClr val="accent3">
                  <a:hueOff val="11250266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5180" tIns="65180" rIns="65180" bIns="38100" numCol="1" spcCol="1270" anchor="ctr" anchorCtr="0">
                <a:noAutofit/>
              </a:bodyPr>
              <a:lstStyle/>
              <a:p>
                <a:pPr lvl="0" algn="ctr" defTabSz="8890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b="1" i="1" kern="1200" dirty="0" smtClean="0">
                    <a:solidFill>
                      <a:srgbClr val="000000"/>
                    </a:solidFill>
                  </a:rPr>
                  <a:t>Metadata Archive</a:t>
                </a:r>
                <a:endParaRPr lang="en-US" sz="2000" b="1" i="1" kern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416314" y="20453455"/>
                <a:ext cx="6325093" cy="933344"/>
              </a:xfrm>
              <a:custGeom>
                <a:avLst/>
                <a:gdLst>
                  <a:gd name="connsiteX0" fmla="*/ 0 w 7083002"/>
                  <a:gd name="connsiteY0" fmla="*/ 0 h 1109432"/>
                  <a:gd name="connsiteX1" fmla="*/ 7083002 w 7083002"/>
                  <a:gd name="connsiteY1" fmla="*/ 0 h 1109432"/>
                  <a:gd name="connsiteX2" fmla="*/ 7083002 w 7083002"/>
                  <a:gd name="connsiteY2" fmla="*/ 1109432 h 1109432"/>
                  <a:gd name="connsiteX3" fmla="*/ 0 w 7083002"/>
                  <a:gd name="connsiteY3" fmla="*/ 1109432 h 1109432"/>
                  <a:gd name="connsiteX4" fmla="*/ 0 w 7083002"/>
                  <a:gd name="connsiteY4" fmla="*/ 0 h 1109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83002" h="1109432">
                    <a:moveTo>
                      <a:pt x="0" y="0"/>
                    </a:moveTo>
                    <a:lnTo>
                      <a:pt x="7083002" y="0"/>
                    </a:lnTo>
                    <a:lnTo>
                      <a:pt x="7083002" y="1109432"/>
                    </a:lnTo>
                    <a:lnTo>
                      <a:pt x="0" y="1109432"/>
                    </a:lnTo>
                    <a:lnTo>
                      <a:pt x="0" y="0"/>
                    </a:lnTo>
                    <a:close/>
                  </a:path>
                </a:pathLst>
              </a:custGeom>
              <a:ln w="19050">
                <a:solidFill>
                  <a:srgbClr val="C00000"/>
                </a:solidFill>
              </a:ln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0480" tIns="30480" rIns="30480" bIns="30480" numCol="1" spcCol="1270" anchor="t" anchorCtr="0">
                <a:noAutofit/>
              </a:bodyPr>
              <a:lstStyle/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FILE</a:t>
                </a:r>
                <a:r>
                  <a:rPr lang="en-US" sz="1400" b="1" kern="1200" dirty="0" smtClean="0"/>
                  <a:t> </a:t>
                </a: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EXTENSION</a:t>
                </a:r>
                <a:r>
                  <a:rPr lang="en-US" sz="1400" b="1" kern="1200" dirty="0" smtClean="0"/>
                  <a:t> - _metadata.zip or _metadata.tar.gz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FORMAT</a:t>
                </a:r>
                <a:r>
                  <a:rPr lang="en-US" sz="1400" kern="12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400" kern="1200" dirty="0" smtClean="0"/>
                  <a:t>– All metadata files should be in </a:t>
                </a:r>
                <a:r>
                  <a:rPr lang="en-US" sz="1400" u="sng" kern="1200" dirty="0" smtClean="0"/>
                  <a:t>tab separated value format</a:t>
                </a:r>
                <a:endParaRPr lang="en-US" sz="1400" u="sng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REQUIRED</a:t>
                </a:r>
                <a:r>
                  <a:rPr lang="en-US" sz="1400" b="1" kern="1200" dirty="0" smtClean="0"/>
                  <a:t> </a:t>
                </a:r>
                <a:r>
                  <a:rPr lang="en-US" sz="1400" b="1" kern="1200" dirty="0" smtClean="0">
                    <a:solidFill>
                      <a:srgbClr val="C00000"/>
                    </a:solidFill>
                  </a:rPr>
                  <a:t>FILES</a:t>
                </a:r>
                <a:r>
                  <a:rPr lang="en-US" sz="1400" b="1" kern="1200" dirty="0" smtClean="0"/>
                  <a:t> - .metadata.tsv </a:t>
                </a:r>
                <a:r>
                  <a:rPr lang="en-US" sz="1400" b="0" kern="1200" dirty="0" smtClean="0"/>
                  <a:t>files - Submission, Study, Run, Experiment(s), Biosample(s) and Donor(s) documents.</a:t>
                </a:r>
                <a:endParaRPr lang="en-US" sz="1400" kern="1200" dirty="0"/>
              </a:p>
              <a:p>
                <a:pPr marL="171450" lvl="1" indent="-171450" algn="l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1400" kern="1200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16314" y="16574096"/>
              <a:ext cx="6325093" cy="523220"/>
            </a:xfrm>
            <a:prstGeom prst="rect">
              <a:avLst/>
            </a:prstGeom>
            <a:solidFill>
              <a:srgbClr val="D34548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Files Needed for FTP Submission</a:t>
              </a:r>
              <a:endParaRPr lang="en-US" sz="2800" b="1" dirty="0"/>
            </a:p>
          </p:txBody>
        </p:sp>
        <p:pic>
          <p:nvPicPr>
            <p:cNvPr id="10" name="Picture 9" descr="exRNA logo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01" t="34101" r="33854" b="31449"/>
            <a:stretch/>
          </p:blipFill>
          <p:spPr>
            <a:xfrm>
              <a:off x="152401" y="109729"/>
              <a:ext cx="4980042" cy="2138171"/>
            </a:xfrm>
            <a:prstGeom prst="rect">
              <a:avLst/>
            </a:prstGeom>
          </p:spPr>
        </p:pic>
        <p:sp>
          <p:nvSpPr>
            <p:cNvPr id="11" name="Text Box 314"/>
            <p:cNvSpPr txBox="1">
              <a:spLocks noChangeArrowheads="1"/>
            </p:cNvSpPr>
            <p:nvPr/>
          </p:nvSpPr>
          <p:spPr bwMode="auto">
            <a:xfrm>
              <a:off x="6510278" y="429043"/>
              <a:ext cx="31246361" cy="923330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>
                  <a:alpha val="50000"/>
                </a:scheme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6000" b="1" dirty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exRNA Profiling Data Submission &amp; Analysis Infrastructure for the </a:t>
              </a:r>
              <a:r>
                <a:rPr lang="en-US" sz="6000" b="1" dirty="0" smtClean="0">
                  <a:ln w="0"/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ERC Consortium</a:t>
              </a:r>
              <a:endParaRPr lang="en-US" sz="6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708901" y="1433859"/>
              <a:ext cx="28067000" cy="1447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Sai Lakshmi Subramanian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William Thistlethwaite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Robert Kitchen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Fabio Navarro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Joel Rozowsky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Alexander Pico</a:t>
              </a:r>
              <a:r>
                <a:rPr lang="en-US" sz="4000" baseline="30000" dirty="0" smtClean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Roger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Alexander</a:t>
              </a:r>
              <a:r>
                <a:rPr lang="en-US" sz="4000" baseline="30000" dirty="0" smtClean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David Galas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Matthew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E. Roth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Mark 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Gerstein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, Aleksandar Milosavljevic</a:t>
              </a:r>
              <a:r>
                <a:rPr lang="en-US" sz="4000" baseline="30000" dirty="0">
                  <a:solidFill>
                    <a:srgbClr val="2E9EE2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4000" dirty="0">
                <a:solidFill>
                  <a:srgbClr val="2E9EE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10278" y="3014247"/>
              <a:ext cx="303504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rgbClr val="2E9E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Baylor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College of Medicine, Houston,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TX;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2E9E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Yale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University, New Haven,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CT; </a:t>
              </a:r>
              <a:r>
                <a:rPr lang="en-US" sz="2400" b="1" dirty="0" smtClean="0">
                  <a:solidFill>
                    <a:srgbClr val="2E9E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Gladstone Institutes, San Francisco, CA; </a:t>
              </a:r>
              <a:r>
                <a:rPr lang="en-US" sz="2400" b="1" dirty="0" smtClean="0">
                  <a:solidFill>
                    <a:srgbClr val="2E9EE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Pacific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Northwest Diabetes Research Institute, Seattle, </a:t>
              </a: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WA; </a:t>
              </a:r>
            </a:p>
          </p:txBody>
        </p:sp>
        <p:sp>
          <p:nvSpPr>
            <p:cNvPr id="14" name="Text Box 323"/>
            <p:cNvSpPr txBox="1">
              <a:spLocks noChangeArrowheads="1"/>
            </p:cNvSpPr>
            <p:nvPr/>
          </p:nvSpPr>
          <p:spPr bwMode="auto">
            <a:xfrm>
              <a:off x="161365" y="34208595"/>
              <a:ext cx="9307606" cy="538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21917" tIns="60958" rIns="121917" bIns="60958">
              <a:spAutoFit/>
            </a:bodyPr>
            <a:lstStyle>
              <a:lvl1pPr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192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defTabSz="1219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7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Bioinformatics Research Laboratory, Baylor College of Medicine</a:t>
              </a:r>
            </a:p>
          </p:txBody>
        </p:sp>
        <p:sp>
          <p:nvSpPr>
            <p:cNvPr id="15" name="Rectangle 320"/>
            <p:cNvSpPr>
              <a:spLocks noChangeArrowheads="1"/>
            </p:cNvSpPr>
            <p:nvPr/>
          </p:nvSpPr>
          <p:spPr bwMode="auto">
            <a:xfrm>
              <a:off x="268941" y="3748274"/>
              <a:ext cx="39722612" cy="30460322"/>
            </a:xfrm>
            <a:prstGeom prst="rect">
              <a:avLst/>
            </a:prstGeom>
            <a:noFill/>
            <a:ln w="57150">
              <a:solidFill>
                <a:srgbClr val="203864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127686" y="31290016"/>
              <a:ext cx="7480072" cy="2677656"/>
            </a:xfrm>
            <a:prstGeom prst="rect">
              <a:avLst/>
            </a:prstGeom>
            <a:solidFill>
              <a:schemeClr val="bg1"/>
            </a:solidFill>
            <a:ln w="57150" cmpd="tri">
              <a:solidFill>
                <a:schemeClr val="accent6"/>
              </a:solidFill>
            </a:ln>
            <a:effectLst/>
          </p:spPr>
          <p:txBody>
            <a:bodyPr wrap="square" lIns="182880" rIns="365760" rtlCol="0">
              <a:spAutoFit/>
            </a:bodyPr>
            <a:lstStyle/>
            <a:p>
              <a:pPr marL="457200" lvl="0" indent="-457200">
                <a:buFont typeface="+mj-lt"/>
                <a:buAutoNum type="arabicPeriod"/>
              </a:pPr>
              <a:r>
                <a:rPr lang="en-US" sz="21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exRNA Atlas</a:t>
              </a:r>
              <a:r>
                <a:rPr lang="en-US" sz="2100" dirty="0">
                  <a:solidFill>
                    <a:srgbClr val="FF0000"/>
                  </a:solidFill>
                  <a:cs typeface="Arial" panose="020B0604020202020204" pitchFamily="34" charset="0"/>
                </a:rPr>
                <a:t> - </a:t>
              </a:r>
              <a:r>
                <a:rPr lang="en-US" sz="2100" dirty="0">
                  <a:solidFill>
                    <a:srgbClr val="FF0000"/>
                  </a:solidFill>
                  <a:cs typeface="Arial" panose="020B0604020202020204" pitchFamily="34" charset="0"/>
                  <a:hlinkClick r:id="rId4"/>
                </a:rPr>
                <a:t>http://</a:t>
              </a:r>
              <a:r>
                <a:rPr lang="en-US" sz="2100" dirty="0" smtClean="0">
                  <a:solidFill>
                    <a:srgbClr val="FF0000"/>
                  </a:solidFill>
                  <a:cs typeface="Arial" panose="020B0604020202020204" pitchFamily="34" charset="0"/>
                  <a:hlinkClick r:id="rId4"/>
                </a:rPr>
                <a:t>genboree.org/exRNA-atlas/index.rhtml</a:t>
              </a:r>
              <a:r>
                <a:rPr lang="en-US" sz="2100" dirty="0" smtClean="0"/>
                <a:t> 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en-US" sz="2100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Software Resources - </a:t>
              </a:r>
              <a:r>
                <a:rPr lang="en-US" sz="2100" dirty="0" smtClean="0"/>
                <a:t>All links to data analysis tools and learning materials for those tools can be found in the “Software” and “Data” sections under the “Resources” tab in the exRNA Portal: </a:t>
              </a:r>
              <a:r>
                <a:rPr lang="en-US" sz="2100" dirty="0" smtClean="0">
                  <a:cs typeface="Arial" panose="020B0604020202020204" pitchFamily="34" charset="0"/>
                  <a:hlinkClick r:id="rId5"/>
                </a:rPr>
                <a:t>http://exrna.org/resources</a:t>
              </a:r>
              <a:endParaRPr lang="en-US" sz="2100" dirty="0" smtClean="0">
                <a:cs typeface="Arial" panose="020B0604020202020204" pitchFamily="34" charset="0"/>
              </a:endParaRPr>
            </a:p>
            <a:p>
              <a:pPr marL="457200" indent="-457200">
                <a:buFont typeface="+mj-lt"/>
                <a:buAutoNum type="arabicPeriod"/>
              </a:pPr>
              <a:r>
                <a:rPr lang="en-US" sz="2100" u="sng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Acknowledgements</a:t>
              </a:r>
              <a:r>
                <a:rPr lang="en-US" sz="2100" dirty="0" smtClean="0">
                  <a:cs typeface="Arial" panose="020B0604020202020204" pitchFamily="34" charset="0"/>
                </a:rPr>
                <a:t>:</a:t>
              </a:r>
              <a:r>
                <a:rPr lang="en-US" sz="2100" b="1" dirty="0" smtClean="0">
                  <a:cs typeface="Arial" panose="020B0604020202020204" pitchFamily="34" charset="0"/>
                </a:rPr>
                <a:t> </a:t>
              </a:r>
              <a:r>
                <a:rPr lang="en-US" sz="2100" i="1" dirty="0" smtClean="0">
                  <a:cs typeface="Arial" panose="020B0604020202020204" pitchFamily="34" charset="0"/>
                </a:rPr>
                <a:t>Genboree Development Team at Baylor: </a:t>
              </a:r>
              <a:r>
                <a:rPr lang="en-US" sz="2100" dirty="0" smtClean="0">
                  <a:cs typeface="Arial" panose="020B0604020202020204" pitchFamily="34" charset="0"/>
                </a:rPr>
                <a:t>Andrew Jackson, Sameer Paithankar, Neethu Shah, Aaron Baker</a:t>
              </a:r>
              <a:endParaRPr lang="en-US" sz="2100" dirty="0">
                <a:cs typeface="Arial" panose="020B0604020202020204" pitchFamily="34" charset="0"/>
              </a:endParaRPr>
            </a:p>
          </p:txBody>
        </p:sp>
        <p:sp>
          <p:nvSpPr>
            <p:cNvPr id="34" name="Text Box 5729"/>
            <p:cNvSpPr txBox="1">
              <a:spLocks noChangeArrowheads="1"/>
            </p:cNvSpPr>
            <p:nvPr/>
          </p:nvSpPr>
          <p:spPr bwMode="auto">
            <a:xfrm>
              <a:off x="18388942" y="34299414"/>
              <a:ext cx="21579840" cy="369332"/>
            </a:xfrm>
            <a:prstGeom prst="rect">
              <a:avLst/>
            </a:prstGeom>
            <a:solidFill>
              <a:srgbClr val="0070C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This research is supported by the grant 1U54DA036134 from the NIH Common Fund, through the Office of Strategic Coordination/Office of the NIH Director.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5073" y="4008077"/>
              <a:ext cx="39242843" cy="771346"/>
            </a:xfrm>
            <a:prstGeom prst="foldedCorner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solidFill>
                <a:srgbClr val="66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Tools Available at 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the Data Management and Resource Repository </a:t>
              </a:r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(DMRR) for Integrative Analysis of exRNA Profiling Data</a:t>
              </a:r>
              <a:endParaRPr lang="en-US" sz="3600" dirty="0"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374334" y="4897502"/>
              <a:ext cx="32333583" cy="2009061"/>
            </a:xfrm>
            <a:prstGeom prst="roundRect">
              <a:avLst/>
            </a:prstGeom>
            <a:ln w="38100">
              <a:solidFill>
                <a:srgbClr val="660066"/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To support the research activities and goals of </a:t>
              </a:r>
              <a:r>
                <a:rPr lang="en-US" sz="2800" dirty="0" smtClean="0"/>
                <a:t>ERC Consortium </a:t>
              </a:r>
              <a:r>
                <a:rPr lang="en-US" sz="2800" dirty="0"/>
                <a:t>members, we provide three categories of tools at the </a:t>
              </a:r>
              <a:r>
                <a:rPr lang="en-US" sz="2800" dirty="0" smtClean="0"/>
                <a:t>DMRR </a:t>
              </a:r>
              <a:r>
                <a:rPr lang="en-US" sz="2800" dirty="0"/>
                <a:t>for submission and analysis of exRNA </a:t>
              </a:r>
              <a:r>
                <a:rPr lang="en-US" sz="2800" dirty="0" smtClean="0"/>
                <a:t>profiling </a:t>
              </a:r>
              <a:r>
                <a:rPr lang="en-US" sz="2800" dirty="0"/>
                <a:t>data, all of which have been built using the Genboree </a:t>
              </a:r>
              <a:r>
                <a:rPr lang="en-US" sz="2800" dirty="0" smtClean="0"/>
                <a:t>framework. </a:t>
              </a:r>
              <a:r>
                <a:rPr lang="en-US" sz="2800" dirty="0"/>
                <a:t>These include </a:t>
              </a:r>
              <a:r>
                <a:rPr lang="en-US" sz="2800" dirty="0" smtClean="0"/>
                <a:t>Data </a:t>
              </a:r>
              <a:r>
                <a:rPr lang="en-US" sz="2800" dirty="0"/>
                <a:t>Submission </a:t>
              </a:r>
              <a:r>
                <a:rPr lang="en-US" sz="2800" dirty="0" smtClean="0"/>
                <a:t>Pipelines for submission of exRNA profiling datasets to the DCC. The </a:t>
              </a:r>
              <a:r>
                <a:rPr lang="en-US" sz="2800" dirty="0"/>
                <a:t>submitted data is processed using the Data Analysis Pipelines</a:t>
              </a:r>
              <a:r>
                <a:rPr lang="en-US" sz="2800" dirty="0" smtClean="0"/>
                <a:t>, and the metadata is stored in the GenboreeKB </a:t>
              </a:r>
              <a:r>
                <a:rPr lang="en-US" sz="2800" dirty="0"/>
                <a:t>exRNA Metadata </a:t>
              </a:r>
              <a:r>
                <a:rPr lang="en-US" sz="2800" dirty="0" smtClean="0"/>
                <a:t>system, both of which are used to build the exRNA Atlas. The exRNA Atlas consists of the exRNA Profiles generated by various consortium funded groups. The Atlas allows sub-selection of samples of interest based on sample metadata, for further downstream analysis.</a:t>
              </a:r>
              <a:endParaRPr lang="en-US" sz="2800" dirty="0"/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465073" y="14046733"/>
              <a:ext cx="38606823" cy="2336267"/>
              <a:chOff x="465073" y="14356493"/>
              <a:chExt cx="38606823" cy="2336267"/>
            </a:xfrm>
          </p:grpSpPr>
          <p:sp>
            <p:nvSpPr>
              <p:cNvPr id="256" name="Freeform 255"/>
              <p:cNvSpPr/>
              <p:nvPr/>
            </p:nvSpPr>
            <p:spPr>
              <a:xfrm>
                <a:off x="465073" y="14365636"/>
                <a:ext cx="5059632" cy="1828804"/>
              </a:xfrm>
              <a:custGeom>
                <a:avLst/>
                <a:gdLst>
                  <a:gd name="connsiteX0" fmla="*/ 0 w 5059632"/>
                  <a:gd name="connsiteY0" fmla="*/ 182880 h 1828804"/>
                  <a:gd name="connsiteX1" fmla="*/ 182880 w 5059632"/>
                  <a:gd name="connsiteY1" fmla="*/ 0 h 1828804"/>
                  <a:gd name="connsiteX2" fmla="*/ 4876752 w 5059632"/>
                  <a:gd name="connsiteY2" fmla="*/ 0 h 1828804"/>
                  <a:gd name="connsiteX3" fmla="*/ 5059632 w 5059632"/>
                  <a:gd name="connsiteY3" fmla="*/ 182880 h 1828804"/>
                  <a:gd name="connsiteX4" fmla="*/ 5059632 w 5059632"/>
                  <a:gd name="connsiteY4" fmla="*/ 1645924 h 1828804"/>
                  <a:gd name="connsiteX5" fmla="*/ 4876752 w 5059632"/>
                  <a:gd name="connsiteY5" fmla="*/ 1828804 h 1828804"/>
                  <a:gd name="connsiteX6" fmla="*/ 182880 w 5059632"/>
                  <a:gd name="connsiteY6" fmla="*/ 1828804 h 1828804"/>
                  <a:gd name="connsiteX7" fmla="*/ 0 w 5059632"/>
                  <a:gd name="connsiteY7" fmla="*/ 1645924 h 1828804"/>
                  <a:gd name="connsiteX8" fmla="*/ 0 w 5059632"/>
                  <a:gd name="connsiteY8" fmla="*/ 182880 h 182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828804">
                    <a:moveTo>
                      <a:pt x="0" y="182880"/>
                    </a:moveTo>
                    <a:cubicBezTo>
                      <a:pt x="0" y="81878"/>
                      <a:pt x="81878" y="0"/>
                      <a:pt x="182880" y="0"/>
                    </a:cubicBezTo>
                    <a:lnTo>
                      <a:pt x="4876752" y="0"/>
                    </a:lnTo>
                    <a:cubicBezTo>
                      <a:pt x="4977754" y="0"/>
                      <a:pt x="5059632" y="81878"/>
                      <a:pt x="5059632" y="182880"/>
                    </a:cubicBezTo>
                    <a:lnTo>
                      <a:pt x="5059632" y="1645924"/>
                    </a:lnTo>
                    <a:cubicBezTo>
                      <a:pt x="5059632" y="1746926"/>
                      <a:pt x="4977754" y="1828804"/>
                      <a:pt x="4876752" y="1828804"/>
                    </a:cubicBezTo>
                    <a:lnTo>
                      <a:pt x="182880" y="1828804"/>
                    </a:lnTo>
                    <a:cubicBezTo>
                      <a:pt x="81878" y="1828804"/>
                      <a:pt x="0" y="1746926"/>
                      <a:pt x="0" y="1645924"/>
                    </a:cubicBezTo>
                    <a:lnTo>
                      <a:pt x="0" y="18288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7584" tIns="227584" rIns="227584" bIns="731521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b="1" kern="1200" dirty="0" smtClean="0">
                    <a:solidFill>
                      <a:schemeClr val="tx1"/>
                    </a:solidFill>
                  </a:rPr>
                  <a:t>Data Submission Pipeline</a:t>
                </a:r>
                <a:endParaRPr lang="en-US" sz="3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1501383" y="15512258"/>
                <a:ext cx="5059632" cy="1176560"/>
              </a:xfrm>
              <a:custGeom>
                <a:avLst/>
                <a:gdLst>
                  <a:gd name="connsiteX0" fmla="*/ 0 w 5059632"/>
                  <a:gd name="connsiteY0" fmla="*/ 137160 h 1371598"/>
                  <a:gd name="connsiteX1" fmla="*/ 137160 w 5059632"/>
                  <a:gd name="connsiteY1" fmla="*/ 0 h 1371598"/>
                  <a:gd name="connsiteX2" fmla="*/ 4922472 w 5059632"/>
                  <a:gd name="connsiteY2" fmla="*/ 0 h 1371598"/>
                  <a:gd name="connsiteX3" fmla="*/ 5059632 w 5059632"/>
                  <a:gd name="connsiteY3" fmla="*/ 137160 h 1371598"/>
                  <a:gd name="connsiteX4" fmla="*/ 5059632 w 5059632"/>
                  <a:gd name="connsiteY4" fmla="*/ 1234438 h 1371598"/>
                  <a:gd name="connsiteX5" fmla="*/ 4922472 w 5059632"/>
                  <a:gd name="connsiteY5" fmla="*/ 1371598 h 1371598"/>
                  <a:gd name="connsiteX6" fmla="*/ 137160 w 5059632"/>
                  <a:gd name="connsiteY6" fmla="*/ 1371598 h 1371598"/>
                  <a:gd name="connsiteX7" fmla="*/ 0 w 5059632"/>
                  <a:gd name="connsiteY7" fmla="*/ 1234438 h 1371598"/>
                  <a:gd name="connsiteX8" fmla="*/ 0 w 5059632"/>
                  <a:gd name="connsiteY8" fmla="*/ 137160 h 137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371598">
                    <a:moveTo>
                      <a:pt x="0" y="137160"/>
                    </a:moveTo>
                    <a:cubicBezTo>
                      <a:pt x="0" y="61409"/>
                      <a:pt x="61409" y="0"/>
                      <a:pt x="137160" y="0"/>
                    </a:cubicBezTo>
                    <a:lnTo>
                      <a:pt x="4922472" y="0"/>
                    </a:lnTo>
                    <a:cubicBezTo>
                      <a:pt x="4998223" y="0"/>
                      <a:pt x="5059632" y="61409"/>
                      <a:pt x="5059632" y="137160"/>
                    </a:cubicBezTo>
                    <a:lnTo>
                      <a:pt x="5059632" y="1234438"/>
                    </a:lnTo>
                    <a:cubicBezTo>
                      <a:pt x="5059632" y="1310189"/>
                      <a:pt x="4998223" y="1371598"/>
                      <a:pt x="4922472" y="1371598"/>
                    </a:cubicBezTo>
                    <a:lnTo>
                      <a:pt x="137160" y="1371598"/>
                    </a:lnTo>
                    <a:cubicBezTo>
                      <a:pt x="61409" y="1371598"/>
                      <a:pt x="0" y="1310189"/>
                      <a:pt x="0" y="1234438"/>
                    </a:cubicBezTo>
                    <a:lnTo>
                      <a:pt x="0" y="137160"/>
                    </a:lnTo>
                    <a:close/>
                  </a:path>
                </a:pathLst>
              </a:custGeom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9309" tIns="239309" rIns="239309" bIns="239309" numCol="1" spcCol="1270" anchor="t" anchorCtr="0">
                <a:noAutofit/>
              </a:bodyPr>
              <a:lstStyle/>
              <a:p>
                <a:pPr marL="0" lvl="1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FTP submission of small  exRNA-seq Data &amp; Metadata</a:t>
                </a:r>
                <a:endParaRPr lang="en-US" sz="2800" b="1" kern="1200" dirty="0"/>
              </a:p>
            </p:txBody>
          </p:sp>
          <p:sp>
            <p:nvSpPr>
              <p:cNvPr id="258" name="Freeform 257"/>
              <p:cNvSpPr/>
              <p:nvPr/>
            </p:nvSpPr>
            <p:spPr>
              <a:xfrm>
                <a:off x="6291727" y="14421586"/>
                <a:ext cx="1626086" cy="1259702"/>
              </a:xfrm>
              <a:custGeom>
                <a:avLst/>
                <a:gdLst>
                  <a:gd name="connsiteX0" fmla="*/ 0 w 1626086"/>
                  <a:gd name="connsiteY0" fmla="*/ 251940 h 1259702"/>
                  <a:gd name="connsiteX1" fmla="*/ 996235 w 1626086"/>
                  <a:gd name="connsiteY1" fmla="*/ 251940 h 1259702"/>
                  <a:gd name="connsiteX2" fmla="*/ 996235 w 1626086"/>
                  <a:gd name="connsiteY2" fmla="*/ 0 h 1259702"/>
                  <a:gd name="connsiteX3" fmla="*/ 1626086 w 1626086"/>
                  <a:gd name="connsiteY3" fmla="*/ 629851 h 1259702"/>
                  <a:gd name="connsiteX4" fmla="*/ 996235 w 1626086"/>
                  <a:gd name="connsiteY4" fmla="*/ 1259702 h 1259702"/>
                  <a:gd name="connsiteX5" fmla="*/ 996235 w 1626086"/>
                  <a:gd name="connsiteY5" fmla="*/ 1007762 h 1259702"/>
                  <a:gd name="connsiteX6" fmla="*/ 0 w 1626086"/>
                  <a:gd name="connsiteY6" fmla="*/ 1007762 h 1259702"/>
                  <a:gd name="connsiteX7" fmla="*/ 0 w 1626086"/>
                  <a:gd name="connsiteY7" fmla="*/ 251940 h 125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6086" h="1259702">
                    <a:moveTo>
                      <a:pt x="0" y="251940"/>
                    </a:moveTo>
                    <a:lnTo>
                      <a:pt x="996235" y="251940"/>
                    </a:lnTo>
                    <a:lnTo>
                      <a:pt x="996235" y="0"/>
                    </a:lnTo>
                    <a:lnTo>
                      <a:pt x="1626086" y="629851"/>
                    </a:lnTo>
                    <a:lnTo>
                      <a:pt x="996235" y="1259702"/>
                    </a:lnTo>
                    <a:lnTo>
                      <a:pt x="996235" y="1007762"/>
                    </a:lnTo>
                    <a:lnTo>
                      <a:pt x="0" y="1007762"/>
                    </a:lnTo>
                    <a:lnTo>
                      <a:pt x="0" y="25194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51940" rIns="377911" bIns="25194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  <p:sp>
            <p:nvSpPr>
              <p:cNvPr id="259" name="Freeform 258"/>
              <p:cNvSpPr/>
              <p:nvPr/>
            </p:nvSpPr>
            <p:spPr>
              <a:xfrm>
                <a:off x="8592793" y="14365636"/>
                <a:ext cx="5059632" cy="1828804"/>
              </a:xfrm>
              <a:custGeom>
                <a:avLst/>
                <a:gdLst>
                  <a:gd name="connsiteX0" fmla="*/ 0 w 5059632"/>
                  <a:gd name="connsiteY0" fmla="*/ 182880 h 1828804"/>
                  <a:gd name="connsiteX1" fmla="*/ 182880 w 5059632"/>
                  <a:gd name="connsiteY1" fmla="*/ 0 h 1828804"/>
                  <a:gd name="connsiteX2" fmla="*/ 4876752 w 5059632"/>
                  <a:gd name="connsiteY2" fmla="*/ 0 h 1828804"/>
                  <a:gd name="connsiteX3" fmla="*/ 5059632 w 5059632"/>
                  <a:gd name="connsiteY3" fmla="*/ 182880 h 1828804"/>
                  <a:gd name="connsiteX4" fmla="*/ 5059632 w 5059632"/>
                  <a:gd name="connsiteY4" fmla="*/ 1645924 h 1828804"/>
                  <a:gd name="connsiteX5" fmla="*/ 4876752 w 5059632"/>
                  <a:gd name="connsiteY5" fmla="*/ 1828804 h 1828804"/>
                  <a:gd name="connsiteX6" fmla="*/ 182880 w 5059632"/>
                  <a:gd name="connsiteY6" fmla="*/ 1828804 h 1828804"/>
                  <a:gd name="connsiteX7" fmla="*/ 0 w 5059632"/>
                  <a:gd name="connsiteY7" fmla="*/ 1645924 h 1828804"/>
                  <a:gd name="connsiteX8" fmla="*/ 0 w 5059632"/>
                  <a:gd name="connsiteY8" fmla="*/ 182880 h 182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828804">
                    <a:moveTo>
                      <a:pt x="0" y="182880"/>
                    </a:moveTo>
                    <a:cubicBezTo>
                      <a:pt x="0" y="81878"/>
                      <a:pt x="81878" y="0"/>
                      <a:pt x="182880" y="0"/>
                    </a:cubicBezTo>
                    <a:lnTo>
                      <a:pt x="4876752" y="0"/>
                    </a:lnTo>
                    <a:cubicBezTo>
                      <a:pt x="4977754" y="0"/>
                      <a:pt x="5059632" y="81878"/>
                      <a:pt x="5059632" y="182880"/>
                    </a:cubicBezTo>
                    <a:lnTo>
                      <a:pt x="5059632" y="1645924"/>
                    </a:lnTo>
                    <a:cubicBezTo>
                      <a:pt x="5059632" y="1746926"/>
                      <a:pt x="4977754" y="1828804"/>
                      <a:pt x="4876752" y="1828804"/>
                    </a:cubicBezTo>
                    <a:lnTo>
                      <a:pt x="182880" y="1828804"/>
                    </a:lnTo>
                    <a:cubicBezTo>
                      <a:pt x="81878" y="1828804"/>
                      <a:pt x="0" y="1746926"/>
                      <a:pt x="0" y="1645924"/>
                    </a:cubicBezTo>
                    <a:lnTo>
                      <a:pt x="0" y="1828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7584" tIns="227584" rIns="227584" bIns="731521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b="1" kern="1200" dirty="0" smtClean="0">
                    <a:solidFill>
                      <a:schemeClr val="tx1"/>
                    </a:solidFill>
                  </a:rPr>
                  <a:t>Data Analysis Pipelines</a:t>
                </a:r>
                <a:endParaRPr lang="en-US" sz="3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Freeform 259"/>
              <p:cNvSpPr/>
              <p:nvPr/>
            </p:nvSpPr>
            <p:spPr>
              <a:xfrm>
                <a:off x="9629103" y="15512258"/>
                <a:ext cx="5059632" cy="1176560"/>
              </a:xfrm>
              <a:custGeom>
                <a:avLst/>
                <a:gdLst>
                  <a:gd name="connsiteX0" fmla="*/ 0 w 5059632"/>
                  <a:gd name="connsiteY0" fmla="*/ 137160 h 1371598"/>
                  <a:gd name="connsiteX1" fmla="*/ 137160 w 5059632"/>
                  <a:gd name="connsiteY1" fmla="*/ 0 h 1371598"/>
                  <a:gd name="connsiteX2" fmla="*/ 4922472 w 5059632"/>
                  <a:gd name="connsiteY2" fmla="*/ 0 h 1371598"/>
                  <a:gd name="connsiteX3" fmla="*/ 5059632 w 5059632"/>
                  <a:gd name="connsiteY3" fmla="*/ 137160 h 1371598"/>
                  <a:gd name="connsiteX4" fmla="*/ 5059632 w 5059632"/>
                  <a:gd name="connsiteY4" fmla="*/ 1234438 h 1371598"/>
                  <a:gd name="connsiteX5" fmla="*/ 4922472 w 5059632"/>
                  <a:gd name="connsiteY5" fmla="*/ 1371598 h 1371598"/>
                  <a:gd name="connsiteX6" fmla="*/ 137160 w 5059632"/>
                  <a:gd name="connsiteY6" fmla="*/ 1371598 h 1371598"/>
                  <a:gd name="connsiteX7" fmla="*/ 0 w 5059632"/>
                  <a:gd name="connsiteY7" fmla="*/ 1234438 h 1371598"/>
                  <a:gd name="connsiteX8" fmla="*/ 0 w 5059632"/>
                  <a:gd name="connsiteY8" fmla="*/ 137160 h 137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371598">
                    <a:moveTo>
                      <a:pt x="0" y="137160"/>
                    </a:moveTo>
                    <a:cubicBezTo>
                      <a:pt x="0" y="61409"/>
                      <a:pt x="61409" y="0"/>
                      <a:pt x="137160" y="0"/>
                    </a:cubicBezTo>
                    <a:lnTo>
                      <a:pt x="4922472" y="0"/>
                    </a:lnTo>
                    <a:cubicBezTo>
                      <a:pt x="4998223" y="0"/>
                      <a:pt x="5059632" y="61409"/>
                      <a:pt x="5059632" y="137160"/>
                    </a:cubicBezTo>
                    <a:lnTo>
                      <a:pt x="5059632" y="1234438"/>
                    </a:lnTo>
                    <a:cubicBezTo>
                      <a:pt x="5059632" y="1310189"/>
                      <a:pt x="4998223" y="1371598"/>
                      <a:pt x="4922472" y="1371598"/>
                    </a:cubicBezTo>
                    <a:lnTo>
                      <a:pt x="137160" y="1371598"/>
                    </a:lnTo>
                    <a:cubicBezTo>
                      <a:pt x="61409" y="1371598"/>
                      <a:pt x="0" y="1310189"/>
                      <a:pt x="0" y="1234438"/>
                    </a:cubicBezTo>
                    <a:lnTo>
                      <a:pt x="0" y="137160"/>
                    </a:lnTo>
                    <a:close/>
                  </a:path>
                </a:pathLst>
              </a:custGeom>
            </p:spPr>
            <p:style>
              <a:lnRef idx="2">
                <a:schemeClr val="accent3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9309" tIns="239309" rIns="239309" bIns="239309" numCol="1" spcCol="1270" anchor="t" anchorCtr="0">
                <a:noAutofit/>
              </a:bodyPr>
              <a:lstStyle/>
              <a:p>
                <a:pPr marL="0" lvl="1" algn="l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exceRpt small RNA-seq</a:t>
                </a:r>
                <a:endParaRPr lang="en-US" sz="2800" b="1" kern="1200" dirty="0"/>
              </a:p>
              <a:p>
                <a:pPr marL="0" lvl="1" algn="l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RSEQtools long RNA-seq</a:t>
                </a:r>
                <a:endParaRPr lang="en-US" sz="2800" b="1" kern="1200" dirty="0"/>
              </a:p>
            </p:txBody>
          </p:sp>
          <p:sp>
            <p:nvSpPr>
              <p:cNvPr id="267" name="Freeform 266"/>
              <p:cNvSpPr/>
              <p:nvPr/>
            </p:nvSpPr>
            <p:spPr>
              <a:xfrm>
                <a:off x="15828063" y="14356493"/>
                <a:ext cx="5059632" cy="1828804"/>
              </a:xfrm>
              <a:custGeom>
                <a:avLst/>
                <a:gdLst>
                  <a:gd name="connsiteX0" fmla="*/ 0 w 5059632"/>
                  <a:gd name="connsiteY0" fmla="*/ 182880 h 1828804"/>
                  <a:gd name="connsiteX1" fmla="*/ 182880 w 5059632"/>
                  <a:gd name="connsiteY1" fmla="*/ 0 h 1828804"/>
                  <a:gd name="connsiteX2" fmla="*/ 4876752 w 5059632"/>
                  <a:gd name="connsiteY2" fmla="*/ 0 h 1828804"/>
                  <a:gd name="connsiteX3" fmla="*/ 5059632 w 5059632"/>
                  <a:gd name="connsiteY3" fmla="*/ 182880 h 1828804"/>
                  <a:gd name="connsiteX4" fmla="*/ 5059632 w 5059632"/>
                  <a:gd name="connsiteY4" fmla="*/ 1645924 h 1828804"/>
                  <a:gd name="connsiteX5" fmla="*/ 4876752 w 5059632"/>
                  <a:gd name="connsiteY5" fmla="*/ 1828804 h 1828804"/>
                  <a:gd name="connsiteX6" fmla="*/ 182880 w 5059632"/>
                  <a:gd name="connsiteY6" fmla="*/ 1828804 h 1828804"/>
                  <a:gd name="connsiteX7" fmla="*/ 0 w 5059632"/>
                  <a:gd name="connsiteY7" fmla="*/ 1645924 h 1828804"/>
                  <a:gd name="connsiteX8" fmla="*/ 0 w 5059632"/>
                  <a:gd name="connsiteY8" fmla="*/ 182880 h 182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828804">
                    <a:moveTo>
                      <a:pt x="0" y="182880"/>
                    </a:moveTo>
                    <a:cubicBezTo>
                      <a:pt x="0" y="81878"/>
                      <a:pt x="81878" y="0"/>
                      <a:pt x="182880" y="0"/>
                    </a:cubicBezTo>
                    <a:lnTo>
                      <a:pt x="4876752" y="0"/>
                    </a:lnTo>
                    <a:cubicBezTo>
                      <a:pt x="4977754" y="0"/>
                      <a:pt x="5059632" y="81878"/>
                      <a:pt x="5059632" y="182880"/>
                    </a:cubicBezTo>
                    <a:lnTo>
                      <a:pt x="5059632" y="1645924"/>
                    </a:lnTo>
                    <a:cubicBezTo>
                      <a:pt x="5059632" y="1746926"/>
                      <a:pt x="4977754" y="1828804"/>
                      <a:pt x="4876752" y="1828804"/>
                    </a:cubicBezTo>
                    <a:lnTo>
                      <a:pt x="182880" y="1828804"/>
                    </a:lnTo>
                    <a:cubicBezTo>
                      <a:pt x="81878" y="1828804"/>
                      <a:pt x="0" y="1746926"/>
                      <a:pt x="0" y="1645924"/>
                    </a:cubicBezTo>
                    <a:lnTo>
                      <a:pt x="0" y="182880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7584" tIns="227584" rIns="227584" bIns="731521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b="1" kern="1200" dirty="0" smtClean="0">
                    <a:solidFill>
                      <a:schemeClr val="tx1"/>
                    </a:solidFill>
                  </a:rPr>
                  <a:t>exRNA Metadata Tracking System</a:t>
                </a:r>
                <a:endParaRPr lang="en-US" sz="3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Freeform 267"/>
              <p:cNvSpPr/>
              <p:nvPr/>
            </p:nvSpPr>
            <p:spPr>
              <a:xfrm>
                <a:off x="16864374" y="15484831"/>
                <a:ext cx="5059632" cy="1207929"/>
              </a:xfrm>
              <a:custGeom>
                <a:avLst/>
                <a:gdLst>
                  <a:gd name="connsiteX0" fmla="*/ 0 w 5059632"/>
                  <a:gd name="connsiteY0" fmla="*/ 140817 h 1408167"/>
                  <a:gd name="connsiteX1" fmla="*/ 140817 w 5059632"/>
                  <a:gd name="connsiteY1" fmla="*/ 0 h 1408167"/>
                  <a:gd name="connsiteX2" fmla="*/ 4918815 w 5059632"/>
                  <a:gd name="connsiteY2" fmla="*/ 0 h 1408167"/>
                  <a:gd name="connsiteX3" fmla="*/ 5059632 w 5059632"/>
                  <a:gd name="connsiteY3" fmla="*/ 140817 h 1408167"/>
                  <a:gd name="connsiteX4" fmla="*/ 5059632 w 5059632"/>
                  <a:gd name="connsiteY4" fmla="*/ 1267350 h 1408167"/>
                  <a:gd name="connsiteX5" fmla="*/ 4918815 w 5059632"/>
                  <a:gd name="connsiteY5" fmla="*/ 1408167 h 1408167"/>
                  <a:gd name="connsiteX6" fmla="*/ 140817 w 5059632"/>
                  <a:gd name="connsiteY6" fmla="*/ 1408167 h 1408167"/>
                  <a:gd name="connsiteX7" fmla="*/ 0 w 5059632"/>
                  <a:gd name="connsiteY7" fmla="*/ 1267350 h 1408167"/>
                  <a:gd name="connsiteX8" fmla="*/ 0 w 5059632"/>
                  <a:gd name="connsiteY8" fmla="*/ 140817 h 1408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408167">
                    <a:moveTo>
                      <a:pt x="0" y="140817"/>
                    </a:moveTo>
                    <a:cubicBezTo>
                      <a:pt x="0" y="63046"/>
                      <a:pt x="63046" y="0"/>
                      <a:pt x="140817" y="0"/>
                    </a:cubicBezTo>
                    <a:lnTo>
                      <a:pt x="4918815" y="0"/>
                    </a:lnTo>
                    <a:cubicBezTo>
                      <a:pt x="4996586" y="0"/>
                      <a:pt x="5059632" y="63046"/>
                      <a:pt x="5059632" y="140817"/>
                    </a:cubicBezTo>
                    <a:lnTo>
                      <a:pt x="5059632" y="1267350"/>
                    </a:lnTo>
                    <a:cubicBezTo>
                      <a:pt x="5059632" y="1345121"/>
                      <a:pt x="4996586" y="1408167"/>
                      <a:pt x="4918815" y="1408167"/>
                    </a:cubicBezTo>
                    <a:lnTo>
                      <a:pt x="140817" y="1408167"/>
                    </a:lnTo>
                    <a:cubicBezTo>
                      <a:pt x="63046" y="1408167"/>
                      <a:pt x="0" y="1345121"/>
                      <a:pt x="0" y="1267350"/>
                    </a:cubicBezTo>
                    <a:lnTo>
                      <a:pt x="0" y="140817"/>
                    </a:lnTo>
                    <a:close/>
                  </a:path>
                </a:pathLst>
              </a:custGeom>
            </p:spPr>
            <p:style>
              <a:lnRef idx="2">
                <a:schemeClr val="accent4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0380" tIns="240380" rIns="240380" bIns="240380" numCol="1" spcCol="1270" anchor="t" anchorCtr="0">
                <a:noAutofit/>
              </a:bodyPr>
              <a:lstStyle/>
              <a:p>
                <a:pPr marL="0" lvl="1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GenboreeKB – small RNA-seq, long RNA-seq assays</a:t>
                </a:r>
                <a:endParaRPr lang="en-US" sz="2800" b="0" kern="1200" baseline="30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69" name="Freeform 268"/>
              <p:cNvSpPr/>
              <p:nvPr/>
            </p:nvSpPr>
            <p:spPr>
              <a:xfrm rot="3867">
                <a:off x="22750367" y="14417067"/>
                <a:ext cx="1626087" cy="1259702"/>
              </a:xfrm>
              <a:custGeom>
                <a:avLst/>
                <a:gdLst>
                  <a:gd name="connsiteX0" fmla="*/ 0 w 1626087"/>
                  <a:gd name="connsiteY0" fmla="*/ 251940 h 1259702"/>
                  <a:gd name="connsiteX1" fmla="*/ 996236 w 1626087"/>
                  <a:gd name="connsiteY1" fmla="*/ 251940 h 1259702"/>
                  <a:gd name="connsiteX2" fmla="*/ 996236 w 1626087"/>
                  <a:gd name="connsiteY2" fmla="*/ 0 h 1259702"/>
                  <a:gd name="connsiteX3" fmla="*/ 1626087 w 1626087"/>
                  <a:gd name="connsiteY3" fmla="*/ 629851 h 1259702"/>
                  <a:gd name="connsiteX4" fmla="*/ 996236 w 1626087"/>
                  <a:gd name="connsiteY4" fmla="*/ 1259702 h 1259702"/>
                  <a:gd name="connsiteX5" fmla="*/ 996236 w 1626087"/>
                  <a:gd name="connsiteY5" fmla="*/ 1007762 h 1259702"/>
                  <a:gd name="connsiteX6" fmla="*/ 0 w 1626087"/>
                  <a:gd name="connsiteY6" fmla="*/ 1007762 h 1259702"/>
                  <a:gd name="connsiteX7" fmla="*/ 0 w 1626087"/>
                  <a:gd name="connsiteY7" fmla="*/ 251940 h 125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6087" h="1259702">
                    <a:moveTo>
                      <a:pt x="0" y="251940"/>
                    </a:moveTo>
                    <a:lnTo>
                      <a:pt x="996236" y="251940"/>
                    </a:lnTo>
                    <a:lnTo>
                      <a:pt x="996236" y="0"/>
                    </a:lnTo>
                    <a:lnTo>
                      <a:pt x="1626087" y="629851"/>
                    </a:lnTo>
                    <a:lnTo>
                      <a:pt x="996236" y="1259702"/>
                    </a:lnTo>
                    <a:lnTo>
                      <a:pt x="996236" y="1007762"/>
                    </a:lnTo>
                    <a:lnTo>
                      <a:pt x="0" y="1007762"/>
                    </a:lnTo>
                    <a:lnTo>
                      <a:pt x="0" y="25194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-1" tIns="251939" rIns="377911" bIns="25194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  <p:sp>
            <p:nvSpPr>
              <p:cNvPr id="270" name="Freeform 269"/>
              <p:cNvSpPr/>
              <p:nvPr/>
            </p:nvSpPr>
            <p:spPr>
              <a:xfrm>
                <a:off x="24848233" y="14365636"/>
                <a:ext cx="5059632" cy="1828804"/>
              </a:xfrm>
              <a:custGeom>
                <a:avLst/>
                <a:gdLst>
                  <a:gd name="connsiteX0" fmla="*/ 0 w 5059632"/>
                  <a:gd name="connsiteY0" fmla="*/ 182880 h 1828804"/>
                  <a:gd name="connsiteX1" fmla="*/ 182880 w 5059632"/>
                  <a:gd name="connsiteY1" fmla="*/ 0 h 1828804"/>
                  <a:gd name="connsiteX2" fmla="*/ 4876752 w 5059632"/>
                  <a:gd name="connsiteY2" fmla="*/ 0 h 1828804"/>
                  <a:gd name="connsiteX3" fmla="*/ 5059632 w 5059632"/>
                  <a:gd name="connsiteY3" fmla="*/ 182880 h 1828804"/>
                  <a:gd name="connsiteX4" fmla="*/ 5059632 w 5059632"/>
                  <a:gd name="connsiteY4" fmla="*/ 1645924 h 1828804"/>
                  <a:gd name="connsiteX5" fmla="*/ 4876752 w 5059632"/>
                  <a:gd name="connsiteY5" fmla="*/ 1828804 h 1828804"/>
                  <a:gd name="connsiteX6" fmla="*/ 182880 w 5059632"/>
                  <a:gd name="connsiteY6" fmla="*/ 1828804 h 1828804"/>
                  <a:gd name="connsiteX7" fmla="*/ 0 w 5059632"/>
                  <a:gd name="connsiteY7" fmla="*/ 1645924 h 1828804"/>
                  <a:gd name="connsiteX8" fmla="*/ 0 w 5059632"/>
                  <a:gd name="connsiteY8" fmla="*/ 182880 h 182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828804">
                    <a:moveTo>
                      <a:pt x="0" y="182880"/>
                    </a:moveTo>
                    <a:cubicBezTo>
                      <a:pt x="0" y="81878"/>
                      <a:pt x="81878" y="0"/>
                      <a:pt x="182880" y="0"/>
                    </a:cubicBezTo>
                    <a:lnTo>
                      <a:pt x="4876752" y="0"/>
                    </a:lnTo>
                    <a:cubicBezTo>
                      <a:pt x="4977754" y="0"/>
                      <a:pt x="5059632" y="81878"/>
                      <a:pt x="5059632" y="182880"/>
                    </a:cubicBezTo>
                    <a:lnTo>
                      <a:pt x="5059632" y="1645924"/>
                    </a:lnTo>
                    <a:cubicBezTo>
                      <a:pt x="5059632" y="1746926"/>
                      <a:pt x="4977754" y="1828804"/>
                      <a:pt x="4876752" y="1828804"/>
                    </a:cubicBezTo>
                    <a:lnTo>
                      <a:pt x="182880" y="1828804"/>
                    </a:lnTo>
                    <a:cubicBezTo>
                      <a:pt x="81878" y="1828804"/>
                      <a:pt x="0" y="1746926"/>
                      <a:pt x="0" y="1645924"/>
                    </a:cubicBezTo>
                    <a:lnTo>
                      <a:pt x="0" y="18288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7584" tIns="227584" rIns="227584" bIns="731521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b="1" dirty="0" smtClean="0">
                    <a:solidFill>
                      <a:schemeClr val="tx1"/>
                    </a:solidFill>
                  </a:rPr>
                  <a:t>Data Repository</a:t>
                </a:r>
                <a:endParaRPr lang="en-US" sz="3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Freeform 270"/>
              <p:cNvSpPr/>
              <p:nvPr/>
            </p:nvSpPr>
            <p:spPr>
              <a:xfrm>
                <a:off x="25884544" y="15512258"/>
                <a:ext cx="5059632" cy="1176560"/>
              </a:xfrm>
              <a:custGeom>
                <a:avLst/>
                <a:gdLst>
                  <a:gd name="connsiteX0" fmla="*/ 0 w 5059632"/>
                  <a:gd name="connsiteY0" fmla="*/ 137160 h 1371598"/>
                  <a:gd name="connsiteX1" fmla="*/ 137160 w 5059632"/>
                  <a:gd name="connsiteY1" fmla="*/ 0 h 1371598"/>
                  <a:gd name="connsiteX2" fmla="*/ 4922472 w 5059632"/>
                  <a:gd name="connsiteY2" fmla="*/ 0 h 1371598"/>
                  <a:gd name="connsiteX3" fmla="*/ 5059632 w 5059632"/>
                  <a:gd name="connsiteY3" fmla="*/ 137160 h 1371598"/>
                  <a:gd name="connsiteX4" fmla="*/ 5059632 w 5059632"/>
                  <a:gd name="connsiteY4" fmla="*/ 1234438 h 1371598"/>
                  <a:gd name="connsiteX5" fmla="*/ 4922472 w 5059632"/>
                  <a:gd name="connsiteY5" fmla="*/ 1371598 h 1371598"/>
                  <a:gd name="connsiteX6" fmla="*/ 137160 w 5059632"/>
                  <a:gd name="connsiteY6" fmla="*/ 1371598 h 1371598"/>
                  <a:gd name="connsiteX7" fmla="*/ 0 w 5059632"/>
                  <a:gd name="connsiteY7" fmla="*/ 1234438 h 1371598"/>
                  <a:gd name="connsiteX8" fmla="*/ 0 w 5059632"/>
                  <a:gd name="connsiteY8" fmla="*/ 137160 h 137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371598">
                    <a:moveTo>
                      <a:pt x="0" y="137160"/>
                    </a:moveTo>
                    <a:cubicBezTo>
                      <a:pt x="0" y="61409"/>
                      <a:pt x="61409" y="0"/>
                      <a:pt x="137160" y="0"/>
                    </a:cubicBezTo>
                    <a:lnTo>
                      <a:pt x="4922472" y="0"/>
                    </a:lnTo>
                    <a:cubicBezTo>
                      <a:pt x="4998223" y="0"/>
                      <a:pt x="5059632" y="61409"/>
                      <a:pt x="5059632" y="137160"/>
                    </a:cubicBezTo>
                    <a:lnTo>
                      <a:pt x="5059632" y="1234438"/>
                    </a:lnTo>
                    <a:cubicBezTo>
                      <a:pt x="5059632" y="1310189"/>
                      <a:pt x="4998223" y="1371598"/>
                      <a:pt x="4922472" y="1371598"/>
                    </a:cubicBezTo>
                    <a:lnTo>
                      <a:pt x="137160" y="1371598"/>
                    </a:lnTo>
                    <a:cubicBezTo>
                      <a:pt x="61409" y="1371598"/>
                      <a:pt x="0" y="1310189"/>
                      <a:pt x="0" y="1234438"/>
                    </a:cubicBezTo>
                    <a:lnTo>
                      <a:pt x="0" y="137160"/>
                    </a:lnTo>
                    <a:close/>
                  </a:path>
                </a:pathLst>
              </a:cu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9309" tIns="239309" rIns="239309" bIns="239309" numCol="1" spcCol="1270" anchor="t" anchorCtr="0">
                <a:noAutofit/>
              </a:bodyPr>
              <a:lstStyle/>
              <a:p>
                <a:pPr marL="0" lvl="1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exRNA Atlas</a:t>
                </a:r>
                <a:endParaRPr lang="en-US" sz="2800" b="1" kern="1200" dirty="0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30674887" y="14421586"/>
                <a:ext cx="1626086" cy="1259702"/>
              </a:xfrm>
              <a:custGeom>
                <a:avLst/>
                <a:gdLst>
                  <a:gd name="connsiteX0" fmla="*/ 0 w 1626086"/>
                  <a:gd name="connsiteY0" fmla="*/ 251940 h 1259702"/>
                  <a:gd name="connsiteX1" fmla="*/ 996235 w 1626086"/>
                  <a:gd name="connsiteY1" fmla="*/ 251940 h 1259702"/>
                  <a:gd name="connsiteX2" fmla="*/ 996235 w 1626086"/>
                  <a:gd name="connsiteY2" fmla="*/ 0 h 1259702"/>
                  <a:gd name="connsiteX3" fmla="*/ 1626086 w 1626086"/>
                  <a:gd name="connsiteY3" fmla="*/ 629851 h 1259702"/>
                  <a:gd name="connsiteX4" fmla="*/ 996235 w 1626086"/>
                  <a:gd name="connsiteY4" fmla="*/ 1259702 h 1259702"/>
                  <a:gd name="connsiteX5" fmla="*/ 996235 w 1626086"/>
                  <a:gd name="connsiteY5" fmla="*/ 1007762 h 1259702"/>
                  <a:gd name="connsiteX6" fmla="*/ 0 w 1626086"/>
                  <a:gd name="connsiteY6" fmla="*/ 1007762 h 1259702"/>
                  <a:gd name="connsiteX7" fmla="*/ 0 w 1626086"/>
                  <a:gd name="connsiteY7" fmla="*/ 251940 h 125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26086" h="1259702">
                    <a:moveTo>
                      <a:pt x="0" y="251940"/>
                    </a:moveTo>
                    <a:lnTo>
                      <a:pt x="996235" y="251940"/>
                    </a:lnTo>
                    <a:lnTo>
                      <a:pt x="996235" y="0"/>
                    </a:lnTo>
                    <a:lnTo>
                      <a:pt x="1626086" y="629851"/>
                    </a:lnTo>
                    <a:lnTo>
                      <a:pt x="996235" y="1259702"/>
                    </a:lnTo>
                    <a:lnTo>
                      <a:pt x="996235" y="1007762"/>
                    </a:lnTo>
                    <a:lnTo>
                      <a:pt x="0" y="1007762"/>
                    </a:lnTo>
                    <a:lnTo>
                      <a:pt x="0" y="25194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251940" rIns="377911" bIns="251940" numCol="1" spcCol="1270" anchor="ctr" anchorCtr="0">
                <a:noAutofit/>
              </a:bodyPr>
              <a:lstStyle/>
              <a:p>
                <a:pPr lvl="0" algn="ctr" defTabSz="2266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5100" kern="1200" dirty="0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32975953" y="14365636"/>
                <a:ext cx="5059632" cy="1828804"/>
              </a:xfrm>
              <a:custGeom>
                <a:avLst/>
                <a:gdLst>
                  <a:gd name="connsiteX0" fmla="*/ 0 w 5059632"/>
                  <a:gd name="connsiteY0" fmla="*/ 182880 h 1828804"/>
                  <a:gd name="connsiteX1" fmla="*/ 182880 w 5059632"/>
                  <a:gd name="connsiteY1" fmla="*/ 0 h 1828804"/>
                  <a:gd name="connsiteX2" fmla="*/ 4876752 w 5059632"/>
                  <a:gd name="connsiteY2" fmla="*/ 0 h 1828804"/>
                  <a:gd name="connsiteX3" fmla="*/ 5059632 w 5059632"/>
                  <a:gd name="connsiteY3" fmla="*/ 182880 h 1828804"/>
                  <a:gd name="connsiteX4" fmla="*/ 5059632 w 5059632"/>
                  <a:gd name="connsiteY4" fmla="*/ 1645924 h 1828804"/>
                  <a:gd name="connsiteX5" fmla="*/ 4876752 w 5059632"/>
                  <a:gd name="connsiteY5" fmla="*/ 1828804 h 1828804"/>
                  <a:gd name="connsiteX6" fmla="*/ 182880 w 5059632"/>
                  <a:gd name="connsiteY6" fmla="*/ 1828804 h 1828804"/>
                  <a:gd name="connsiteX7" fmla="*/ 0 w 5059632"/>
                  <a:gd name="connsiteY7" fmla="*/ 1645924 h 1828804"/>
                  <a:gd name="connsiteX8" fmla="*/ 0 w 5059632"/>
                  <a:gd name="connsiteY8" fmla="*/ 182880 h 182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828804">
                    <a:moveTo>
                      <a:pt x="0" y="182880"/>
                    </a:moveTo>
                    <a:cubicBezTo>
                      <a:pt x="0" y="81878"/>
                      <a:pt x="81878" y="0"/>
                      <a:pt x="182880" y="0"/>
                    </a:cubicBezTo>
                    <a:lnTo>
                      <a:pt x="4876752" y="0"/>
                    </a:lnTo>
                    <a:cubicBezTo>
                      <a:pt x="4977754" y="0"/>
                      <a:pt x="5059632" y="81878"/>
                      <a:pt x="5059632" y="182880"/>
                    </a:cubicBezTo>
                    <a:lnTo>
                      <a:pt x="5059632" y="1645924"/>
                    </a:lnTo>
                    <a:cubicBezTo>
                      <a:pt x="5059632" y="1746926"/>
                      <a:pt x="4977754" y="1828804"/>
                      <a:pt x="4876752" y="1828804"/>
                    </a:cubicBezTo>
                    <a:lnTo>
                      <a:pt x="182880" y="1828804"/>
                    </a:lnTo>
                    <a:cubicBezTo>
                      <a:pt x="81878" y="1828804"/>
                      <a:pt x="0" y="1746926"/>
                      <a:pt x="0" y="1645924"/>
                    </a:cubicBezTo>
                    <a:lnTo>
                      <a:pt x="0" y="182880"/>
                    </a:lnTo>
                    <a:close/>
                  </a:path>
                </a:pathLst>
              </a:cu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27584" tIns="227584" rIns="227584" bIns="731521" numCol="1" spcCol="1270" anchor="t" anchorCtr="0">
                <a:noAutofit/>
              </a:bodyPr>
              <a:lstStyle/>
              <a:p>
                <a:pPr lvl="0" algn="l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400" b="1" kern="1200" dirty="0" smtClean="0">
                    <a:solidFill>
                      <a:schemeClr val="tx1"/>
                    </a:solidFill>
                  </a:rPr>
                  <a:t>Pathway and Interaction Analysis</a:t>
                </a:r>
                <a:endParaRPr lang="en-US" sz="3400" b="1" kern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34012264" y="15512258"/>
                <a:ext cx="5059632" cy="1176560"/>
              </a:xfrm>
              <a:custGeom>
                <a:avLst/>
                <a:gdLst>
                  <a:gd name="connsiteX0" fmla="*/ 0 w 5059632"/>
                  <a:gd name="connsiteY0" fmla="*/ 137160 h 1371598"/>
                  <a:gd name="connsiteX1" fmla="*/ 137160 w 5059632"/>
                  <a:gd name="connsiteY1" fmla="*/ 0 h 1371598"/>
                  <a:gd name="connsiteX2" fmla="*/ 4922472 w 5059632"/>
                  <a:gd name="connsiteY2" fmla="*/ 0 h 1371598"/>
                  <a:gd name="connsiteX3" fmla="*/ 5059632 w 5059632"/>
                  <a:gd name="connsiteY3" fmla="*/ 137160 h 1371598"/>
                  <a:gd name="connsiteX4" fmla="*/ 5059632 w 5059632"/>
                  <a:gd name="connsiteY4" fmla="*/ 1234438 h 1371598"/>
                  <a:gd name="connsiteX5" fmla="*/ 4922472 w 5059632"/>
                  <a:gd name="connsiteY5" fmla="*/ 1371598 h 1371598"/>
                  <a:gd name="connsiteX6" fmla="*/ 137160 w 5059632"/>
                  <a:gd name="connsiteY6" fmla="*/ 1371598 h 1371598"/>
                  <a:gd name="connsiteX7" fmla="*/ 0 w 5059632"/>
                  <a:gd name="connsiteY7" fmla="*/ 1234438 h 1371598"/>
                  <a:gd name="connsiteX8" fmla="*/ 0 w 5059632"/>
                  <a:gd name="connsiteY8" fmla="*/ 137160 h 137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059632" h="1371598">
                    <a:moveTo>
                      <a:pt x="0" y="137160"/>
                    </a:moveTo>
                    <a:cubicBezTo>
                      <a:pt x="0" y="61409"/>
                      <a:pt x="61409" y="0"/>
                      <a:pt x="137160" y="0"/>
                    </a:cubicBezTo>
                    <a:lnTo>
                      <a:pt x="4922472" y="0"/>
                    </a:lnTo>
                    <a:cubicBezTo>
                      <a:pt x="4998223" y="0"/>
                      <a:pt x="5059632" y="61409"/>
                      <a:pt x="5059632" y="137160"/>
                    </a:cubicBezTo>
                    <a:lnTo>
                      <a:pt x="5059632" y="1234438"/>
                    </a:lnTo>
                    <a:cubicBezTo>
                      <a:pt x="5059632" y="1310189"/>
                      <a:pt x="4998223" y="1371598"/>
                      <a:pt x="4922472" y="1371598"/>
                    </a:cubicBezTo>
                    <a:lnTo>
                      <a:pt x="137160" y="1371598"/>
                    </a:lnTo>
                    <a:cubicBezTo>
                      <a:pt x="61409" y="1371598"/>
                      <a:pt x="0" y="1310189"/>
                      <a:pt x="0" y="1234438"/>
                    </a:cubicBezTo>
                    <a:lnTo>
                      <a:pt x="0" y="137160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39309" tIns="239309" rIns="239309" bIns="239309" numCol="1" spcCol="1270" anchor="t" anchorCtr="0">
                <a:noAutofit/>
              </a:bodyPr>
              <a:lstStyle/>
              <a:p>
                <a:pPr marL="0" lvl="1" algn="l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Target Interaction Finder</a:t>
                </a:r>
                <a:endParaRPr lang="en-US" sz="2800" b="1" kern="1200" dirty="0"/>
              </a:p>
              <a:p>
                <a:pPr marL="0" lvl="1" algn="l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kern="1200" dirty="0" smtClean="0"/>
                  <a:t>Pathway Finder</a:t>
                </a:r>
                <a:endParaRPr lang="en-US" sz="2800" b="1" kern="1200" dirty="0"/>
              </a:p>
            </p:txBody>
          </p:sp>
        </p:grpSp>
        <p:sp>
          <p:nvSpPr>
            <p:cNvPr id="261" name="TextBox 260"/>
            <p:cNvSpPr txBox="1"/>
            <p:nvPr/>
          </p:nvSpPr>
          <p:spPr>
            <a:xfrm>
              <a:off x="8171766" y="26359127"/>
              <a:ext cx="7452359" cy="7662208"/>
            </a:xfrm>
            <a:prstGeom prst="roundRect">
              <a:avLst/>
            </a:prstGeom>
            <a:ln w="57150">
              <a:solidFill>
                <a:schemeClr val="accent3"/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Data analysis tools such as the exceRpt small RNA-seq </a:t>
              </a:r>
              <a:r>
                <a:rPr lang="en-US" sz="2800" dirty="0" smtClean="0"/>
                <a:t>pipeline and the RSEQtools </a:t>
              </a:r>
              <a:r>
                <a:rPr lang="en-US" sz="2800" dirty="0"/>
                <a:t>long RNA-seq pipeline </a:t>
              </a:r>
              <a:r>
                <a:rPr lang="en-US" sz="2800" dirty="0" smtClean="0"/>
                <a:t>are </a:t>
              </a:r>
              <a:r>
                <a:rPr lang="en-US" sz="2800" dirty="0"/>
                <a:t>available in the Genboree Workbench. </a:t>
              </a:r>
              <a:endParaRPr lang="en-US" sz="2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The </a:t>
              </a:r>
              <a:r>
                <a:rPr lang="en-US" sz="2800" dirty="0"/>
                <a:t>exceRpt small RNA-seq pipeline generates a variety of sample-level quality control metrics, produces abundance estimates for various small RNA species, and makes available detailed alignment information for visualization and validation. </a:t>
              </a:r>
              <a:endParaRPr lang="en-US" sz="2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The </a:t>
              </a:r>
              <a:r>
                <a:rPr lang="en-US" sz="2800" dirty="0"/>
                <a:t>RSEQtools pipeline performs gene-expression quantification, visualization of signal tracks of mapped reads, calculates mapping bias, and computes annotation coverage.</a:t>
              </a:r>
            </a:p>
          </p:txBody>
        </p:sp>
        <p:sp>
          <p:nvSpPr>
            <p:cNvPr id="262" name="TextBox 261"/>
            <p:cNvSpPr txBox="1"/>
            <p:nvPr/>
          </p:nvSpPr>
          <p:spPr>
            <a:xfrm>
              <a:off x="16103600" y="26361077"/>
              <a:ext cx="7452359" cy="7662208"/>
            </a:xfrm>
            <a:prstGeom prst="roundRect">
              <a:avLst/>
            </a:prstGeom>
            <a:ln w="57150"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Metadata standards have been defined by the ERC Consortium members to effectively annotate exRNA profiles, ensure reproducibility of experiments and allow data comparisons.</a:t>
              </a:r>
              <a:r>
                <a:rPr lang="en-US" sz="2800" dirty="0"/>
                <a:t> </a:t>
              </a:r>
              <a:r>
                <a:rPr lang="en-US" sz="2800" dirty="0" smtClean="0"/>
                <a:t>The </a:t>
              </a:r>
              <a:r>
                <a:rPr lang="en-US" sz="2800" dirty="0"/>
                <a:t>GenboreeKB exRNA Metadata Tracking System allows for submission, </a:t>
              </a:r>
              <a:r>
                <a:rPr lang="en-US" sz="2800" dirty="0" smtClean="0"/>
                <a:t>tracking, </a:t>
              </a:r>
              <a:r>
                <a:rPr lang="en-US" sz="2800" dirty="0"/>
                <a:t>and editing of exRNA metadata for various categories including Biosamples, Donors, Experiments, Runs, </a:t>
              </a:r>
              <a:r>
                <a:rPr lang="en-US" sz="2800" dirty="0" smtClean="0"/>
                <a:t>Studies, </a:t>
              </a:r>
              <a:r>
                <a:rPr lang="en-US" sz="2800" dirty="0"/>
                <a:t>and </a:t>
              </a:r>
              <a:r>
                <a:rPr lang="en-US" sz="2800" dirty="0" smtClean="0"/>
                <a:t>Analyses.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All </a:t>
              </a:r>
              <a:r>
                <a:rPr lang="en-US" sz="2800" dirty="0"/>
                <a:t>metadata submitted through the FTP data pipeline </a:t>
              </a:r>
              <a:r>
                <a:rPr lang="en-US" sz="2800" dirty="0" smtClean="0"/>
                <a:t>is </a:t>
              </a:r>
              <a:r>
                <a:rPr lang="en-US" sz="2800" dirty="0"/>
                <a:t>validated against agreed </a:t>
              </a:r>
              <a:r>
                <a:rPr lang="en-US" sz="2800" dirty="0" smtClean="0"/>
                <a:t>ontologies, </a:t>
              </a:r>
              <a:r>
                <a:rPr lang="en-US" sz="2800" dirty="0"/>
                <a:t>and data domains can be viewed in GenboreeKB by </a:t>
              </a:r>
              <a:r>
                <a:rPr lang="en-US" sz="2800" dirty="0" smtClean="0"/>
                <a:t>ERCC members.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Templates and questionnaires are available to </a:t>
              </a:r>
              <a:r>
                <a:rPr lang="en-US" sz="2800" dirty="0"/>
                <a:t>facilitate </a:t>
              </a:r>
              <a:r>
                <a:rPr lang="en-US" sz="2800" dirty="0" smtClean="0"/>
                <a:t>metadata entry</a:t>
              </a:r>
              <a:r>
                <a:rPr lang="en-US" sz="2800" dirty="0"/>
                <a:t>. </a:t>
              </a:r>
            </a:p>
          </p:txBody>
        </p:sp>
        <p:sp>
          <p:nvSpPr>
            <p:cNvPr id="263" name="TextBox 262"/>
            <p:cNvSpPr txBox="1"/>
            <p:nvPr/>
          </p:nvSpPr>
          <p:spPr>
            <a:xfrm>
              <a:off x="24153766" y="26359127"/>
              <a:ext cx="7452359" cy="7662208"/>
            </a:xfrm>
            <a:prstGeom prst="roundRect">
              <a:avLst/>
            </a:prstGeom>
            <a:ln w="57150">
              <a:solidFill>
                <a:srgbClr val="17C6EA"/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exRNA </a:t>
              </a:r>
              <a:r>
                <a:rPr lang="en-US" sz="2800" dirty="0"/>
                <a:t>Atlas </a:t>
              </a:r>
              <a:r>
                <a:rPr lang="en-US" sz="2800" dirty="0" smtClean="0"/>
                <a:t>contains preliminary data generated by ERC Consortium funded groups that were analyzed using exceRpt pipeline. </a:t>
              </a:r>
              <a:r>
                <a:rPr lang="en-US" sz="2800" dirty="0"/>
                <a:t>D</a:t>
              </a:r>
              <a:r>
                <a:rPr lang="en-US" sz="2800" dirty="0" smtClean="0"/>
                <a:t>ata and metadata are displayed in grids </a:t>
              </a:r>
              <a:r>
                <a:rPr lang="en-US" sz="2800" dirty="0"/>
                <a:t>or tabular </a:t>
              </a:r>
              <a:r>
                <a:rPr lang="en-US" sz="2800" dirty="0" smtClean="0"/>
                <a:t>views that aggregate submitted biosamples by biofluids and disease or experiment </a:t>
              </a:r>
              <a:r>
                <a:rPr lang="en-US" sz="2800" dirty="0"/>
                <a:t>type. </a:t>
              </a:r>
              <a:r>
                <a:rPr lang="en-US" sz="2800" dirty="0" smtClean="0"/>
                <a:t>The Atlas allows users to: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browse, </a:t>
              </a:r>
              <a:r>
                <a:rPr lang="en-US" sz="2800" dirty="0" smtClean="0"/>
                <a:t>filter, search submitted samples across various facets including biofluids, diseases, and RNA isolation kits.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/>
                <a:t>download processed results from datasets of interest.</a:t>
              </a:r>
              <a:endParaRPr lang="en-US" sz="2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view summaries of exRNA profiling studies from various labs in terms of reads passing QC, mappable reads, and read mappings per library type.</a:t>
              </a:r>
            </a:p>
          </p:txBody>
        </p:sp>
        <p:sp>
          <p:nvSpPr>
            <p:cNvPr id="264" name="TextBox 263"/>
            <p:cNvSpPr txBox="1"/>
            <p:nvPr/>
          </p:nvSpPr>
          <p:spPr>
            <a:xfrm>
              <a:off x="32127686" y="22408597"/>
              <a:ext cx="7452359" cy="8531423"/>
            </a:xfrm>
            <a:prstGeom prst="roundRect">
              <a:avLst/>
            </a:prstGeom>
            <a:ln w="57150">
              <a:solidFill>
                <a:schemeClr val="accent6"/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 </a:t>
              </a:r>
              <a:r>
                <a:rPr lang="en-US" sz="2800" dirty="0" smtClean="0"/>
                <a:t>The </a:t>
              </a:r>
              <a:r>
                <a:rPr lang="en-US" sz="2800" dirty="0"/>
                <a:t>Target Interaction Finder tool generates miRNA-protein target interaction files for a set of miRNA identifiers, which can be imported into downstream tools, such as Cytoscape, for network analysis and </a:t>
              </a:r>
              <a:r>
                <a:rPr lang="en-US" sz="2800" dirty="0" smtClean="0"/>
                <a:t>visualization. The </a:t>
              </a:r>
              <a:r>
                <a:rPr lang="en-US" sz="2800" dirty="0"/>
                <a:t>Pathway Finder tool </a:t>
              </a:r>
              <a:r>
                <a:rPr lang="en-US" sz="2800" dirty="0" smtClean="0"/>
                <a:t>performs </a:t>
              </a:r>
              <a:r>
                <a:rPr lang="en-US" sz="2800" dirty="0"/>
                <a:t>a search for pathways either containing </a:t>
              </a:r>
              <a:r>
                <a:rPr lang="en-US" sz="2800" dirty="0" smtClean="0"/>
                <a:t>miRNAs </a:t>
              </a:r>
              <a:r>
                <a:rPr lang="en-US" sz="2800" dirty="0"/>
                <a:t>of interest or protein targets of </a:t>
              </a:r>
              <a:r>
                <a:rPr lang="en-US" sz="2800" dirty="0" smtClean="0"/>
                <a:t>those </a:t>
              </a:r>
              <a:r>
                <a:rPr lang="en-US" sz="2800" dirty="0"/>
                <a:t>miRNAs. A table of pathway results and an interactive pathway viewer are </a:t>
              </a:r>
              <a:r>
                <a:rPr lang="en-US" sz="2800" dirty="0" smtClean="0"/>
                <a:t>displayed. </a:t>
              </a:r>
              <a:r>
                <a:rPr lang="en-US" sz="2800" dirty="0"/>
                <a:t>The first column of the table lists a clickable pathway title that updates the viewer. The second column lists pathway </a:t>
              </a:r>
              <a:r>
                <a:rPr lang="en-US" sz="2800" dirty="0" smtClean="0"/>
                <a:t>identifiers </a:t>
              </a:r>
              <a:r>
                <a:rPr lang="en-US" sz="2800" dirty="0"/>
                <a:t>that link to WikiPathways.org. The list is sorted by the number of "miRNAs" (primary) and by "miRNA Targets" (secondary) found on each pathway. The top 20 results are listed.</a:t>
              </a: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391348" y="26409788"/>
              <a:ext cx="7181223" cy="7662208"/>
            </a:xfrm>
            <a:prstGeom prst="roundRect">
              <a:avLst/>
            </a:prstGeom>
            <a:ln w="57150">
              <a:solidFill>
                <a:srgbClr val="C00000"/>
              </a:solidFill>
              <a:prstDash val="soli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/>
                <a:t>The FTP data submission pipeline has been implemented for submitting small exRNA-seq datasets (with associated metadata) for processing through </a:t>
              </a:r>
              <a:r>
                <a:rPr lang="en-US" sz="2800" dirty="0" smtClean="0"/>
                <a:t>the exceRpt small RNA-seq pipeline.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Users </a:t>
              </a:r>
              <a:r>
                <a:rPr lang="en-US" sz="2800" dirty="0"/>
                <a:t>submit </a:t>
              </a:r>
              <a:r>
                <a:rPr lang="en-US" sz="2800" dirty="0" smtClean="0"/>
                <a:t>required files to </a:t>
              </a:r>
              <a:r>
                <a:rPr lang="en-US" sz="2800" dirty="0"/>
                <a:t>the shared directory </a:t>
              </a:r>
              <a:r>
                <a:rPr lang="en-US" sz="2800" dirty="0" smtClean="0"/>
                <a:t>created for their lab on </a:t>
              </a:r>
              <a:r>
                <a:rPr lang="en-US" sz="2800" dirty="0"/>
                <a:t>the Genboree FTP server. </a:t>
              </a:r>
              <a:endParaRPr lang="en-US" sz="2800" dirty="0" smtClean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After processing these files through exceRpt, </a:t>
              </a:r>
              <a:r>
                <a:rPr lang="en-US" sz="2800" dirty="0"/>
                <a:t>results will be deposited in the </a:t>
              </a:r>
              <a:r>
                <a:rPr lang="en-US" sz="2800" dirty="0" smtClean="0"/>
                <a:t>Genboree Workbench and FTP shared area and will also be accessible through the exRNA Atlas.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Metadata will be stored in GenboreeKB.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 smtClean="0"/>
                <a:t>Data will be deposited in public </a:t>
              </a:r>
              <a:r>
                <a:rPr lang="en-US" sz="2800" dirty="0"/>
                <a:t>domain databases like </a:t>
              </a:r>
              <a:r>
                <a:rPr lang="en-US" sz="2800" dirty="0" smtClean="0"/>
                <a:t>dbGaP</a:t>
              </a:r>
              <a:r>
                <a:rPr lang="en-US" sz="2800" dirty="0"/>
                <a:t>, </a:t>
              </a:r>
              <a:r>
                <a:rPr lang="en-US" sz="2800" dirty="0" smtClean="0"/>
                <a:t>GEO, </a:t>
              </a:r>
              <a:r>
                <a:rPr lang="en-US" sz="2800" dirty="0"/>
                <a:t>and SRA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4316" y="7019430"/>
              <a:ext cx="5399888" cy="6569570"/>
            </a:xfrm>
            <a:prstGeom prst="rect">
              <a:avLst/>
            </a:prstGeom>
            <a:ln w="57150">
              <a:solidFill>
                <a:schemeClr val="accent6"/>
              </a:solidFill>
            </a:ln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9850" y="17283735"/>
              <a:ext cx="7777907" cy="5054107"/>
            </a:xfrm>
            <a:prstGeom prst="rect">
              <a:avLst/>
            </a:prstGeom>
            <a:ln w="57150">
              <a:solidFill>
                <a:srgbClr val="F79646"/>
              </a:solidFill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58567" y="17275037"/>
              <a:ext cx="7010533" cy="3599082"/>
            </a:xfrm>
            <a:prstGeom prst="rect">
              <a:avLst/>
            </a:prstGeom>
            <a:ln w="57150">
              <a:solidFill>
                <a:srgbClr val="1FAECB"/>
              </a:solidFill>
            </a:ln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4675" y="20097297"/>
              <a:ext cx="3846976" cy="2235700"/>
            </a:xfrm>
            <a:prstGeom prst="rect">
              <a:avLst/>
            </a:prstGeom>
            <a:ln w="57150">
              <a:solidFill>
                <a:srgbClr val="1FAECB"/>
              </a:solidFill>
            </a:ln>
          </p:spPr>
        </p:pic>
        <p:pic>
          <p:nvPicPr>
            <p:cNvPr id="5" name="Picture 4" descr="exceRpt_workflow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319" y="7022293"/>
              <a:ext cx="5582090" cy="6720639"/>
            </a:xfrm>
            <a:prstGeom prst="rect">
              <a:avLst/>
            </a:prstGeom>
            <a:ln w="57150">
              <a:solidFill>
                <a:schemeClr val="accent3"/>
              </a:solidFill>
            </a:ln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4" y="4986691"/>
              <a:ext cx="6737120" cy="18306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28575" cap="sq" cmpd="sng">
              <a:solidFill>
                <a:srgbClr val="660066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4" name="Picture 3" descr="exRNAProfilingData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245" y="7022293"/>
              <a:ext cx="6905351" cy="4799940"/>
            </a:xfrm>
            <a:prstGeom prst="rect">
              <a:avLst/>
            </a:prstGeom>
            <a:ln w="57150">
              <a:solidFill>
                <a:schemeClr val="accent2"/>
              </a:solidFill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468982" y="12059420"/>
              <a:ext cx="6905352" cy="1759496"/>
              <a:chOff x="651258" y="12355872"/>
              <a:chExt cx="4771266" cy="1997124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2427142" y="12355872"/>
                <a:ext cx="2995382" cy="564180"/>
              </a:xfrm>
              <a:custGeom>
                <a:avLst/>
                <a:gdLst>
                  <a:gd name="connsiteX0" fmla="*/ 94032 w 564179"/>
                  <a:gd name="connsiteY0" fmla="*/ 0 h 3762086"/>
                  <a:gd name="connsiteX1" fmla="*/ 470147 w 564179"/>
                  <a:gd name="connsiteY1" fmla="*/ 0 h 3762086"/>
                  <a:gd name="connsiteX2" fmla="*/ 564179 w 564179"/>
                  <a:gd name="connsiteY2" fmla="*/ 94032 h 3762086"/>
                  <a:gd name="connsiteX3" fmla="*/ 564179 w 564179"/>
                  <a:gd name="connsiteY3" fmla="*/ 3762086 h 3762086"/>
                  <a:gd name="connsiteX4" fmla="*/ 564179 w 564179"/>
                  <a:gd name="connsiteY4" fmla="*/ 3762086 h 3762086"/>
                  <a:gd name="connsiteX5" fmla="*/ 0 w 564179"/>
                  <a:gd name="connsiteY5" fmla="*/ 3762086 h 3762086"/>
                  <a:gd name="connsiteX6" fmla="*/ 0 w 564179"/>
                  <a:gd name="connsiteY6" fmla="*/ 3762086 h 3762086"/>
                  <a:gd name="connsiteX7" fmla="*/ 0 w 564179"/>
                  <a:gd name="connsiteY7" fmla="*/ 94032 h 3762086"/>
                  <a:gd name="connsiteX8" fmla="*/ 94032 w 564179"/>
                  <a:gd name="connsiteY8" fmla="*/ 0 h 376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64179" h="3762086">
                    <a:moveTo>
                      <a:pt x="564179" y="627031"/>
                    </a:moveTo>
                    <a:lnTo>
                      <a:pt x="564179" y="3135055"/>
                    </a:lnTo>
                    <a:cubicBezTo>
                      <a:pt x="564179" y="3481350"/>
                      <a:pt x="557865" y="3762083"/>
                      <a:pt x="550077" y="3762083"/>
                    </a:cubicBezTo>
                    <a:lnTo>
                      <a:pt x="0" y="3762083"/>
                    </a:lnTo>
                    <a:lnTo>
                      <a:pt x="0" y="37620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50077" y="3"/>
                    </a:lnTo>
                    <a:cubicBezTo>
                      <a:pt x="557865" y="3"/>
                      <a:pt x="564179" y="280736"/>
                      <a:pt x="564179" y="627031"/>
                    </a:cubicBezTo>
                    <a:close/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51366" rIns="275191" bIns="151367" numCol="1" spcCol="1270" anchor="ctr" anchorCtr="0">
                <a:noAutofit/>
              </a:bodyPr>
              <a:lstStyle/>
              <a:p>
                <a:pPr marL="0" lvl="1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kern="1200" dirty="0" smtClean="0"/>
                  <a:t>Email DCC (</a:t>
                </a:r>
                <a:r>
                  <a:rPr lang="en-US" sz="1200" kern="1200" dirty="0" smtClean="0">
                    <a:hlinkClick r:id="rId13"/>
                  </a:rPr>
                  <a:t>sailakss@bcm.edu</a:t>
                </a:r>
                <a:r>
                  <a:rPr lang="en-US" sz="1200" kern="1200" dirty="0" smtClean="0"/>
                  <a:t>) for an account on the FTP server.</a:t>
                </a:r>
                <a:endParaRPr lang="en-US" sz="1200" kern="1200" dirty="0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651258" y="12371412"/>
                <a:ext cx="1775883" cy="548640"/>
              </a:xfrm>
              <a:custGeom>
                <a:avLst/>
                <a:gdLst>
                  <a:gd name="connsiteX0" fmla="*/ 0 w 2013628"/>
                  <a:gd name="connsiteY0" fmla="*/ 164059 h 984337"/>
                  <a:gd name="connsiteX1" fmla="*/ 164059 w 2013628"/>
                  <a:gd name="connsiteY1" fmla="*/ 0 h 984337"/>
                  <a:gd name="connsiteX2" fmla="*/ 1849569 w 2013628"/>
                  <a:gd name="connsiteY2" fmla="*/ 0 h 984337"/>
                  <a:gd name="connsiteX3" fmla="*/ 2013628 w 2013628"/>
                  <a:gd name="connsiteY3" fmla="*/ 164059 h 984337"/>
                  <a:gd name="connsiteX4" fmla="*/ 2013628 w 2013628"/>
                  <a:gd name="connsiteY4" fmla="*/ 820278 h 984337"/>
                  <a:gd name="connsiteX5" fmla="*/ 1849569 w 2013628"/>
                  <a:gd name="connsiteY5" fmla="*/ 984337 h 984337"/>
                  <a:gd name="connsiteX6" fmla="*/ 164059 w 2013628"/>
                  <a:gd name="connsiteY6" fmla="*/ 984337 h 984337"/>
                  <a:gd name="connsiteX7" fmla="*/ 0 w 2013628"/>
                  <a:gd name="connsiteY7" fmla="*/ 820278 h 984337"/>
                  <a:gd name="connsiteX8" fmla="*/ 0 w 2013628"/>
                  <a:gd name="connsiteY8" fmla="*/ 164059 h 98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628" h="984337">
                    <a:moveTo>
                      <a:pt x="0" y="164059"/>
                    </a:moveTo>
                    <a:cubicBezTo>
                      <a:pt x="0" y="73452"/>
                      <a:pt x="73452" y="0"/>
                      <a:pt x="164059" y="0"/>
                    </a:cubicBezTo>
                    <a:lnTo>
                      <a:pt x="1849569" y="0"/>
                    </a:lnTo>
                    <a:cubicBezTo>
                      <a:pt x="1940176" y="0"/>
                      <a:pt x="2013628" y="73452"/>
                      <a:pt x="2013628" y="164059"/>
                    </a:cubicBezTo>
                    <a:lnTo>
                      <a:pt x="2013628" y="820278"/>
                    </a:lnTo>
                    <a:cubicBezTo>
                      <a:pt x="2013628" y="910885"/>
                      <a:pt x="1940176" y="984337"/>
                      <a:pt x="1849569" y="984337"/>
                    </a:cubicBezTo>
                    <a:lnTo>
                      <a:pt x="164059" y="984337"/>
                    </a:lnTo>
                    <a:cubicBezTo>
                      <a:pt x="73452" y="984337"/>
                      <a:pt x="0" y="910885"/>
                      <a:pt x="0" y="820278"/>
                    </a:cubicBezTo>
                    <a:lnTo>
                      <a:pt x="0" y="164059"/>
                    </a:lnTo>
                    <a:close/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011" tIns="78531" rIns="109011" bIns="78531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baseline="0" dirty="0" smtClean="0"/>
                  <a:t>If you have exRNA profiling data</a:t>
                </a:r>
                <a:endParaRPr lang="en-US" sz="1400" b="1" kern="1200" baseline="0" dirty="0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27141" y="13001266"/>
                <a:ext cx="2995383" cy="551040"/>
              </a:xfrm>
              <a:custGeom>
                <a:avLst/>
                <a:gdLst>
                  <a:gd name="connsiteX0" fmla="*/ 91842 w 551039"/>
                  <a:gd name="connsiteY0" fmla="*/ 0 h 3762086"/>
                  <a:gd name="connsiteX1" fmla="*/ 459197 w 551039"/>
                  <a:gd name="connsiteY1" fmla="*/ 0 h 3762086"/>
                  <a:gd name="connsiteX2" fmla="*/ 551039 w 551039"/>
                  <a:gd name="connsiteY2" fmla="*/ 91842 h 3762086"/>
                  <a:gd name="connsiteX3" fmla="*/ 551039 w 551039"/>
                  <a:gd name="connsiteY3" fmla="*/ 3762086 h 3762086"/>
                  <a:gd name="connsiteX4" fmla="*/ 551039 w 551039"/>
                  <a:gd name="connsiteY4" fmla="*/ 3762086 h 3762086"/>
                  <a:gd name="connsiteX5" fmla="*/ 0 w 551039"/>
                  <a:gd name="connsiteY5" fmla="*/ 3762086 h 3762086"/>
                  <a:gd name="connsiteX6" fmla="*/ 0 w 551039"/>
                  <a:gd name="connsiteY6" fmla="*/ 3762086 h 3762086"/>
                  <a:gd name="connsiteX7" fmla="*/ 0 w 551039"/>
                  <a:gd name="connsiteY7" fmla="*/ 91842 h 3762086"/>
                  <a:gd name="connsiteX8" fmla="*/ 91842 w 551039"/>
                  <a:gd name="connsiteY8" fmla="*/ 0 h 376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1039" h="3762086">
                    <a:moveTo>
                      <a:pt x="551039" y="627031"/>
                    </a:moveTo>
                    <a:lnTo>
                      <a:pt x="551039" y="3135055"/>
                    </a:lnTo>
                    <a:cubicBezTo>
                      <a:pt x="551039" y="3481353"/>
                      <a:pt x="545016" y="3762083"/>
                      <a:pt x="537587" y="3762083"/>
                    </a:cubicBezTo>
                    <a:lnTo>
                      <a:pt x="0" y="3762083"/>
                    </a:lnTo>
                    <a:lnTo>
                      <a:pt x="0" y="376208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537587" y="3"/>
                    </a:lnTo>
                    <a:cubicBezTo>
                      <a:pt x="545016" y="3"/>
                      <a:pt x="551039" y="280733"/>
                      <a:pt x="551039" y="627031"/>
                    </a:cubicBezTo>
                    <a:close/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1" tIns="150725" rIns="274550" bIns="150726" numCol="1" spcCol="1270" anchor="ctr" anchorCtr="0">
                <a:noAutofit/>
              </a:bodyPr>
              <a:lstStyle/>
              <a:p>
                <a:pPr marL="0" lvl="1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kern="1200" dirty="0" smtClean="0">
                    <a:hlinkClick r:id="rId14"/>
                  </a:rPr>
                  <a:t>ftp.genboree.org</a:t>
                </a:r>
                <a:endParaRPr lang="en-US" sz="1200" kern="1200" dirty="0"/>
              </a:p>
              <a:p>
                <a:pPr marL="0" lvl="1" algn="l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kern="1200" dirty="0" smtClean="0"/>
                  <a:t>Use your Genboree user name and password</a:t>
                </a:r>
                <a:endParaRPr lang="en-US" sz="1200" kern="1200" dirty="0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51258" y="13007546"/>
                <a:ext cx="1775883" cy="548640"/>
              </a:xfrm>
              <a:custGeom>
                <a:avLst/>
                <a:gdLst>
                  <a:gd name="connsiteX0" fmla="*/ 0 w 2013628"/>
                  <a:gd name="connsiteY0" fmla="*/ 164059 h 984337"/>
                  <a:gd name="connsiteX1" fmla="*/ 164059 w 2013628"/>
                  <a:gd name="connsiteY1" fmla="*/ 0 h 984337"/>
                  <a:gd name="connsiteX2" fmla="*/ 1849569 w 2013628"/>
                  <a:gd name="connsiteY2" fmla="*/ 0 h 984337"/>
                  <a:gd name="connsiteX3" fmla="*/ 2013628 w 2013628"/>
                  <a:gd name="connsiteY3" fmla="*/ 164059 h 984337"/>
                  <a:gd name="connsiteX4" fmla="*/ 2013628 w 2013628"/>
                  <a:gd name="connsiteY4" fmla="*/ 820278 h 984337"/>
                  <a:gd name="connsiteX5" fmla="*/ 1849569 w 2013628"/>
                  <a:gd name="connsiteY5" fmla="*/ 984337 h 984337"/>
                  <a:gd name="connsiteX6" fmla="*/ 164059 w 2013628"/>
                  <a:gd name="connsiteY6" fmla="*/ 984337 h 984337"/>
                  <a:gd name="connsiteX7" fmla="*/ 0 w 2013628"/>
                  <a:gd name="connsiteY7" fmla="*/ 820278 h 984337"/>
                  <a:gd name="connsiteX8" fmla="*/ 0 w 2013628"/>
                  <a:gd name="connsiteY8" fmla="*/ 164059 h 98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628" h="984337">
                    <a:moveTo>
                      <a:pt x="0" y="164059"/>
                    </a:moveTo>
                    <a:cubicBezTo>
                      <a:pt x="0" y="73452"/>
                      <a:pt x="73452" y="0"/>
                      <a:pt x="164059" y="0"/>
                    </a:cubicBezTo>
                    <a:lnTo>
                      <a:pt x="1849569" y="0"/>
                    </a:lnTo>
                    <a:cubicBezTo>
                      <a:pt x="1940176" y="0"/>
                      <a:pt x="2013628" y="73452"/>
                      <a:pt x="2013628" y="164059"/>
                    </a:cubicBezTo>
                    <a:lnTo>
                      <a:pt x="2013628" y="820278"/>
                    </a:lnTo>
                    <a:cubicBezTo>
                      <a:pt x="2013628" y="910885"/>
                      <a:pt x="1940176" y="984337"/>
                      <a:pt x="1849569" y="984337"/>
                    </a:cubicBezTo>
                    <a:lnTo>
                      <a:pt x="164059" y="984337"/>
                    </a:lnTo>
                    <a:cubicBezTo>
                      <a:pt x="73452" y="984337"/>
                      <a:pt x="0" y="910885"/>
                      <a:pt x="0" y="820278"/>
                    </a:cubicBezTo>
                    <a:lnTo>
                      <a:pt x="0" y="164059"/>
                    </a:lnTo>
                    <a:close/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011" tIns="78531" rIns="109011" bIns="78531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baseline="0" dirty="0" smtClean="0"/>
                  <a:t>Genboree FTP Server </a:t>
                </a:r>
                <a:endParaRPr lang="en-US" sz="1400" kern="1200" baseline="0" dirty="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2427142" y="13629096"/>
                <a:ext cx="2995382" cy="723900"/>
              </a:xfrm>
              <a:custGeom>
                <a:avLst/>
                <a:gdLst>
                  <a:gd name="connsiteX0" fmla="*/ 143686 w 862100"/>
                  <a:gd name="connsiteY0" fmla="*/ 0 h 3762086"/>
                  <a:gd name="connsiteX1" fmla="*/ 718414 w 862100"/>
                  <a:gd name="connsiteY1" fmla="*/ 0 h 3762086"/>
                  <a:gd name="connsiteX2" fmla="*/ 862100 w 862100"/>
                  <a:gd name="connsiteY2" fmla="*/ 143686 h 3762086"/>
                  <a:gd name="connsiteX3" fmla="*/ 862100 w 862100"/>
                  <a:gd name="connsiteY3" fmla="*/ 3762086 h 3762086"/>
                  <a:gd name="connsiteX4" fmla="*/ 862100 w 862100"/>
                  <a:gd name="connsiteY4" fmla="*/ 3762086 h 3762086"/>
                  <a:gd name="connsiteX5" fmla="*/ 0 w 862100"/>
                  <a:gd name="connsiteY5" fmla="*/ 3762086 h 3762086"/>
                  <a:gd name="connsiteX6" fmla="*/ 0 w 862100"/>
                  <a:gd name="connsiteY6" fmla="*/ 3762086 h 3762086"/>
                  <a:gd name="connsiteX7" fmla="*/ 0 w 862100"/>
                  <a:gd name="connsiteY7" fmla="*/ 143686 h 3762086"/>
                  <a:gd name="connsiteX8" fmla="*/ 143686 w 862100"/>
                  <a:gd name="connsiteY8" fmla="*/ 0 h 3762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2100" h="3762086">
                    <a:moveTo>
                      <a:pt x="862100" y="627026"/>
                    </a:moveTo>
                    <a:lnTo>
                      <a:pt x="862100" y="3135060"/>
                    </a:lnTo>
                    <a:cubicBezTo>
                      <a:pt x="862100" y="3481359"/>
                      <a:pt x="847358" y="3762086"/>
                      <a:pt x="829174" y="3762086"/>
                    </a:cubicBezTo>
                    <a:lnTo>
                      <a:pt x="0" y="3762086"/>
                    </a:lnTo>
                    <a:lnTo>
                      <a:pt x="0" y="376208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29174" y="0"/>
                    </a:lnTo>
                    <a:cubicBezTo>
                      <a:pt x="847358" y="0"/>
                      <a:pt x="862100" y="280727"/>
                      <a:pt x="862100" y="627026"/>
                    </a:cubicBezTo>
                    <a:close/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alpha val="9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47650" tIns="165909" rIns="289734" bIns="165909" numCol="1" spcCol="1270" anchor="ctr" anchorCtr="0">
                <a:noAutofit/>
              </a:bodyPr>
              <a:lstStyle/>
              <a:p>
                <a:pPr marL="0" lvl="1" algn="l" defTabSz="48895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kern="1200" dirty="0" smtClean="0"/>
                  <a:t>A dedicated, unique and private directory named </a:t>
                </a:r>
                <a:r>
                  <a:rPr lang="en-US" sz="1200" b="1" kern="1200" dirty="0" smtClean="0"/>
                  <a:t>“</a:t>
                </a:r>
                <a:r>
                  <a:rPr lang="en-US" sz="1200" b="1" kern="1200" dirty="0" smtClean="0">
                    <a:solidFill>
                      <a:srgbClr val="FF0000"/>
                    </a:solidFill>
                  </a:rPr>
                  <a:t>exrna-picode</a:t>
                </a:r>
                <a:r>
                  <a:rPr lang="en-US" sz="1200" b="1" kern="1200" dirty="0" smtClean="0"/>
                  <a:t>” </a:t>
                </a:r>
                <a:r>
                  <a:rPr lang="en-US" sz="1200" kern="1200" dirty="0" smtClean="0"/>
                  <a:t>for your lab/group, shared only by your lab members</a:t>
                </a:r>
                <a:r>
                  <a:rPr lang="en-US" sz="1200" dirty="0"/>
                  <a:t> </a:t>
                </a:r>
                <a:r>
                  <a:rPr lang="en-US" sz="1200" dirty="0" smtClean="0"/>
                  <a:t>and/or collaborators.</a:t>
                </a:r>
                <a:endParaRPr lang="en-US" sz="1200" kern="1200" dirty="0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651258" y="13681780"/>
                <a:ext cx="1775883" cy="548640"/>
              </a:xfrm>
              <a:custGeom>
                <a:avLst/>
                <a:gdLst>
                  <a:gd name="connsiteX0" fmla="*/ 0 w 2013628"/>
                  <a:gd name="connsiteY0" fmla="*/ 164059 h 984337"/>
                  <a:gd name="connsiteX1" fmla="*/ 164059 w 2013628"/>
                  <a:gd name="connsiteY1" fmla="*/ 0 h 984337"/>
                  <a:gd name="connsiteX2" fmla="*/ 1849569 w 2013628"/>
                  <a:gd name="connsiteY2" fmla="*/ 0 h 984337"/>
                  <a:gd name="connsiteX3" fmla="*/ 2013628 w 2013628"/>
                  <a:gd name="connsiteY3" fmla="*/ 164059 h 984337"/>
                  <a:gd name="connsiteX4" fmla="*/ 2013628 w 2013628"/>
                  <a:gd name="connsiteY4" fmla="*/ 820278 h 984337"/>
                  <a:gd name="connsiteX5" fmla="*/ 1849569 w 2013628"/>
                  <a:gd name="connsiteY5" fmla="*/ 984337 h 984337"/>
                  <a:gd name="connsiteX6" fmla="*/ 164059 w 2013628"/>
                  <a:gd name="connsiteY6" fmla="*/ 984337 h 984337"/>
                  <a:gd name="connsiteX7" fmla="*/ 0 w 2013628"/>
                  <a:gd name="connsiteY7" fmla="*/ 820278 h 984337"/>
                  <a:gd name="connsiteX8" fmla="*/ 0 w 2013628"/>
                  <a:gd name="connsiteY8" fmla="*/ 164059 h 98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13628" h="984337">
                    <a:moveTo>
                      <a:pt x="0" y="164059"/>
                    </a:moveTo>
                    <a:cubicBezTo>
                      <a:pt x="0" y="73452"/>
                      <a:pt x="73452" y="0"/>
                      <a:pt x="164059" y="0"/>
                    </a:cubicBezTo>
                    <a:lnTo>
                      <a:pt x="1849569" y="0"/>
                    </a:lnTo>
                    <a:cubicBezTo>
                      <a:pt x="1940176" y="0"/>
                      <a:pt x="2013628" y="73452"/>
                      <a:pt x="2013628" y="164059"/>
                    </a:cubicBezTo>
                    <a:lnTo>
                      <a:pt x="2013628" y="820278"/>
                    </a:lnTo>
                    <a:cubicBezTo>
                      <a:pt x="2013628" y="910885"/>
                      <a:pt x="1940176" y="984337"/>
                      <a:pt x="1849569" y="984337"/>
                    </a:cubicBezTo>
                    <a:lnTo>
                      <a:pt x="164059" y="984337"/>
                    </a:lnTo>
                    <a:cubicBezTo>
                      <a:pt x="73452" y="984337"/>
                      <a:pt x="0" y="910885"/>
                      <a:pt x="0" y="820278"/>
                    </a:cubicBezTo>
                    <a:lnTo>
                      <a:pt x="0" y="164059"/>
                    </a:lnTo>
                    <a:close/>
                  </a:path>
                </a:pathLst>
              </a:custGeom>
              <a:ln w="38100">
                <a:solidFill>
                  <a:schemeClr val="accent2"/>
                </a:solidFill>
              </a:ln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9011" tIns="78531" rIns="109011" bIns="78531" numCol="1" spcCol="1270" anchor="ctr" anchorCtr="0">
                <a:noAutofit/>
              </a:bodyPr>
              <a:lstStyle/>
              <a:p>
                <a:pPr lvl="0" algn="ctr" defTabSz="7112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b="1" kern="1200" baseline="0" dirty="0" smtClean="0"/>
                  <a:t>Upload directory</a:t>
                </a:r>
                <a:r>
                  <a:rPr lang="en-US" sz="1400" kern="1200" baseline="0" dirty="0" smtClean="0"/>
                  <a:t> </a:t>
                </a:r>
                <a:endParaRPr lang="en-US" sz="1400" kern="1200" baseline="0" dirty="0"/>
              </a:p>
            </p:txBody>
          </p:sp>
        </p:grpSp>
        <p:pic>
          <p:nvPicPr>
            <p:cNvPr id="276" name="Picture 275" descr="exRNA_Metadata_Standards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1021" y="7019430"/>
              <a:ext cx="8759427" cy="6569570"/>
            </a:xfrm>
            <a:prstGeom prst="rect">
              <a:avLst/>
            </a:prstGeom>
            <a:ln w="57150">
              <a:solidFill>
                <a:schemeClr val="accent4"/>
              </a:solidFill>
            </a:ln>
          </p:spPr>
        </p:pic>
        <p:grpSp>
          <p:nvGrpSpPr>
            <p:cNvPr id="26" name="Group 25"/>
            <p:cNvGrpSpPr/>
            <p:nvPr/>
          </p:nvGrpSpPr>
          <p:grpSpPr>
            <a:xfrm>
              <a:off x="7026222" y="16574096"/>
              <a:ext cx="8610328" cy="9758011"/>
              <a:chOff x="7026222" y="16574096"/>
              <a:chExt cx="8610328" cy="9758011"/>
            </a:xfrm>
          </p:grpSpPr>
          <p:grpSp>
            <p:nvGrpSpPr>
              <p:cNvPr id="277" name="Group 276"/>
              <p:cNvGrpSpPr/>
              <p:nvPr/>
            </p:nvGrpSpPr>
            <p:grpSpPr>
              <a:xfrm>
                <a:off x="7026222" y="17188337"/>
                <a:ext cx="8610328" cy="9143770"/>
                <a:chOff x="7026222" y="17188337"/>
                <a:chExt cx="8610328" cy="9143770"/>
              </a:xfrm>
            </p:grpSpPr>
            <p:pic>
              <p:nvPicPr>
                <p:cNvPr id="3" name="Picture 2" descr="Screen Shot 2015-11-03 at 4.32.49 PM.png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9017" y="20194914"/>
                  <a:ext cx="5066131" cy="2019529"/>
                </a:xfrm>
                <a:prstGeom prst="rect">
                  <a:avLst/>
                </a:prstGeom>
                <a:ln w="57150">
                  <a:solidFill>
                    <a:srgbClr val="9BBB59"/>
                  </a:solidFill>
                </a:ln>
              </p:spPr>
            </p:pic>
            <p:pic>
              <p:nvPicPr>
                <p:cNvPr id="21" name="Picture 20" descr="Screen Shot 2015-11-03 at 4.33.11 PM.png"/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17812" y="21701602"/>
                  <a:ext cx="3967195" cy="1970657"/>
                </a:xfrm>
                <a:prstGeom prst="rect">
                  <a:avLst/>
                </a:prstGeom>
                <a:ln w="57150">
                  <a:solidFill>
                    <a:srgbClr val="9BBB59"/>
                  </a:solidFill>
                </a:ln>
              </p:spPr>
            </p:pic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40143" y="17188337"/>
                  <a:ext cx="5347746" cy="2908960"/>
                </a:xfrm>
                <a:prstGeom prst="rect">
                  <a:avLst/>
                </a:prstGeom>
                <a:ln w="57150">
                  <a:solidFill>
                    <a:srgbClr val="9BBB59"/>
                  </a:solidFill>
                </a:ln>
              </p:spPr>
            </p:pic>
            <p:pic>
              <p:nvPicPr>
                <p:cNvPr id="22" name="Picture 21" descr="Screen Shot 2015-11-03 at 4.33.31 PM.png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26222" y="23779344"/>
                  <a:ext cx="5138926" cy="2552763"/>
                </a:xfrm>
                <a:prstGeom prst="rect">
                  <a:avLst/>
                </a:prstGeom>
                <a:ln w="57150">
                  <a:solidFill>
                    <a:srgbClr val="9BBB59"/>
                  </a:solidFill>
                </a:ln>
              </p:spPr>
            </p:pic>
            <p:pic>
              <p:nvPicPr>
                <p:cNvPr id="2" name="Picture 1" descr="exceRpt_v3_Tool_Settings.png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668299" y="18303422"/>
                  <a:ext cx="3968251" cy="7755597"/>
                </a:xfrm>
                <a:prstGeom prst="rect">
                  <a:avLst/>
                </a:prstGeom>
                <a:ln w="57150">
                  <a:solidFill>
                    <a:srgbClr val="9BBB59"/>
                  </a:solidFill>
                </a:ln>
              </p:spPr>
            </p:pic>
          </p:grpSp>
          <p:sp>
            <p:nvSpPr>
              <p:cNvPr id="70" name="TextBox 69"/>
              <p:cNvSpPr txBox="1"/>
              <p:nvPr/>
            </p:nvSpPr>
            <p:spPr>
              <a:xfrm>
                <a:off x="7099017" y="16574096"/>
                <a:ext cx="8501355" cy="523220"/>
              </a:xfrm>
              <a:prstGeom prst="rect">
                <a:avLst/>
              </a:prstGeom>
              <a:solidFill>
                <a:srgbClr val="92C44D"/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Run exceRpt</a:t>
                </a:r>
                <a:r>
                  <a:rPr lang="en-US" sz="2800" b="1" dirty="0"/>
                  <a:t> P</a:t>
                </a:r>
                <a:r>
                  <a:rPr lang="en-US" sz="2800" b="1" dirty="0" smtClean="0"/>
                  <a:t>ipeline in Genboree Workbench</a:t>
                </a:r>
                <a:endParaRPr lang="en-US" sz="2800" b="1" dirty="0"/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16046241" y="16574096"/>
              <a:ext cx="7964377" cy="523220"/>
            </a:xfrm>
            <a:prstGeom prst="rect">
              <a:avLst/>
            </a:prstGeom>
            <a:solidFill>
              <a:srgbClr val="875BA6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View of exRNA Metadata in GenboreeKB UI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4440246" y="16574096"/>
              <a:ext cx="6974226" cy="523220"/>
            </a:xfrm>
            <a:prstGeom prst="rect">
              <a:avLst/>
            </a:prstGeom>
            <a:solidFill>
              <a:srgbClr val="1FAECB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00"/>
                  </a:solidFill>
                </a:rPr>
                <a:t>Sample Sub-selection in exRNA Atlas</a:t>
              </a:r>
              <a:endParaRPr lang="en-US" sz="28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1739690" y="16574096"/>
              <a:ext cx="7934514" cy="523220"/>
            </a:xfrm>
            <a:prstGeom prst="rect">
              <a:avLst/>
            </a:prstGeom>
            <a:solidFill>
              <a:srgbClr val="FD922B"/>
            </a:solidFill>
            <a:ln w="57150"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Find Pathways &amp; Interactions for Profiled miRNAs</a:t>
              </a:r>
              <a:endParaRPr lang="en-US" sz="2800" b="1" dirty="0"/>
            </a:p>
          </p:txBody>
        </p:sp>
        <p:pic>
          <p:nvPicPr>
            <p:cNvPr id="275" name="Picture 274" descr="Screen Shot 2015-11-03 at 9.47.01 P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93845" y="7019430"/>
              <a:ext cx="10101125" cy="6569570"/>
            </a:xfrm>
            <a:prstGeom prst="rect">
              <a:avLst/>
            </a:prstGeom>
            <a:ln w="57150">
              <a:solidFill>
                <a:schemeClr val="accent5"/>
              </a:solidFill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46242" y="17679986"/>
              <a:ext cx="5852667" cy="4183743"/>
            </a:xfrm>
            <a:prstGeom prst="rect">
              <a:avLst/>
            </a:prstGeom>
            <a:ln w="57150">
              <a:solidFill>
                <a:schemeClr val="accent4"/>
              </a:solidFill>
            </a:ln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46775" y="17306835"/>
              <a:ext cx="4663844" cy="4778154"/>
            </a:xfrm>
            <a:prstGeom prst="rect">
              <a:avLst/>
            </a:prstGeom>
            <a:ln w="57150">
              <a:solidFill>
                <a:schemeClr val="accent4"/>
              </a:solidFill>
            </a:ln>
          </p:spPr>
        </p:pic>
        <p:cxnSp>
          <p:nvCxnSpPr>
            <p:cNvPr id="283" name="Curved Connector 282"/>
            <p:cNvCxnSpPr/>
            <p:nvPr/>
          </p:nvCxnSpPr>
          <p:spPr>
            <a:xfrm rot="16200000" flipH="1">
              <a:off x="12291623" y="17834361"/>
              <a:ext cx="1048281" cy="739527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7039383" y="19857441"/>
              <a:ext cx="2906343" cy="338554"/>
            </a:xfrm>
            <a:prstGeom prst="rect">
              <a:avLst/>
            </a:prstGeom>
            <a:solidFill>
              <a:srgbClr val="C3D69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Comparison plots from exceRpt</a:t>
              </a:r>
              <a:endParaRPr lang="en-US" sz="1600" b="1" dirty="0"/>
            </a:p>
          </p:txBody>
        </p:sp>
        <p:cxnSp>
          <p:nvCxnSpPr>
            <p:cNvPr id="44" name="Curved Connector 43"/>
            <p:cNvCxnSpPr/>
            <p:nvPr/>
          </p:nvCxnSpPr>
          <p:spPr>
            <a:xfrm rot="16200000" flipH="1">
              <a:off x="25436135" y="18528768"/>
              <a:ext cx="2126455" cy="101060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3" descr="Screen Shot 2015-11-03 at 10.50.26 PM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95592" y="21603208"/>
              <a:ext cx="3958011" cy="4692676"/>
            </a:xfrm>
            <a:prstGeom prst="rect">
              <a:avLst/>
            </a:prstGeom>
            <a:ln w="57150">
              <a:solidFill>
                <a:schemeClr val="accent4"/>
              </a:solidFill>
            </a:ln>
          </p:spPr>
        </p:pic>
        <p:sp>
          <p:nvSpPr>
            <p:cNvPr id="55" name="TextBox 54"/>
            <p:cNvSpPr txBox="1"/>
            <p:nvPr/>
          </p:nvSpPr>
          <p:spPr>
            <a:xfrm>
              <a:off x="22945062" y="21615356"/>
              <a:ext cx="1195289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Metadata Template</a:t>
              </a:r>
              <a:endParaRPr lang="en-US" sz="1800" b="1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1072386" y="17306459"/>
              <a:ext cx="2924981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Metadata Data Model in UI</a:t>
              </a:r>
              <a:endParaRPr lang="en-US" sz="18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6032989" y="17197945"/>
              <a:ext cx="3268605" cy="64633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Nested tabbed spreadsheet format</a:t>
              </a:r>
              <a:endParaRPr lang="en-US" sz="18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3391800" y="17882376"/>
              <a:ext cx="2293692" cy="3693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exceRpt Tool Settings</a:t>
              </a:r>
              <a:endParaRPr lang="en-US" sz="1800" b="1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29304044" y="21209751"/>
              <a:ext cx="2198136" cy="646331"/>
            </a:xfrm>
            <a:prstGeom prst="rect">
              <a:avLst/>
            </a:prstGeom>
            <a:solidFill>
              <a:srgbClr val="17C6EA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Drill-down search of submitted samples</a:t>
              </a:r>
              <a:endParaRPr lang="en-US" sz="1800" b="1" dirty="0"/>
            </a:p>
          </p:txBody>
        </p:sp>
        <p:pic>
          <p:nvPicPr>
            <p:cNvPr id="31" name="Picture 30" descr="Screen Shot 2015-11-03 at 11.37.03 PM.png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6641" y="21863728"/>
              <a:ext cx="1844135" cy="4436881"/>
            </a:xfrm>
            <a:prstGeom prst="rect">
              <a:avLst/>
            </a:prstGeom>
            <a:ln w="57150">
              <a:solidFill>
                <a:srgbClr val="1FAECB"/>
              </a:solidFill>
            </a:ln>
          </p:spPr>
        </p:pic>
        <p:pic>
          <p:nvPicPr>
            <p:cNvPr id="41" name="Picture 40" descr="Screen Shot 2015-11-03 at 11.44.26 PM.png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81986" y="21916865"/>
              <a:ext cx="4587114" cy="4383744"/>
            </a:xfrm>
            <a:prstGeom prst="rect">
              <a:avLst/>
            </a:prstGeom>
            <a:ln w="57150">
              <a:solidFill>
                <a:srgbClr val="17C6EA"/>
              </a:solidFill>
            </a:ln>
          </p:spPr>
        </p:pic>
        <p:sp>
          <p:nvSpPr>
            <p:cNvPr id="92" name="TextBox 91"/>
            <p:cNvSpPr txBox="1"/>
            <p:nvPr/>
          </p:nvSpPr>
          <p:spPr>
            <a:xfrm>
              <a:off x="29626810" y="7731045"/>
              <a:ext cx="3750740" cy="369332"/>
            </a:xfrm>
            <a:prstGeom prst="rect">
              <a:avLst/>
            </a:prstGeom>
            <a:solidFill>
              <a:srgbClr val="17C6EA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Faceted search of submitted samples</a:t>
              </a:r>
              <a:endParaRPr lang="en-US" sz="1800" b="1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626733" y="7548050"/>
              <a:ext cx="1261675" cy="64633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exceRpt</a:t>
              </a:r>
              <a:r>
                <a:rPr lang="en-US" sz="1800" b="1" dirty="0"/>
                <a:t> </a:t>
              </a:r>
              <a:endParaRPr lang="en-US" sz="1800" b="1" dirty="0" smtClean="0"/>
            </a:p>
            <a:p>
              <a:r>
                <a:rPr lang="en-US" sz="1800" b="1" dirty="0" smtClean="0"/>
                <a:t>Workflow</a:t>
              </a:r>
              <a:endParaRPr lang="en-US" sz="1800" b="1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2324267" y="17398361"/>
              <a:ext cx="2835302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Target Interaction Finder</a:t>
              </a:r>
              <a:endParaRPr lang="en-US" sz="1800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6244041" y="7042825"/>
              <a:ext cx="1798991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Pathway Finder</a:t>
              </a:r>
              <a:endParaRPr lang="en-US" sz="1800" b="1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8547355" y="22129229"/>
              <a:ext cx="1582460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Questionnaire</a:t>
              </a:r>
              <a:endParaRPr lang="en-US" sz="1800" b="1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14" y="21534810"/>
              <a:ext cx="6322996" cy="4797574"/>
            </a:xfrm>
            <a:prstGeom prst="rect">
              <a:avLst/>
            </a:prstGeom>
            <a:ln w="57150">
              <a:solidFill>
                <a:srgbClr val="C00000"/>
              </a:solidFill>
            </a:ln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8352360" y="131244"/>
              <a:ext cx="1720574" cy="17205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81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RNA_template" id="{F326A2F3-5949-4A8F-9DED-63F544722280}" vid="{7141C4B6-41E9-43FD-9E41-76BD60E7B6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exRNA_template</Template>
  <TotalTime>1529</TotalTime>
  <Words>1021</Words>
  <Application>Microsoft Office PowerPoint</Application>
  <PresentationFormat>Custom</PresentationFormat>
  <Paragraphs>79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Sai</cp:lastModifiedBy>
  <cp:revision>244</cp:revision>
  <dcterms:created xsi:type="dcterms:W3CDTF">2015-04-13T20:30:28Z</dcterms:created>
  <dcterms:modified xsi:type="dcterms:W3CDTF">2015-11-04T17:41:38Z</dcterms:modified>
</cp:coreProperties>
</file>