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7" r:id="rId2"/>
    <p:sldId id="305" r:id="rId3"/>
    <p:sldId id="299" r:id="rId4"/>
    <p:sldId id="306" r:id="rId5"/>
    <p:sldId id="300" r:id="rId6"/>
    <p:sldId id="312" r:id="rId7"/>
    <p:sldId id="310" r:id="rId8"/>
    <p:sldId id="313" r:id="rId9"/>
    <p:sldId id="315" r:id="rId10"/>
    <p:sldId id="307" r:id="rId11"/>
    <p:sldId id="309" r:id="rId12"/>
    <p:sldId id="311" r:id="rId13"/>
    <p:sldId id="317" r:id="rId14"/>
    <p:sldId id="318" r:id="rId15"/>
    <p:sldId id="328" r:id="rId16"/>
    <p:sldId id="322" r:id="rId17"/>
    <p:sldId id="321" r:id="rId18"/>
    <p:sldId id="323" r:id="rId19"/>
    <p:sldId id="324" r:id="rId20"/>
    <p:sldId id="329" r:id="rId21"/>
    <p:sldId id="326" r:id="rId22"/>
    <p:sldId id="325" r:id="rId23"/>
    <p:sldId id="327" r:id="rId24"/>
    <p:sldId id="330" r:id="rId25"/>
    <p:sldId id="279" r:id="rId26"/>
    <p:sldId id="29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C0504D"/>
    <a:srgbClr val="F79646"/>
    <a:srgbClr val="4BACC6"/>
    <a:srgbClr val="8064A2"/>
    <a:srgbClr val="22D6E3"/>
    <a:srgbClr val="AF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11" autoAdjust="0"/>
  </p:normalViewPr>
  <p:slideViewPr>
    <p:cSldViewPr snapToGrid="0" snapToObjects="1">
      <p:cViewPr varScale="1">
        <p:scale>
          <a:sx n="89" d="100"/>
          <a:sy n="89" d="100"/>
        </p:scale>
        <p:origin x="128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9E8B-9EE6-7E48-9B5C-A9C08F0171EB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25AE8-98B8-8346-AF4A-9F5F0A22B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25AE8-98B8-8346-AF4A-9F5F0A22B6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1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12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61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18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88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91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82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2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29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4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8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44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03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9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2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19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66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18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10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14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970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1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636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65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42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B4F54-F06B-5B47-8AC2-20F3F6CFDE5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7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0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8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7874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8153400" cy="7874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247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990600" y="0"/>
            <a:ext cx="815340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52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8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7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05933"/>
            <a:ext cx="5486400" cy="38216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9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990600" y="0"/>
            <a:ext cx="815340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8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90600"/>
            <a:ext cx="2057400" cy="513556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90600"/>
            <a:ext cx="6019800" cy="513556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92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592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96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556" y="1193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115733"/>
            <a:ext cx="8229600" cy="3010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F9F7C-F4FB-9141-BB2F-30CCBDF1D744}" type="datetimeFigureOut">
              <a:rPr lang="en-US" smtClean="0"/>
              <a:t>4/16/2016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E793C-02ED-014F-9C95-029478DA793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82133" y="815975"/>
            <a:ext cx="7911042" cy="0"/>
          </a:xfrm>
          <a:prstGeom prst="line">
            <a:avLst/>
          </a:prstGeom>
          <a:ln>
            <a:solidFill>
              <a:srgbClr val="17171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8" descr="exRNA 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2"/>
          <a:stretch>
            <a:fillRect/>
          </a:stretch>
        </p:blipFill>
        <p:spPr bwMode="auto">
          <a:xfrm>
            <a:off x="78580" y="69319"/>
            <a:ext cx="706437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3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enboree.org/exRNA-atlas/index.r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genboree.org/java-bin/exRNA-atlas/index.js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genboree.org/theCommons/ezfaq/index/public-commons" TargetMode="External"/><Relationship Id="rId3" Type="http://schemas.openxmlformats.org/officeDocument/2006/relationships/hyperlink" Target="http://exrna.org" TargetMode="External"/><Relationship Id="rId7" Type="http://schemas.openxmlformats.org/officeDocument/2006/relationships/hyperlink" Target="http://genboree.org/theCommons/projects/exrna-tools-may2014/wiki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genboree.org/theCommons/projects/exrna-mads/wiki" TargetMode="External"/><Relationship Id="rId5" Type="http://schemas.openxmlformats.org/officeDocument/2006/relationships/hyperlink" Target="http://genboree.org/exRNA-atlas/index.rhtml" TargetMode="External"/><Relationship Id="rId4" Type="http://schemas.openxmlformats.org/officeDocument/2006/relationships/hyperlink" Target="http://exrna.org/resources/softwar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36066" y="763793"/>
            <a:ext cx="8491813" cy="25065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Using the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exRNA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 Atlas to Perform Comparative and Downstream Analysis of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exRNA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 Samples in the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Genboree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212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cs typeface="Helvetica" panose="020B0604020202020204" pitchFamily="34" charset="0"/>
              </a:rPr>
              <a:t> Workbench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0" y="3195022"/>
            <a:ext cx="9144000" cy="2076226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endParaRPr lang="en-US" dirty="0"/>
          </a:p>
          <a:p>
            <a:r>
              <a:rPr lang="en-US" sz="5000" b="1" dirty="0">
                <a:solidFill>
                  <a:srgbClr val="C00000"/>
                </a:solidFill>
              </a:rPr>
              <a:t>William Thistlethwaite</a:t>
            </a:r>
          </a:p>
          <a:p>
            <a:r>
              <a:rPr lang="en-US" dirty="0"/>
              <a:t>ERC Consortium Data Management &amp; Resource Repository (DMRR)</a:t>
            </a:r>
          </a:p>
          <a:p>
            <a:r>
              <a:rPr lang="en-US" dirty="0"/>
              <a:t>Baylor College of Medicine, Houston, TX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25138" y="5430466"/>
            <a:ext cx="7313670" cy="126188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ea typeface="MS PGothic" charset="0"/>
                <a:cs typeface="Helvetica" panose="020B0604020202020204" pitchFamily="34" charset="0"/>
              </a:rPr>
              <a:t>6th NIH ERCC Investigators’ Meeting</a:t>
            </a:r>
          </a:p>
          <a:p>
            <a:pPr algn="ctr"/>
            <a:r>
              <a:rPr lang="en-US" sz="2400" dirty="0">
                <a:ea typeface="MS PGothic" charset="0"/>
                <a:cs typeface="Helvetica" panose="020B0604020202020204" pitchFamily="34" charset="0"/>
              </a:rPr>
              <a:t>April 17</a:t>
            </a:r>
            <a:r>
              <a:rPr lang="en-US" sz="2400" baseline="30000" dirty="0">
                <a:ea typeface="MS PGothic" charset="0"/>
                <a:cs typeface="Helvetica" panose="020B0604020202020204" pitchFamily="34" charset="0"/>
              </a:rPr>
              <a:t>th</a:t>
            </a:r>
            <a:r>
              <a:rPr lang="en-US" sz="2400" dirty="0">
                <a:latin typeface="Calibri" charset="0"/>
                <a:ea typeface="MS PGothic" charset="0"/>
                <a:cs typeface="Helvetica" panose="020B0604020202020204" pitchFamily="34" charset="0"/>
              </a:rPr>
              <a:t>, </a:t>
            </a:r>
            <a:r>
              <a:rPr lang="en-US" sz="2400" dirty="0">
                <a:ea typeface="MS PGothic" charset="0"/>
                <a:cs typeface="Helvetica" panose="020B0604020202020204" pitchFamily="34" charset="0"/>
              </a:rPr>
              <a:t>2016</a:t>
            </a:r>
          </a:p>
          <a:p>
            <a:pPr algn="ctr"/>
            <a:r>
              <a:rPr lang="en-US" sz="2400" dirty="0">
                <a:ea typeface="MS PGothic" charset="0"/>
                <a:cs typeface="Helvetica" panose="020B0604020202020204" pitchFamily="34" charset="0"/>
              </a:rPr>
              <a:t>Bethesda, MD</a:t>
            </a:r>
          </a:p>
        </p:txBody>
      </p:sp>
    </p:spTree>
    <p:extLst>
      <p:ext uri="{BB962C8B-B14F-4D97-AF65-F5344CB8AC3E}">
        <p14:creationId xmlns:p14="http://schemas.microsoft.com/office/powerpoint/2010/main" val="4237077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Selecting Samples of Interest</a:t>
            </a:r>
            <a:endParaRPr lang="en-US" sz="3200" b="1" dirty="0">
              <a:solidFill>
                <a:srgbClr val="2E9E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995933"/>
            <a:ext cx="8786004" cy="4708981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 to the exRNA Atlas website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Public: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charset="0"/>
                <a:cs typeface="Arial" panose="020B0604020202020204" pitchFamily="34" charset="0"/>
                <a:hlinkClick r:id="rId3"/>
              </a:rPr>
              <a:t>http://genboree.org/exRNA-atlas/index.rhtml</a:t>
            </a:r>
            <a:endParaRPr lang="en-US" sz="2400" b="1" dirty="0">
              <a:latin typeface="Arial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charset="0"/>
                <a:cs typeface="Arial" panose="020B0604020202020204" pitchFamily="34" charset="0"/>
              </a:rPr>
              <a:t>Private (ERCC Only):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charset="0"/>
                <a:cs typeface="Arial" panose="020B0604020202020204" pitchFamily="34" charset="0"/>
                <a:hlinkClick r:id="rId4"/>
              </a:rPr>
              <a:t>http://genboree.org/java-bin/exRNA-atlas/index.jsp</a:t>
            </a:r>
            <a:endParaRPr lang="en-US" sz="2400" b="1" dirty="0">
              <a:latin typeface="Arial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cs typeface="Arial" panose="020B0604020202020204" pitchFamily="34" charset="0"/>
              </a:rPr>
              <a:t>Use the faceted charts to select your samples of interest.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cs typeface="Arial" panose="020B0604020202020204" pitchFamily="34" charset="0"/>
              </a:rPr>
              <a:t>Click the appropriate facets and then click the magnifying glass icon to show corresponding samples in a grid.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1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Selecting Samples of Interest</a:t>
            </a:r>
            <a:endParaRPr lang="en-US" sz="3200" b="1" dirty="0">
              <a:solidFill>
                <a:srgbClr val="2E9E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139825"/>
            <a:ext cx="6318810" cy="436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12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Picking Out Samples for Further Analysis</a:t>
            </a:r>
            <a:endParaRPr lang="en-US" sz="2800" b="1" dirty="0">
              <a:solidFill>
                <a:srgbClr val="2E9E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995933"/>
            <a:ext cx="8786004" cy="4462760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Pick out the desired samples using the checkboxes to the left of each sample.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select all samples, click the checkbox in the upper left corner of the grid.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different metadata columns (Condition, Anatomical Location, etc.) should help you figure out your samples of interest.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you've picked out your samples, click the "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Go to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Genboree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Workbench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" button to see available tools.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728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Picking Out Samples for Further Analysis</a:t>
            </a:r>
            <a:endParaRPr lang="en-US" sz="2800" b="1" dirty="0">
              <a:solidFill>
                <a:srgbClr val="2E9E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25" y="1076325"/>
            <a:ext cx="8644477" cy="41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9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Going from Atlas to Workbench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5201424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you've clicked the "Go 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Genboree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Workbench" button, you can choose a tool to run on your selected samples.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charset="0"/>
                <a:cs typeface="Arial" panose="020B0604020202020204" pitchFamily="34" charset="0"/>
              </a:rPr>
              <a:t>You will be prompted to log into the </a:t>
            </a:r>
            <a:r>
              <a:rPr lang="en-US" sz="2400" dirty="0" err="1">
                <a:latin typeface="Arial" charset="0"/>
                <a:cs typeface="Arial" panose="020B0604020202020204" pitchFamily="34" charset="0"/>
              </a:rPr>
              <a:t>Genboree</a:t>
            </a:r>
            <a:r>
              <a:rPr lang="en-US" sz="2400" dirty="0">
                <a:latin typeface="Arial" charset="0"/>
                <a:cs typeface="Arial" panose="020B0604020202020204" pitchFamily="34" charset="0"/>
              </a:rPr>
              <a:t> Workbench once you choose a tool.  This means that you must have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Genboree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account to use the tools.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have an account already, you can fill in your login information and then click the "Login" button.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don't have an account, you can click the "Register here" link to create one.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you've logged in, you won't need to log in again for that Atlas session.   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25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Going from Atlas to Workbench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63" y="1254125"/>
            <a:ext cx="7088442" cy="460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43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Going from Atlas to Workbench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093428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After you've logged in, you'll be able to select the Group and Database which you want to use to store your output files for that tool run.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Genboree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account starts out with a Group (named after your username), but you will need to create a Database in order to run any tools.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the group you select doesn't have a Database, we will offer to create a Database for you (named "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Exrna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-atlas Output").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Pathway Finder does not require a Database to run.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448" y="4822632"/>
            <a:ext cx="5278665" cy="156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80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Going from Atlas to Workbench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462760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you click "Activate Tool", you will be taken to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Genboree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Workbench.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 Input Data panel and Output Targets panel will be filled out automatically by the Atlas.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 then select your tool of interest, fill out the appropriate settings, and then launch a tool job.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will now go into more depth on each of the available tools.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10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Pathway Finder and Target Interaction Finder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5570756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Pathway Finder takes a column of miRNA identifiers (in a text file) and searches for pathways either containing the miRNAs or protein targets of the miRNAs.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Target Interaction Finder takes a column of miRNA identifiers (in a text file) and generates miRNA-protein interaction files in both .CSV (Excel) and network .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xgmml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format.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will not focus on either tool because both tools work best with smaller lists of miRNAs.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will work on "bridging the gap" between the Atlas and these tools so that users can select a smaller list of miRNAs from the list generated by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exceRpt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66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Run Post-Processing Tool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154984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post-processing tool will take results from any number of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exceRpt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small RNA-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pipeline runs and will condense valuable information into an easy-to-read format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Instead of looking at read counts from 400 different files (each generated by a different sample), look at 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 file that contains all of the most important information!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The tool also generates useful plots and histograms for comparative analysis.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529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Run Post-Processing Tool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5632311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order to run the tool, select "Run Post-Processing Tool" from the Atlas and choose your Group and Database.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Then, choose the post-processing tool in the tool menu: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Transcriptome -&gt; Analyze Small RNA-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Data -&gt;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exRNA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Data Analysis -&gt;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exceRpt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small RNA-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Post-processing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Finally, fill out your Analysis Name (used for organizing your results on the Workbench) and click "Submit".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 follow the progress of your Job using the "Job Summary" tool (found under System/Network -&gt; Jobs).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74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Run Post-Processing Tool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75" y="1300163"/>
            <a:ext cx="7364008" cy="455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64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Outputs from Post-Processing Tool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893647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your job has completed, you can download the result files from the Workbench, using the Data Selector Panel.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should navigate to the Group and Database you chose earlier in the Atlas.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Then, navigate to the following directory: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Files -&gt; postProcessedResults_v3.1.0 -&gt; [Your Analysis Name]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order to download a given file, click on it in the Data Selector panel and then click the "Click to Download File" link in the Details panel.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684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Outputs from Post-Processing Tool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8" y="1335088"/>
            <a:ext cx="8054054" cy="409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00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524315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rPr>
              <a:t>This tool will test </a:t>
            </a:r>
            <a:r>
              <a:rPr lang="en-US" sz="2400" err="1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rPr>
              <a:t>exRNA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rPr>
              <a:t> samples for differential expression of miRNAs using DESeq2 (version 1.6.3).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rPr>
              <a:t>Currently, the tool allows you to test a given factor (disease, for example) across two different factor levels (Alzheimer's disease versus control, for example).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panose="020B0604020202020204" pitchFamily="34" charset="0"/>
              </a:rPr>
              <a:t>We will continue to develop this tool and will add new features (like allowing analysis over multiple factors) in the coming months.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764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524315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order to run the tool, select "Fold Change Calculation Using DESeq2" from the Atlas and choose your Group and Database.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Then, choose the DESeq2 tool in the tool menu: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Transcriptome -&gt; Differential Expression Analysis -&gt; Fold Change Calculation Using DESeq2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875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1185863"/>
            <a:ext cx="7534622" cy="478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9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19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6001643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After choosing DESeq2, you will need to fill out your tool settings in the dialog box that pops up.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 use the Atlas grid to choose your factor name / factor levels.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Factor name is column name (Condition 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Biofluid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Name for now)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Factor levels can be found within those columns (Alzheimer's Disease, Healthy Control, etc.).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Second factor level is used as base level (should probably be your control).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63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25" y="1425575"/>
            <a:ext cx="7790747" cy="41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15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charset="0"/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5940088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are an ERCC member, you should also fill out the ERCC Submission Options section.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section helps us keep track of tool usage, and we can use the information to improve the tools and get valuable user feedback.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Finally, you can choose to have your results uploaded to our FTP server via the "Remote Storage Area" option in the "Advanced Options" section. To learn more, follow this link: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charset="0"/>
                <a:cs typeface="Arial" panose="020B0604020202020204" pitchFamily="34" charset="0"/>
              </a:rPr>
              <a:t>http://genboree.org/theCommons/projects/exrna-tools-may2014/wiki/Using_Remote_(FTP)_Storage_for_exceRpt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3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Fold Change Calculation Using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75" y="1144588"/>
            <a:ext cx="5328897" cy="530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59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Outputs from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4524315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your job has completed, you can download the result files from the Workbench, using the Data Selector Panel.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should navigate to the Group and Database you chose earlier in the Atlas.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Then, navigate to the following directory: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Files -&gt; DESeq2_v1.0.0 -&gt; [Your Analysis Name]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order to download a given file, click on it in the Data Selector panel and then click the "Click to Download File" link in the Details panel.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909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Outputs from DESeq2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363"/>
            <a:ext cx="8785225" cy="1200329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88" y="1352550"/>
            <a:ext cx="6663084" cy="456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42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155972"/>
            <a:ext cx="7380312" cy="78025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Useful </a:t>
            </a:r>
            <a:r>
              <a:rPr lang="en-US" sz="3200" b="1" dirty="0">
                <a:solidFill>
                  <a:srgbClr val="2E9E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Links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995933"/>
            <a:ext cx="8786004" cy="5940088"/>
          </a:xfrm>
          <a:prstGeom prst="rect">
            <a:avLst/>
          </a:prstGeom>
          <a:noFill/>
          <a:ln w="3175" cmpd="sng">
            <a:noFill/>
          </a:ln>
          <a:effectLst/>
        </p:spPr>
        <p:txBody>
          <a:bodyPr wrap="square" lIns="182880" rIns="36576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exRNA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Portal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http://exrna.org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exRNA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Portal Software Resources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http://exrna.org/resources/software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exRNA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Atlas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http://genboree.org/exRNA-atlas/index.rhtml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Data Coordination Center Wiki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http://genboree.org/theCommons/projects/exrna-mads/wiki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exRNA Data Analysis Tools Wiki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http://genboree.org/theCommons/projects/exrna-tools-may2014/wiki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General Information about the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Genboree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Workbench</a:t>
            </a:r>
          </a:p>
          <a:p>
            <a:r>
              <a:rPr lang="en-US" sz="2000" dirty="0">
                <a:latin typeface="Arial" charset="0"/>
                <a:cs typeface="Arial" panose="020B0604020202020204" pitchFamily="34" charset="0"/>
              </a:rPr>
              <a:t>      </a:t>
            </a:r>
            <a:r>
              <a:rPr lang="en-US" sz="2000" dirty="0">
                <a:latin typeface="Arial" charset="0"/>
                <a:cs typeface="Arial" panose="020B0604020202020204" pitchFamily="34" charset="0"/>
                <a:hlinkClick r:id="rId8"/>
              </a:rPr>
              <a:t>http://genboree.org/theCommons/ezfaq/index/public-commons</a:t>
            </a:r>
            <a:endParaRPr lang="en-US" sz="2000" dirty="0">
              <a:latin typeface="Arial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709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6941" y="91204"/>
            <a:ext cx="7252358" cy="7524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3200" b="1" dirty="0">
                <a:latin typeface="Helvetica"/>
                <a:cs typeface="Helvetica"/>
              </a:rPr>
              <a:t>Acknowledgements</a:t>
            </a:r>
            <a:endParaRPr lang="en-US" sz="3200" b="1" dirty="0">
              <a:solidFill>
                <a:srgbClr val="2E9EE2"/>
              </a:solidFill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42D882AF-417C-435C-9F28-43C1763EC6AE}" type="slidenum">
              <a:rPr lang="en-US" smtClean="0"/>
              <a:pPr algn="r"/>
              <a:t>26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28600" y="929109"/>
            <a:ext cx="3657600" cy="4478888"/>
            <a:chOff x="228600" y="1066800"/>
            <a:chExt cx="3657600" cy="4478888"/>
          </a:xfrm>
        </p:grpSpPr>
        <p:sp>
          <p:nvSpPr>
            <p:cNvPr id="5" name="TextBox 4"/>
            <p:cNvSpPr txBox="1"/>
            <p:nvPr/>
          </p:nvSpPr>
          <p:spPr>
            <a:xfrm>
              <a:off x="228600" y="1066800"/>
              <a:ext cx="3657600" cy="3693319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r>
                <a:rPr lang="en-US" b="1" i="1" u="sng" dirty="0"/>
                <a:t>Baylor College of Medicine, Houston, TX</a:t>
              </a:r>
            </a:p>
            <a:p>
              <a:r>
                <a:rPr lang="en-US" dirty="0" err="1"/>
                <a:t>Aleksandar</a:t>
              </a:r>
              <a:r>
                <a:rPr lang="en-US" dirty="0"/>
                <a:t> </a:t>
              </a:r>
              <a:r>
                <a:rPr lang="en-US" dirty="0" err="1"/>
                <a:t>Milosavljevic</a:t>
              </a:r>
              <a:r>
                <a:rPr lang="en-US" dirty="0"/>
                <a:t>, Director</a:t>
              </a:r>
            </a:p>
            <a:p>
              <a:r>
                <a:rPr lang="en-US" dirty="0"/>
                <a:t>Matthew Roth, Co-Director</a:t>
              </a:r>
            </a:p>
            <a:p>
              <a:r>
                <a:rPr lang="en-US" dirty="0" err="1"/>
                <a:t>Elke</a:t>
              </a:r>
              <a:r>
                <a:rPr lang="en-US" dirty="0"/>
                <a:t> </a:t>
              </a:r>
              <a:r>
                <a:rPr lang="en-US" dirty="0" err="1"/>
                <a:t>Norwig-Eastaugh</a:t>
              </a:r>
              <a:endParaRPr lang="en-US" dirty="0"/>
            </a:p>
            <a:p>
              <a:endParaRPr lang="en-US" dirty="0">
                <a:solidFill>
                  <a:srgbClr val="FF0000"/>
                </a:solidFill>
              </a:endParaRPr>
            </a:p>
            <a:p>
              <a:r>
                <a:rPr lang="en-US" b="1" i="1" u="sng" dirty="0" err="1">
                  <a:solidFill>
                    <a:srgbClr val="000000"/>
                  </a:solidFill>
                </a:rPr>
                <a:t>Genboree</a:t>
              </a:r>
              <a:r>
                <a:rPr lang="en-US" b="1" i="1" u="sng" dirty="0">
                  <a:solidFill>
                    <a:srgbClr val="000000"/>
                  </a:solidFill>
                </a:rPr>
                <a:t> </a:t>
              </a:r>
              <a:r>
                <a:rPr lang="en-US" b="1" i="1" u="sng" dirty="0" err="1">
                  <a:solidFill>
                    <a:srgbClr val="000000"/>
                  </a:solidFill>
                </a:rPr>
                <a:t>Dev</a:t>
              </a:r>
              <a:r>
                <a:rPr lang="en-US" b="1" i="1" u="sng" dirty="0">
                  <a:solidFill>
                    <a:srgbClr val="000000"/>
                  </a:solidFill>
                </a:rPr>
                <a:t> Team at Baylor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Andrew Jackson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Sameer </a:t>
              </a:r>
              <a:r>
                <a:rPr lang="en-US" dirty="0" err="1">
                  <a:solidFill>
                    <a:srgbClr val="FF0000"/>
                  </a:solidFill>
                </a:rPr>
                <a:t>Paithankar</a:t>
              </a:r>
              <a:endParaRPr lang="en-US" dirty="0">
                <a:solidFill>
                  <a:srgbClr val="FF0000"/>
                </a:solidFill>
              </a:endParaRPr>
            </a:p>
            <a:p>
              <a:r>
                <a:rPr lang="en-US" dirty="0">
                  <a:solidFill>
                    <a:srgbClr val="FF0000"/>
                  </a:solidFill>
                </a:rPr>
                <a:t>Sai Lakshmi Subramanian</a:t>
              </a:r>
            </a:p>
            <a:p>
              <a:r>
                <a:rPr lang="en-US" dirty="0" err="1">
                  <a:solidFill>
                    <a:srgbClr val="FF0000"/>
                  </a:solidFill>
                </a:rPr>
                <a:t>Neethu</a:t>
              </a:r>
              <a:r>
                <a:rPr lang="en-US" dirty="0">
                  <a:solidFill>
                    <a:srgbClr val="FF0000"/>
                  </a:solidFill>
                </a:rPr>
                <a:t> Shah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William </a:t>
              </a:r>
              <a:r>
                <a:rPr lang="en-US" dirty="0" err="1">
                  <a:solidFill>
                    <a:srgbClr val="FF0000"/>
                  </a:solidFill>
                </a:rPr>
                <a:t>Thistlethwaite</a:t>
              </a:r>
              <a:endParaRPr lang="en-US" dirty="0">
                <a:solidFill>
                  <a:srgbClr val="FF0000"/>
                </a:solidFill>
              </a:endParaRPr>
            </a:p>
            <a:p>
              <a:r>
                <a:rPr lang="en-US" dirty="0">
                  <a:solidFill>
                    <a:srgbClr val="FF0000"/>
                  </a:solidFill>
                </a:rPr>
                <a:t>Aaron Baker</a:t>
              </a:r>
              <a:endParaRPr lang="en-US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3550" y="4707488"/>
              <a:ext cx="838200" cy="8382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243" y="4773147"/>
              <a:ext cx="2025916" cy="734673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179828" y="5518367"/>
            <a:ext cx="4854058" cy="1200329"/>
            <a:chOff x="179828" y="5518367"/>
            <a:chExt cx="4854058" cy="1200329"/>
          </a:xfrm>
        </p:grpSpPr>
        <p:sp>
          <p:nvSpPr>
            <p:cNvPr id="6" name="TextBox 5"/>
            <p:cNvSpPr txBox="1"/>
            <p:nvPr/>
          </p:nvSpPr>
          <p:spPr>
            <a:xfrm>
              <a:off x="179828" y="5518367"/>
              <a:ext cx="4854058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i="1" u="sng" dirty="0"/>
                <a:t>Sponsored by:</a:t>
              </a:r>
            </a:p>
            <a:p>
              <a:r>
                <a:rPr lang="en-US" dirty="0"/>
                <a:t>Grant </a:t>
              </a:r>
              <a:r>
                <a:rPr lang="en-US" b="1" i="1" dirty="0"/>
                <a:t>1U54DA036134</a:t>
              </a:r>
              <a:r>
                <a:rPr lang="en-US" i="1" dirty="0"/>
                <a:t> </a:t>
              </a:r>
              <a:r>
                <a:rPr lang="en-US" dirty="0"/>
                <a:t>from the NIH Common Fund, through the Office of Strategic Coordination/Office of the NIH Director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54002" y="5523117"/>
              <a:ext cx="3011579" cy="345925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4775200" y="1066800"/>
            <a:ext cx="41148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u="sng" dirty="0"/>
              <a:t>Yale University, New Haven, CT</a:t>
            </a:r>
          </a:p>
          <a:p>
            <a:r>
              <a:rPr lang="en-US" dirty="0"/>
              <a:t>Mark Gerstein</a:t>
            </a:r>
          </a:p>
          <a:p>
            <a:r>
              <a:rPr lang="en-US" dirty="0"/>
              <a:t>Joel </a:t>
            </a:r>
            <a:r>
              <a:rPr lang="en-US" dirty="0" err="1"/>
              <a:t>Rozowsky</a:t>
            </a:r>
            <a:endParaRPr lang="en-US" dirty="0"/>
          </a:p>
          <a:p>
            <a:r>
              <a:rPr lang="en-US" dirty="0"/>
              <a:t>Rob Kitchen</a:t>
            </a:r>
          </a:p>
          <a:p>
            <a:r>
              <a:rPr lang="en-US" dirty="0"/>
              <a:t>Fabio Navarro</a:t>
            </a:r>
          </a:p>
          <a:p>
            <a:endParaRPr lang="en-US" dirty="0"/>
          </a:p>
          <a:p>
            <a:r>
              <a:rPr lang="en-US" b="1" i="1" u="sng" dirty="0"/>
              <a:t>Gladstone Institutes, San Francisco, CA</a:t>
            </a:r>
          </a:p>
          <a:p>
            <a:r>
              <a:rPr lang="en-US" dirty="0"/>
              <a:t>Alexander Pico</a:t>
            </a:r>
          </a:p>
          <a:p>
            <a:r>
              <a:rPr lang="en-US" dirty="0"/>
              <a:t>Anders </a:t>
            </a:r>
            <a:r>
              <a:rPr lang="en-US" dirty="0" err="1"/>
              <a:t>Riutta</a:t>
            </a:r>
            <a:endParaRPr lang="en-US" dirty="0"/>
          </a:p>
          <a:p>
            <a:r>
              <a:rPr lang="en-US" dirty="0"/>
              <a:t>Kristina </a:t>
            </a:r>
            <a:r>
              <a:rPr lang="en-US" dirty="0" err="1"/>
              <a:t>Hanspers</a:t>
            </a:r>
            <a:endParaRPr lang="en-US" dirty="0"/>
          </a:p>
          <a:p>
            <a:endParaRPr lang="en-US" dirty="0"/>
          </a:p>
          <a:p>
            <a:pPr lvl="0"/>
            <a:r>
              <a:rPr lang="en-US" b="1" i="1" u="sng" dirty="0"/>
              <a:t>Pacific Northwest Diabetes Research Institute, Seattle, WA</a:t>
            </a:r>
          </a:p>
          <a:p>
            <a:r>
              <a:rPr lang="en-US" dirty="0"/>
              <a:t>David Galas</a:t>
            </a:r>
          </a:p>
          <a:p>
            <a:r>
              <a:rPr lang="en-US" dirty="0"/>
              <a:t>Roger Alexander</a:t>
            </a:r>
          </a:p>
        </p:txBody>
      </p:sp>
      <p:pic>
        <p:nvPicPr>
          <p:cNvPr id="15" name="Picture 14" descr="Screen Shot 2015-05-13 at 2.23.53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219200"/>
            <a:ext cx="815546" cy="838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7400" y="3086100"/>
            <a:ext cx="1778000" cy="4953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82687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RNA">
      <a:majorFont>
        <a:latin typeface="Helvetic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926</Words>
  <Application>Microsoft Office PowerPoint</Application>
  <PresentationFormat>On-screen Show (4:3)</PresentationFormat>
  <Paragraphs>224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Using the exRNA Atlas to Perform Comparative and Downstream Analysis of exRNA Samples in the Genboree Workbench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Biorepository &amp;  exRNA Updates  BRL Lab Meeting Presentation</dc:title>
  <dc:creator>Sai Lakshmi Subramanian</dc:creator>
  <cp:lastModifiedBy>Sai</cp:lastModifiedBy>
  <cp:revision>140</cp:revision>
  <dcterms:created xsi:type="dcterms:W3CDTF">2015-09-22T02:09:56Z</dcterms:created>
  <dcterms:modified xsi:type="dcterms:W3CDTF">2016-04-16T05:06:25Z</dcterms:modified>
</cp:coreProperties>
</file>