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D66E"/>
    <a:srgbClr val="9FFBF1"/>
    <a:srgbClr val="FFA476"/>
    <a:srgbClr val="A1D634"/>
    <a:srgbClr val="FF96A3"/>
    <a:srgbClr val="A7F8C6"/>
    <a:srgbClr val="78B1FE"/>
    <a:srgbClr val="FFB54D"/>
    <a:srgbClr val="2CE0F8"/>
    <a:srgbClr val="99F8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4916"/>
    <p:restoredTop sz="50092" autoAdjust="0"/>
  </p:normalViewPr>
  <p:slideViewPr>
    <p:cSldViewPr snapToGrid="0" snapToObjects="1">
      <p:cViewPr>
        <p:scale>
          <a:sx n="100" d="100"/>
          <a:sy n="100" d="100"/>
        </p:scale>
        <p:origin x="1344" y="-1960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3A3FCA-8864-7344-BBA5-6F6A669203D4}" type="doc">
      <dgm:prSet loTypeId="urn:microsoft.com/office/officeart/2005/8/layout/vList5" loCatId="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03102EC-F1B4-534B-A9D1-780FEF806AD5}">
      <dgm:prSet custT="1"/>
      <dgm:spPr/>
      <dgm:t>
        <a:bodyPr/>
        <a:lstStyle/>
        <a:p>
          <a:r>
            <a:rPr lang="en-US" sz="2800" b="1" dirty="0" smtClean="0"/>
            <a:t>Submission</a:t>
          </a:r>
          <a:r>
            <a:rPr lang="en-US" sz="2800" dirty="0" smtClean="0"/>
            <a:t> </a:t>
          </a:r>
          <a:endParaRPr lang="en-US" sz="2800" dirty="0"/>
        </a:p>
      </dgm:t>
    </dgm:pt>
    <dgm:pt modelId="{1D438B52-67C6-8E45-9EBF-65919AD1D230}" type="parTrans" cxnId="{A63164A7-D61C-C843-AD57-A9F7C5D6C08A}">
      <dgm:prSet/>
      <dgm:spPr/>
      <dgm:t>
        <a:bodyPr/>
        <a:lstStyle/>
        <a:p>
          <a:endParaRPr lang="en-US"/>
        </a:p>
      </dgm:t>
    </dgm:pt>
    <dgm:pt modelId="{5A8F1C89-440F-2942-BE59-DB0868E7DD32}" type="sibTrans" cxnId="{A63164A7-D61C-C843-AD57-A9F7C5D6C08A}">
      <dgm:prSet/>
      <dgm:spPr/>
      <dgm:t>
        <a:bodyPr/>
        <a:lstStyle/>
        <a:p>
          <a:endParaRPr lang="en-US"/>
        </a:p>
      </dgm:t>
    </dgm:pt>
    <dgm:pt modelId="{590081DE-A5D1-8040-BE9A-68BE865421CB}">
      <dgm:prSet/>
      <dgm:spPr/>
      <dgm:t>
        <a:bodyPr/>
        <a:lstStyle/>
        <a:p>
          <a:r>
            <a:rPr lang="en-US" dirty="0" smtClean="0"/>
            <a:t>Submit 1 </a:t>
          </a:r>
          <a:r>
            <a:rPr lang="en-US" b="1" dirty="0" smtClean="0"/>
            <a:t>Submission</a:t>
          </a:r>
          <a:r>
            <a:rPr lang="en-US" dirty="0" smtClean="0"/>
            <a:t> document – </a:t>
          </a:r>
          <a:r>
            <a:rPr lang="en-US" b="1" dirty="0" smtClean="0"/>
            <a:t>UNIQUE</a:t>
          </a:r>
          <a:r>
            <a:rPr lang="en-US" dirty="0" smtClean="0"/>
            <a:t> for each Submitter-PI-Grant combination – </a:t>
          </a:r>
          <a:r>
            <a:rPr lang="en-US" b="1" dirty="0" smtClean="0"/>
            <a:t>REUSE</a:t>
          </a:r>
          <a:r>
            <a:rPr lang="en-US" dirty="0" smtClean="0"/>
            <a:t> for submissions from same user/PI/grant - </a:t>
          </a:r>
          <a:r>
            <a:rPr lang="en-US" u="sng" dirty="0" smtClean="0"/>
            <a:t>Do NOT provide duplicates.</a:t>
          </a:r>
          <a:endParaRPr lang="en-US" dirty="0"/>
        </a:p>
      </dgm:t>
    </dgm:pt>
    <dgm:pt modelId="{0F22D872-9D93-B14D-BFEA-E51600D9A52C}" type="parTrans" cxnId="{CC318CD7-30EE-9D4F-A681-A893235FBC09}">
      <dgm:prSet/>
      <dgm:spPr/>
      <dgm:t>
        <a:bodyPr/>
        <a:lstStyle/>
        <a:p>
          <a:endParaRPr lang="en-US"/>
        </a:p>
      </dgm:t>
    </dgm:pt>
    <dgm:pt modelId="{A933C3D6-E530-CC45-BFF4-E6C126E23D6C}" type="sibTrans" cxnId="{CC318CD7-30EE-9D4F-A681-A893235FBC09}">
      <dgm:prSet/>
      <dgm:spPr/>
      <dgm:t>
        <a:bodyPr/>
        <a:lstStyle/>
        <a:p>
          <a:endParaRPr lang="en-US"/>
        </a:p>
      </dgm:t>
    </dgm:pt>
    <dgm:pt modelId="{CB8D94B4-4313-E949-A09C-C08D119CF6A5}">
      <dgm:prSet custT="1"/>
      <dgm:spPr/>
      <dgm:t>
        <a:bodyPr/>
        <a:lstStyle/>
        <a:p>
          <a:r>
            <a:rPr lang="en-US" sz="2800" b="1" smtClean="0"/>
            <a:t>Study</a:t>
          </a:r>
          <a:r>
            <a:rPr lang="en-US" sz="2800" smtClean="0"/>
            <a:t> </a:t>
          </a:r>
          <a:endParaRPr lang="en-US" sz="2800"/>
        </a:p>
      </dgm:t>
    </dgm:pt>
    <dgm:pt modelId="{BD43423F-BA53-3B4A-BDB2-AC016BD1A953}" type="parTrans" cxnId="{DEFD411A-2C78-514C-90EA-F2332F77E61F}">
      <dgm:prSet/>
      <dgm:spPr/>
      <dgm:t>
        <a:bodyPr/>
        <a:lstStyle/>
        <a:p>
          <a:endParaRPr lang="en-US"/>
        </a:p>
      </dgm:t>
    </dgm:pt>
    <dgm:pt modelId="{8EA00922-9DE4-5849-83AD-C43307BB8A00}" type="sibTrans" cxnId="{DEFD411A-2C78-514C-90EA-F2332F77E61F}">
      <dgm:prSet/>
      <dgm:spPr/>
      <dgm:t>
        <a:bodyPr/>
        <a:lstStyle/>
        <a:p>
          <a:endParaRPr lang="en-US"/>
        </a:p>
      </dgm:t>
    </dgm:pt>
    <dgm:pt modelId="{0B34631D-9C9E-8440-B3B2-A4199F257E30}">
      <dgm:prSet/>
      <dgm:spPr/>
      <dgm:t>
        <a:bodyPr/>
        <a:lstStyle/>
        <a:p>
          <a:r>
            <a:rPr lang="en-US" smtClean="0"/>
            <a:t>Submit 1 </a:t>
          </a:r>
          <a:r>
            <a:rPr lang="en-US" b="1" smtClean="0"/>
            <a:t>Study</a:t>
          </a:r>
          <a:r>
            <a:rPr lang="en-US" smtClean="0"/>
            <a:t> document with a </a:t>
          </a:r>
          <a:r>
            <a:rPr lang="en-US" b="1" smtClean="0"/>
            <a:t>unique</a:t>
          </a:r>
          <a:r>
            <a:rPr lang="en-US" smtClean="0"/>
            <a:t> title and overall description for a single research initiative – This describes “why” you sequenced your samples (similar to NCBI BioProject) – </a:t>
          </a:r>
          <a:r>
            <a:rPr lang="en-US" b="1" smtClean="0"/>
            <a:t>REUSE</a:t>
          </a:r>
          <a:r>
            <a:rPr lang="en-US" smtClean="0"/>
            <a:t> for all samples sequenced under a single study.</a:t>
          </a:r>
          <a:endParaRPr lang="en-US" dirty="0"/>
        </a:p>
      </dgm:t>
    </dgm:pt>
    <dgm:pt modelId="{66543F11-03BB-9245-9A4B-0849724E1771}" type="parTrans" cxnId="{5A4048E1-A844-5C48-99BC-4CFA2B942D5A}">
      <dgm:prSet/>
      <dgm:spPr/>
      <dgm:t>
        <a:bodyPr/>
        <a:lstStyle/>
        <a:p>
          <a:endParaRPr lang="en-US"/>
        </a:p>
      </dgm:t>
    </dgm:pt>
    <dgm:pt modelId="{309B417B-44D2-5649-BACB-AECAE72D161E}" type="sibTrans" cxnId="{5A4048E1-A844-5C48-99BC-4CFA2B942D5A}">
      <dgm:prSet/>
      <dgm:spPr/>
      <dgm:t>
        <a:bodyPr/>
        <a:lstStyle/>
        <a:p>
          <a:endParaRPr lang="en-US"/>
        </a:p>
      </dgm:t>
    </dgm:pt>
    <dgm:pt modelId="{9973B7FE-B998-A742-9510-8A73BC2974C5}">
      <dgm:prSet custT="1"/>
      <dgm:spPr/>
      <dgm:t>
        <a:bodyPr/>
        <a:lstStyle/>
        <a:p>
          <a:r>
            <a:rPr lang="en-US" sz="2800" b="1" smtClean="0"/>
            <a:t>Run</a:t>
          </a:r>
          <a:r>
            <a:rPr lang="en-US" sz="2800" smtClean="0"/>
            <a:t> </a:t>
          </a:r>
          <a:endParaRPr lang="en-US" sz="2800"/>
        </a:p>
      </dgm:t>
    </dgm:pt>
    <dgm:pt modelId="{DF02624E-8E09-7540-B83E-70918DD1CC42}" type="parTrans" cxnId="{AFD4BAC4-194E-CE49-B923-D2C4ADACB155}">
      <dgm:prSet/>
      <dgm:spPr/>
      <dgm:t>
        <a:bodyPr/>
        <a:lstStyle/>
        <a:p>
          <a:endParaRPr lang="en-US"/>
        </a:p>
      </dgm:t>
    </dgm:pt>
    <dgm:pt modelId="{76ED3416-6D3F-964D-8517-16847988FE29}" type="sibTrans" cxnId="{AFD4BAC4-194E-CE49-B923-D2C4ADACB155}">
      <dgm:prSet/>
      <dgm:spPr/>
      <dgm:t>
        <a:bodyPr/>
        <a:lstStyle/>
        <a:p>
          <a:endParaRPr lang="en-US"/>
        </a:p>
      </dgm:t>
    </dgm:pt>
    <dgm:pt modelId="{F57DDE60-C876-0343-B9F5-3F8E472E58B6}">
      <dgm:prSet/>
      <dgm:spPr/>
      <dgm:t>
        <a:bodyPr/>
        <a:lstStyle/>
        <a:p>
          <a:r>
            <a:rPr lang="en-US" smtClean="0"/>
            <a:t>Submit 1 </a:t>
          </a:r>
          <a:r>
            <a:rPr lang="en-US" b="1" smtClean="0"/>
            <a:t>Run</a:t>
          </a:r>
          <a:r>
            <a:rPr lang="en-US" smtClean="0"/>
            <a:t> document providing a list of data files that are part of the submission – </a:t>
          </a:r>
          <a:r>
            <a:rPr lang="en-US" b="1" smtClean="0"/>
            <a:t>UNIQUE</a:t>
          </a:r>
          <a:r>
            <a:rPr lang="en-US" smtClean="0"/>
            <a:t> for each FTP submission.</a:t>
          </a:r>
          <a:endParaRPr lang="en-US" dirty="0"/>
        </a:p>
      </dgm:t>
    </dgm:pt>
    <dgm:pt modelId="{77D1619D-FE02-8D4E-99E4-2292422C5D89}" type="parTrans" cxnId="{978996C6-23D2-6349-A6BB-570AB40F1C19}">
      <dgm:prSet/>
      <dgm:spPr/>
      <dgm:t>
        <a:bodyPr/>
        <a:lstStyle/>
        <a:p>
          <a:endParaRPr lang="en-US"/>
        </a:p>
      </dgm:t>
    </dgm:pt>
    <dgm:pt modelId="{1FC5A2A6-A22B-9248-8E1C-F641AB15131D}" type="sibTrans" cxnId="{978996C6-23D2-6349-A6BB-570AB40F1C19}">
      <dgm:prSet/>
      <dgm:spPr/>
      <dgm:t>
        <a:bodyPr/>
        <a:lstStyle/>
        <a:p>
          <a:endParaRPr lang="en-US"/>
        </a:p>
      </dgm:t>
    </dgm:pt>
    <dgm:pt modelId="{B8A2EBD2-09A5-5148-82A0-953777F254F5}">
      <dgm:prSet custT="1"/>
      <dgm:spPr/>
      <dgm:t>
        <a:bodyPr/>
        <a:lstStyle/>
        <a:p>
          <a:r>
            <a:rPr lang="en-US" sz="2800" b="1" smtClean="0"/>
            <a:t>Experiment</a:t>
          </a:r>
          <a:r>
            <a:rPr lang="en-US" sz="2800" smtClean="0"/>
            <a:t> </a:t>
          </a:r>
          <a:endParaRPr lang="en-US" sz="2800"/>
        </a:p>
      </dgm:t>
    </dgm:pt>
    <dgm:pt modelId="{4CFEE07A-70D4-A141-8343-F74736BC331D}" type="parTrans" cxnId="{82EE80CF-FC72-EF4B-A8EF-FD5D17A05831}">
      <dgm:prSet/>
      <dgm:spPr/>
      <dgm:t>
        <a:bodyPr/>
        <a:lstStyle/>
        <a:p>
          <a:endParaRPr lang="en-US"/>
        </a:p>
      </dgm:t>
    </dgm:pt>
    <dgm:pt modelId="{BFF7FDFD-397C-C64B-9D07-FA60475CFE4F}" type="sibTrans" cxnId="{82EE80CF-FC72-EF4B-A8EF-FD5D17A05831}">
      <dgm:prSet/>
      <dgm:spPr/>
      <dgm:t>
        <a:bodyPr/>
        <a:lstStyle/>
        <a:p>
          <a:endParaRPr lang="en-US"/>
        </a:p>
      </dgm:t>
    </dgm:pt>
    <dgm:pt modelId="{DB9EE21F-DED0-8743-9549-410183C88054}">
      <dgm:prSet/>
      <dgm:spPr/>
      <dgm:t>
        <a:bodyPr/>
        <a:lstStyle/>
        <a:p>
          <a:r>
            <a:rPr lang="en-US" smtClean="0"/>
            <a:t>Submit 1 or more </a:t>
          </a:r>
          <a:r>
            <a:rPr lang="en-US" b="1" smtClean="0"/>
            <a:t>Experiment</a:t>
          </a:r>
          <a:r>
            <a:rPr lang="en-US" smtClean="0"/>
            <a:t> document(s). Ensure Biosample is linked with the correct Experiment document ID. </a:t>
          </a:r>
          <a:r>
            <a:rPr lang="en-US" b="1" smtClean="0"/>
            <a:t>REUSE</a:t>
          </a:r>
          <a:r>
            <a:rPr lang="en-US" smtClean="0"/>
            <a:t> for experiments that followed exact same protocols.</a:t>
          </a:r>
          <a:endParaRPr lang="en-US" dirty="0"/>
        </a:p>
      </dgm:t>
    </dgm:pt>
    <dgm:pt modelId="{A9202FE9-9870-284D-AD2D-F971B2CC8A88}" type="parTrans" cxnId="{331E09D4-70DC-9C4F-8C86-5CF9BC8DC5B4}">
      <dgm:prSet/>
      <dgm:spPr/>
      <dgm:t>
        <a:bodyPr/>
        <a:lstStyle/>
        <a:p>
          <a:endParaRPr lang="en-US"/>
        </a:p>
      </dgm:t>
    </dgm:pt>
    <dgm:pt modelId="{2C576E04-AF27-774B-9A9E-3DE2EB4C09AE}" type="sibTrans" cxnId="{331E09D4-70DC-9C4F-8C86-5CF9BC8DC5B4}">
      <dgm:prSet/>
      <dgm:spPr/>
      <dgm:t>
        <a:bodyPr/>
        <a:lstStyle/>
        <a:p>
          <a:endParaRPr lang="en-US"/>
        </a:p>
      </dgm:t>
    </dgm:pt>
    <dgm:pt modelId="{4024B731-F257-B849-ADD5-01B42B7F8AD0}">
      <dgm:prSet custT="1"/>
      <dgm:spPr/>
      <dgm:t>
        <a:bodyPr/>
        <a:lstStyle/>
        <a:p>
          <a:r>
            <a:rPr lang="en-US" sz="2800" b="1" smtClean="0"/>
            <a:t>Donor</a:t>
          </a:r>
          <a:r>
            <a:rPr lang="en-US" sz="2800" smtClean="0"/>
            <a:t> </a:t>
          </a:r>
          <a:endParaRPr lang="en-US" sz="2800"/>
        </a:p>
      </dgm:t>
    </dgm:pt>
    <dgm:pt modelId="{09963A38-ED1F-434B-B629-245A7E0B8E6C}" type="parTrans" cxnId="{3C8E9365-1939-E644-9F29-585E8D0D7811}">
      <dgm:prSet/>
      <dgm:spPr/>
      <dgm:t>
        <a:bodyPr/>
        <a:lstStyle/>
        <a:p>
          <a:endParaRPr lang="en-US"/>
        </a:p>
      </dgm:t>
    </dgm:pt>
    <dgm:pt modelId="{D0F33BEC-FB4A-A34A-A778-8C2B4BEEEB2E}" type="sibTrans" cxnId="{3C8E9365-1939-E644-9F29-585E8D0D7811}">
      <dgm:prSet/>
      <dgm:spPr/>
      <dgm:t>
        <a:bodyPr/>
        <a:lstStyle/>
        <a:p>
          <a:endParaRPr lang="en-US"/>
        </a:p>
      </dgm:t>
    </dgm:pt>
    <dgm:pt modelId="{7144A0E3-A8AF-234F-B667-604ACA487321}">
      <dgm:prSet/>
      <dgm:spPr/>
      <dgm:t>
        <a:bodyPr/>
        <a:lstStyle/>
        <a:p>
          <a:r>
            <a:rPr lang="en-US" smtClean="0"/>
            <a:t>Submit one or more </a:t>
          </a:r>
          <a:r>
            <a:rPr lang="en-US" b="1" smtClean="0"/>
            <a:t>Donor</a:t>
          </a:r>
          <a:r>
            <a:rPr lang="en-US" smtClean="0"/>
            <a:t> document(s) for all Biosamples that are part of this submission – </a:t>
          </a:r>
          <a:r>
            <a:rPr lang="en-US" b="1" smtClean="0"/>
            <a:t>UNIQUE</a:t>
          </a:r>
          <a:r>
            <a:rPr lang="en-US" smtClean="0"/>
            <a:t> for each Donor – </a:t>
          </a:r>
          <a:r>
            <a:rPr lang="en-US" b="1" smtClean="0"/>
            <a:t>REUSE</a:t>
          </a:r>
          <a:r>
            <a:rPr lang="en-US" smtClean="0"/>
            <a:t> for samples from same donor - </a:t>
          </a:r>
          <a:r>
            <a:rPr lang="en-US" u="sng" smtClean="0"/>
            <a:t>Do NOT provide duplicates.</a:t>
          </a:r>
          <a:endParaRPr lang="en-US" dirty="0"/>
        </a:p>
      </dgm:t>
    </dgm:pt>
    <dgm:pt modelId="{5ECF3940-A2AD-B549-B0CF-1100A63A0F39}" type="parTrans" cxnId="{9FBC727C-E80B-DB4F-AC93-ED4518B5337A}">
      <dgm:prSet/>
      <dgm:spPr/>
      <dgm:t>
        <a:bodyPr/>
        <a:lstStyle/>
        <a:p>
          <a:endParaRPr lang="en-US"/>
        </a:p>
      </dgm:t>
    </dgm:pt>
    <dgm:pt modelId="{60D4DE7A-8C63-1D4E-8A73-E3F3FA6AC9C7}" type="sibTrans" cxnId="{9FBC727C-E80B-DB4F-AC93-ED4518B5337A}">
      <dgm:prSet/>
      <dgm:spPr/>
      <dgm:t>
        <a:bodyPr/>
        <a:lstStyle/>
        <a:p>
          <a:endParaRPr lang="en-US"/>
        </a:p>
      </dgm:t>
    </dgm:pt>
    <dgm:pt modelId="{26B9E20C-EA27-124B-B032-750364721574}">
      <dgm:prSet custT="1"/>
      <dgm:spPr/>
      <dgm:t>
        <a:bodyPr/>
        <a:lstStyle/>
        <a:p>
          <a:r>
            <a:rPr lang="en-US" sz="2800" b="1" dirty="0" smtClean="0"/>
            <a:t>Biosample</a:t>
          </a:r>
          <a:r>
            <a:rPr lang="en-US" sz="2800" dirty="0" smtClean="0"/>
            <a:t> </a:t>
          </a:r>
          <a:endParaRPr lang="en-US" sz="2800" dirty="0"/>
        </a:p>
      </dgm:t>
    </dgm:pt>
    <dgm:pt modelId="{0CBB8C57-4C37-0946-8B70-1EA23C934B8B}" type="parTrans" cxnId="{02C3CAB1-146C-C143-B117-D36359D6B906}">
      <dgm:prSet/>
      <dgm:spPr/>
      <dgm:t>
        <a:bodyPr/>
        <a:lstStyle/>
        <a:p>
          <a:endParaRPr lang="en-US"/>
        </a:p>
      </dgm:t>
    </dgm:pt>
    <dgm:pt modelId="{87851BBE-4594-3D42-AC41-651BCE6A1ABC}" type="sibTrans" cxnId="{02C3CAB1-146C-C143-B117-D36359D6B906}">
      <dgm:prSet/>
      <dgm:spPr/>
      <dgm:t>
        <a:bodyPr/>
        <a:lstStyle/>
        <a:p>
          <a:endParaRPr lang="en-US"/>
        </a:p>
      </dgm:t>
    </dgm:pt>
    <dgm:pt modelId="{21E4947E-8184-C342-8206-EF50CA07EEA1}">
      <dgm:prSet/>
      <dgm:spPr/>
      <dgm:t>
        <a:bodyPr/>
        <a:lstStyle/>
        <a:p>
          <a:r>
            <a:rPr lang="en-US" dirty="0" smtClean="0"/>
            <a:t>Submit 1 </a:t>
          </a:r>
          <a:r>
            <a:rPr lang="en-US" b="1" dirty="0" smtClean="0"/>
            <a:t>Biosample</a:t>
          </a:r>
          <a:r>
            <a:rPr lang="en-US" dirty="0" smtClean="0"/>
            <a:t> document for </a:t>
          </a:r>
          <a:r>
            <a:rPr lang="en-US" u="sng" dirty="0" smtClean="0"/>
            <a:t>each data file</a:t>
          </a:r>
          <a:r>
            <a:rPr lang="en-US" dirty="0" smtClean="0"/>
            <a:t> submitted. Ensure the correct </a:t>
          </a:r>
          <a:r>
            <a:rPr lang="en-US" b="1" u="sng" dirty="0" smtClean="0"/>
            <a:t>Donor ID </a:t>
          </a:r>
          <a:r>
            <a:rPr lang="en-US" dirty="0" smtClean="0"/>
            <a:t>is provided in each Biosample document.</a:t>
          </a:r>
          <a:endParaRPr lang="en-US" dirty="0"/>
        </a:p>
      </dgm:t>
    </dgm:pt>
    <dgm:pt modelId="{1183649C-7156-A344-B0CB-0E22897EFA90}" type="parTrans" cxnId="{BC417010-8937-EB43-960B-81481BF965FF}">
      <dgm:prSet/>
      <dgm:spPr/>
      <dgm:t>
        <a:bodyPr/>
        <a:lstStyle/>
        <a:p>
          <a:endParaRPr lang="en-US"/>
        </a:p>
      </dgm:t>
    </dgm:pt>
    <dgm:pt modelId="{BEB65BDB-5364-6346-8EEC-41A42C06ECA5}" type="sibTrans" cxnId="{BC417010-8937-EB43-960B-81481BF965FF}">
      <dgm:prSet/>
      <dgm:spPr/>
      <dgm:t>
        <a:bodyPr/>
        <a:lstStyle/>
        <a:p>
          <a:endParaRPr lang="en-US"/>
        </a:p>
      </dgm:t>
    </dgm:pt>
    <dgm:pt modelId="{C758B4B3-0A69-9546-B404-F24268F6CEE1}">
      <dgm:prSet custT="1"/>
      <dgm:spPr/>
      <dgm:t>
        <a:bodyPr/>
        <a:lstStyle/>
        <a:p>
          <a:r>
            <a:rPr lang="en-US" sz="2800" b="1" dirty="0" smtClean="0"/>
            <a:t>Analysis</a:t>
          </a:r>
          <a:r>
            <a:rPr lang="en-US" sz="2800" dirty="0" smtClean="0"/>
            <a:t> </a:t>
          </a:r>
          <a:endParaRPr lang="en-US" sz="2800" dirty="0"/>
        </a:p>
      </dgm:t>
    </dgm:pt>
    <dgm:pt modelId="{66C1C3BA-4434-ED44-B168-681DA768327D}" type="parTrans" cxnId="{145020F5-1271-A34A-8342-EDFF0DBA0FE7}">
      <dgm:prSet/>
      <dgm:spPr/>
      <dgm:t>
        <a:bodyPr/>
        <a:lstStyle/>
        <a:p>
          <a:endParaRPr lang="en-US"/>
        </a:p>
      </dgm:t>
    </dgm:pt>
    <dgm:pt modelId="{7A4063AE-E578-6A47-A009-D539EF321C9A}" type="sibTrans" cxnId="{145020F5-1271-A34A-8342-EDFF0DBA0FE7}">
      <dgm:prSet/>
      <dgm:spPr/>
      <dgm:t>
        <a:bodyPr/>
        <a:lstStyle/>
        <a:p>
          <a:endParaRPr lang="en-US"/>
        </a:p>
      </dgm:t>
    </dgm:pt>
    <dgm:pt modelId="{47149EFF-3439-AB4F-B75C-3D85C430CC1A}">
      <dgm:prSet/>
      <dgm:spPr/>
      <dgm:t>
        <a:bodyPr/>
        <a:lstStyle/>
        <a:p>
          <a:r>
            <a:rPr lang="en-US" dirty="0" smtClean="0"/>
            <a:t>Optionally submit 1 </a:t>
          </a:r>
          <a:r>
            <a:rPr lang="en-US" b="1" dirty="0" smtClean="0"/>
            <a:t>Analysis</a:t>
          </a:r>
          <a:r>
            <a:rPr lang="en-US" dirty="0" smtClean="0"/>
            <a:t> document – If not provided with submission, it will be generated and relevant fields along with </a:t>
          </a:r>
          <a:r>
            <a:rPr lang="en-US" dirty="0" err="1" smtClean="0"/>
            <a:t>Biosamples</a:t>
          </a:r>
          <a:r>
            <a:rPr lang="en-US" dirty="0" smtClean="0"/>
            <a:t> will be populated by the FTP submission pipeline – </a:t>
          </a:r>
          <a:r>
            <a:rPr lang="en-US" b="1" dirty="0" smtClean="0"/>
            <a:t>UNIQUE</a:t>
          </a:r>
          <a:r>
            <a:rPr lang="en-US" dirty="0" smtClean="0"/>
            <a:t> for each FTP submission.</a:t>
          </a:r>
          <a:endParaRPr lang="en-US" dirty="0"/>
        </a:p>
      </dgm:t>
    </dgm:pt>
    <dgm:pt modelId="{81E66D28-13AD-2D4D-8F78-0AABA8E343C2}" type="parTrans" cxnId="{C3C18B4D-7918-EA4B-8B3C-B0802A22385A}">
      <dgm:prSet/>
      <dgm:spPr/>
      <dgm:t>
        <a:bodyPr/>
        <a:lstStyle/>
        <a:p>
          <a:endParaRPr lang="en-US"/>
        </a:p>
      </dgm:t>
    </dgm:pt>
    <dgm:pt modelId="{260F9BC4-985B-754F-87DF-536E9ACEDAB8}" type="sibTrans" cxnId="{C3C18B4D-7918-EA4B-8B3C-B0802A22385A}">
      <dgm:prSet/>
      <dgm:spPr/>
      <dgm:t>
        <a:bodyPr/>
        <a:lstStyle/>
        <a:p>
          <a:endParaRPr lang="en-US"/>
        </a:p>
      </dgm:t>
    </dgm:pt>
    <dgm:pt modelId="{7D043058-1AC8-994A-AA2B-38BBD439B989}">
      <dgm:prSet custT="1"/>
      <dgm:spPr/>
      <dgm:t>
        <a:bodyPr/>
        <a:lstStyle/>
        <a:p>
          <a:r>
            <a:rPr lang="en-US" sz="2800" b="1" dirty="0" smtClean="0"/>
            <a:t>qPCR Targets </a:t>
          </a:r>
          <a:r>
            <a:rPr lang="en-US" sz="1400" b="1" dirty="0" smtClean="0"/>
            <a:t>(only for qPCR Assays)</a:t>
          </a:r>
          <a:endParaRPr lang="en-US" sz="2800" b="1" dirty="0"/>
        </a:p>
      </dgm:t>
    </dgm:pt>
    <dgm:pt modelId="{18BA4EF4-876D-CD40-A265-6B4F9DE26F4F}" type="parTrans" cxnId="{4C66B26C-3DF0-5A4C-9E92-96E51DF8CC13}">
      <dgm:prSet/>
      <dgm:spPr/>
      <dgm:t>
        <a:bodyPr/>
        <a:lstStyle/>
        <a:p>
          <a:endParaRPr lang="en-US"/>
        </a:p>
      </dgm:t>
    </dgm:pt>
    <dgm:pt modelId="{62A9D1E7-8E5B-E74C-AADA-544D5EECFCD6}" type="sibTrans" cxnId="{4C66B26C-3DF0-5A4C-9E92-96E51DF8CC13}">
      <dgm:prSet/>
      <dgm:spPr/>
      <dgm:t>
        <a:bodyPr/>
        <a:lstStyle/>
        <a:p>
          <a:endParaRPr lang="en-US"/>
        </a:p>
      </dgm:t>
    </dgm:pt>
    <dgm:pt modelId="{7B62A41E-0DB6-3843-9F4C-9E5ED75254DD}">
      <dgm:prSet/>
      <dgm:spPr/>
      <dgm:t>
        <a:bodyPr/>
        <a:lstStyle/>
        <a:p>
          <a:r>
            <a:rPr lang="en-US" dirty="0" smtClean="0"/>
            <a:t>Submit 1 </a:t>
          </a:r>
          <a:r>
            <a:rPr lang="en-US" b="1" dirty="0" smtClean="0"/>
            <a:t>qPCR Target</a:t>
          </a:r>
          <a:r>
            <a:rPr lang="en-US" dirty="0" smtClean="0"/>
            <a:t> for each </a:t>
          </a:r>
          <a:r>
            <a:rPr lang="en-US" b="1" dirty="0" smtClean="0"/>
            <a:t>Biosample</a:t>
          </a:r>
          <a:r>
            <a:rPr lang="en-US" dirty="0" smtClean="0"/>
            <a:t>. Should contain Target Names and the corresponding </a:t>
          </a:r>
          <a:r>
            <a:rPr lang="en-US" b="1" dirty="0" smtClean="0"/>
            <a:t>Ct </a:t>
          </a:r>
          <a:r>
            <a:rPr lang="en-US" dirty="0" smtClean="0"/>
            <a:t>values. </a:t>
          </a:r>
          <a:endParaRPr lang="en-US" dirty="0"/>
        </a:p>
      </dgm:t>
    </dgm:pt>
    <dgm:pt modelId="{B0ABED71-FFEF-4944-8924-3D2DFA43C145}" type="parTrans" cxnId="{43D5625F-6E3D-9A44-9B1F-1E546E34C4FB}">
      <dgm:prSet/>
      <dgm:spPr/>
      <dgm:t>
        <a:bodyPr/>
        <a:lstStyle/>
        <a:p>
          <a:endParaRPr lang="en-US"/>
        </a:p>
      </dgm:t>
    </dgm:pt>
    <dgm:pt modelId="{0A858325-F326-CC4C-A5A4-D4523AE74671}" type="sibTrans" cxnId="{43D5625F-6E3D-9A44-9B1F-1E546E34C4FB}">
      <dgm:prSet/>
      <dgm:spPr/>
      <dgm:t>
        <a:bodyPr/>
        <a:lstStyle/>
        <a:p>
          <a:endParaRPr lang="en-US"/>
        </a:p>
      </dgm:t>
    </dgm:pt>
    <dgm:pt modelId="{604C3158-73AB-A64C-A18B-717A29991469}" type="pres">
      <dgm:prSet presAssocID="{CC3A3FCA-8864-7344-BBA5-6F6A669203D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E88A650-1884-094A-B6DB-6E1E6E7848B1}" type="pres">
      <dgm:prSet presAssocID="{F03102EC-F1B4-534B-A9D1-780FEF806AD5}" presName="linNode" presStyleCnt="0"/>
      <dgm:spPr/>
    </dgm:pt>
    <dgm:pt modelId="{2B829390-033E-214F-941E-C530FDCC3200}" type="pres">
      <dgm:prSet presAssocID="{F03102EC-F1B4-534B-A9D1-780FEF806AD5}" presName="parentText" presStyleLbl="node1" presStyleIdx="0" presStyleCnt="8" custScaleX="6034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8788C7-DC02-6340-A4BA-4A9A3E0B81E1}" type="pres">
      <dgm:prSet presAssocID="{F03102EC-F1B4-534B-A9D1-780FEF806AD5}" presName="descendantText" presStyleLbl="alignAccFollowNode1" presStyleIdx="0" presStyleCnt="8" custScaleX="978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2D8751-42F8-1642-A954-BCEAAD761698}" type="pres">
      <dgm:prSet presAssocID="{5A8F1C89-440F-2942-BE59-DB0868E7DD32}" presName="sp" presStyleCnt="0"/>
      <dgm:spPr/>
    </dgm:pt>
    <dgm:pt modelId="{D59D3695-D24F-BA49-AFAC-E7402E8FC8F4}" type="pres">
      <dgm:prSet presAssocID="{CB8D94B4-4313-E949-A09C-C08D119CF6A5}" presName="linNode" presStyleCnt="0"/>
      <dgm:spPr/>
    </dgm:pt>
    <dgm:pt modelId="{31C2414D-02B9-0A4E-BC2B-0414556515CF}" type="pres">
      <dgm:prSet presAssocID="{CB8D94B4-4313-E949-A09C-C08D119CF6A5}" presName="parentText" presStyleLbl="node1" presStyleIdx="1" presStyleCnt="8" custScaleX="6034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62C7CC-F7F7-1E44-8B00-2DD19E4D628D}" type="pres">
      <dgm:prSet presAssocID="{CB8D94B4-4313-E949-A09C-C08D119CF6A5}" presName="descendantText" presStyleLbl="alignAccFollowNode1" presStyleIdx="1" presStyleCnt="8" custScaleX="978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67D90E-D0BC-8F46-9D5E-EED8DA13A59E}" type="pres">
      <dgm:prSet presAssocID="{8EA00922-9DE4-5849-83AD-C43307BB8A00}" presName="sp" presStyleCnt="0"/>
      <dgm:spPr/>
    </dgm:pt>
    <dgm:pt modelId="{0F2DE4C2-A5D5-2B48-B730-5B2DB7D8373E}" type="pres">
      <dgm:prSet presAssocID="{9973B7FE-B998-A742-9510-8A73BC2974C5}" presName="linNode" presStyleCnt="0"/>
      <dgm:spPr/>
    </dgm:pt>
    <dgm:pt modelId="{FF108976-3487-5D43-B55A-8749F61F0711}" type="pres">
      <dgm:prSet presAssocID="{9973B7FE-B998-A742-9510-8A73BC2974C5}" presName="parentText" presStyleLbl="node1" presStyleIdx="2" presStyleCnt="8" custScaleX="6034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AF1627-BB03-3444-9CA0-7B6B2E9B4314}" type="pres">
      <dgm:prSet presAssocID="{9973B7FE-B998-A742-9510-8A73BC2974C5}" presName="descendantText" presStyleLbl="alignAccFollowNode1" presStyleIdx="2" presStyleCnt="8" custScaleX="978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E8BC52-47A8-BB42-86E4-776EAFD80259}" type="pres">
      <dgm:prSet presAssocID="{76ED3416-6D3F-964D-8517-16847988FE29}" presName="sp" presStyleCnt="0"/>
      <dgm:spPr/>
    </dgm:pt>
    <dgm:pt modelId="{307694FD-D4FB-9547-B14F-2C6B0A7A266B}" type="pres">
      <dgm:prSet presAssocID="{B8A2EBD2-09A5-5148-82A0-953777F254F5}" presName="linNode" presStyleCnt="0"/>
      <dgm:spPr/>
    </dgm:pt>
    <dgm:pt modelId="{D02EED8E-E737-C545-8505-D0D9FD8C5398}" type="pres">
      <dgm:prSet presAssocID="{B8A2EBD2-09A5-5148-82A0-953777F254F5}" presName="parentText" presStyleLbl="node1" presStyleIdx="3" presStyleCnt="8" custScaleX="6034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3AB5A3-6DA6-EA46-A963-35FA2622328E}" type="pres">
      <dgm:prSet presAssocID="{B8A2EBD2-09A5-5148-82A0-953777F254F5}" presName="descendantText" presStyleLbl="alignAccFollowNode1" presStyleIdx="3" presStyleCnt="8" custScaleX="978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54CB18-917A-B84E-9C75-2DA75B507A99}" type="pres">
      <dgm:prSet presAssocID="{BFF7FDFD-397C-C64B-9D07-FA60475CFE4F}" presName="sp" presStyleCnt="0"/>
      <dgm:spPr/>
    </dgm:pt>
    <dgm:pt modelId="{5EFC5C91-9866-4041-ACAD-195F2DE33DD0}" type="pres">
      <dgm:prSet presAssocID="{4024B731-F257-B849-ADD5-01B42B7F8AD0}" presName="linNode" presStyleCnt="0"/>
      <dgm:spPr/>
    </dgm:pt>
    <dgm:pt modelId="{F7D25D8F-3537-314C-98FA-378196BCC1F1}" type="pres">
      <dgm:prSet presAssocID="{4024B731-F257-B849-ADD5-01B42B7F8AD0}" presName="parentText" presStyleLbl="node1" presStyleIdx="4" presStyleCnt="8" custScaleX="6034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2A13CE-DF34-004C-BE1F-AA327B674C17}" type="pres">
      <dgm:prSet presAssocID="{4024B731-F257-B849-ADD5-01B42B7F8AD0}" presName="descendantText" presStyleLbl="alignAccFollowNode1" presStyleIdx="4" presStyleCnt="8" custScaleX="978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2676D7-79F6-374A-A0BC-2B448D174BB3}" type="pres">
      <dgm:prSet presAssocID="{D0F33BEC-FB4A-A34A-A778-8C2B4BEEEB2E}" presName="sp" presStyleCnt="0"/>
      <dgm:spPr/>
    </dgm:pt>
    <dgm:pt modelId="{6E31CAB4-7C59-4148-B038-61894C3C77C2}" type="pres">
      <dgm:prSet presAssocID="{26B9E20C-EA27-124B-B032-750364721574}" presName="linNode" presStyleCnt="0"/>
      <dgm:spPr/>
    </dgm:pt>
    <dgm:pt modelId="{C3440838-CD18-544D-AB8B-40A08690955D}" type="pres">
      <dgm:prSet presAssocID="{26B9E20C-EA27-124B-B032-750364721574}" presName="parentText" presStyleLbl="node1" presStyleIdx="5" presStyleCnt="8" custScaleX="6034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D24498-DF29-BB41-A7F1-5B865FB59A0C}" type="pres">
      <dgm:prSet presAssocID="{26B9E20C-EA27-124B-B032-750364721574}" presName="descendantText" presStyleLbl="alignAccFollowNode1" presStyleIdx="5" presStyleCnt="8" custScaleX="978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7B89A7-F3BC-7242-9758-295547159824}" type="pres">
      <dgm:prSet presAssocID="{87851BBE-4594-3D42-AC41-651BCE6A1ABC}" presName="sp" presStyleCnt="0"/>
      <dgm:spPr/>
    </dgm:pt>
    <dgm:pt modelId="{9013B308-89C7-2744-B147-C730A1C9D557}" type="pres">
      <dgm:prSet presAssocID="{C758B4B3-0A69-9546-B404-F24268F6CEE1}" presName="linNode" presStyleCnt="0"/>
      <dgm:spPr/>
    </dgm:pt>
    <dgm:pt modelId="{513D56CF-50C9-7F44-9FC0-41820B20F111}" type="pres">
      <dgm:prSet presAssocID="{C758B4B3-0A69-9546-B404-F24268F6CEE1}" presName="parentText" presStyleLbl="node1" presStyleIdx="6" presStyleCnt="8" custScaleX="6034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FB4733-381A-E14A-832F-E073098D184A}" type="pres">
      <dgm:prSet presAssocID="{C758B4B3-0A69-9546-B404-F24268F6CEE1}" presName="descendantText" presStyleLbl="alignAccFollowNode1" presStyleIdx="6" presStyleCnt="8" custScaleX="978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F4EAA6-81EC-2047-9881-934BE1322256}" type="pres">
      <dgm:prSet presAssocID="{7A4063AE-E578-6A47-A009-D539EF321C9A}" presName="sp" presStyleCnt="0"/>
      <dgm:spPr/>
    </dgm:pt>
    <dgm:pt modelId="{8BF2ACCC-33C6-AA44-AD24-F1FEB91E3015}" type="pres">
      <dgm:prSet presAssocID="{7D043058-1AC8-994A-AA2B-38BBD439B989}" presName="linNode" presStyleCnt="0"/>
      <dgm:spPr/>
    </dgm:pt>
    <dgm:pt modelId="{65FFE3DB-72B0-0F41-B5A4-E2EF43123BDB}" type="pres">
      <dgm:prSet presAssocID="{7D043058-1AC8-994A-AA2B-38BBD439B989}" presName="parentText" presStyleLbl="node1" presStyleIdx="7" presStyleCnt="8" custScaleX="6041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FC6160-4131-A24F-83EB-CAF6ABCA42A7}" type="pres">
      <dgm:prSet presAssocID="{7D043058-1AC8-994A-AA2B-38BBD439B989}" presName="descendantText" presStyleLbl="alignAccFollowNode1" presStyleIdx="7" presStyleCnt="8" custScaleX="97859" custScaleY="980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EFD411A-2C78-514C-90EA-F2332F77E61F}" srcId="{CC3A3FCA-8864-7344-BBA5-6F6A669203D4}" destId="{CB8D94B4-4313-E949-A09C-C08D119CF6A5}" srcOrd="1" destOrd="0" parTransId="{BD43423F-BA53-3B4A-BDB2-AC016BD1A953}" sibTransId="{8EA00922-9DE4-5849-83AD-C43307BB8A00}"/>
    <dgm:cxn modelId="{52326BD4-8C3F-EF41-B004-200CA838C2E4}" type="presOf" srcId="{F57DDE60-C876-0343-B9F5-3F8E472E58B6}" destId="{7BAF1627-BB03-3444-9CA0-7B6B2E9B4314}" srcOrd="0" destOrd="0" presId="urn:microsoft.com/office/officeart/2005/8/layout/vList5"/>
    <dgm:cxn modelId="{BC417010-8937-EB43-960B-81481BF965FF}" srcId="{26B9E20C-EA27-124B-B032-750364721574}" destId="{21E4947E-8184-C342-8206-EF50CA07EEA1}" srcOrd="0" destOrd="0" parTransId="{1183649C-7156-A344-B0CB-0E22897EFA90}" sibTransId="{BEB65BDB-5364-6346-8EEC-41A42C06ECA5}"/>
    <dgm:cxn modelId="{331E09D4-70DC-9C4F-8C86-5CF9BC8DC5B4}" srcId="{B8A2EBD2-09A5-5148-82A0-953777F254F5}" destId="{DB9EE21F-DED0-8743-9549-410183C88054}" srcOrd="0" destOrd="0" parTransId="{A9202FE9-9870-284D-AD2D-F971B2CC8A88}" sibTransId="{2C576E04-AF27-774B-9A9E-3DE2EB4C09AE}"/>
    <dgm:cxn modelId="{ADD5E613-F123-F245-898D-ADE23B6ADD69}" type="presOf" srcId="{0B34631D-9C9E-8440-B3B2-A4199F257E30}" destId="{4962C7CC-F7F7-1E44-8B00-2DD19E4D628D}" srcOrd="0" destOrd="0" presId="urn:microsoft.com/office/officeart/2005/8/layout/vList5"/>
    <dgm:cxn modelId="{6062728C-2252-8B42-8DAB-3A6E8BA197E2}" type="presOf" srcId="{C758B4B3-0A69-9546-B404-F24268F6CEE1}" destId="{513D56CF-50C9-7F44-9FC0-41820B20F111}" srcOrd="0" destOrd="0" presId="urn:microsoft.com/office/officeart/2005/8/layout/vList5"/>
    <dgm:cxn modelId="{7E371EC7-FB7F-C049-BD6F-263D8678EA2B}" type="presOf" srcId="{21E4947E-8184-C342-8206-EF50CA07EEA1}" destId="{1BD24498-DF29-BB41-A7F1-5B865FB59A0C}" srcOrd="0" destOrd="0" presId="urn:microsoft.com/office/officeart/2005/8/layout/vList5"/>
    <dgm:cxn modelId="{B6482EFA-030E-DD43-BF51-8C1647D73591}" type="presOf" srcId="{CC3A3FCA-8864-7344-BBA5-6F6A669203D4}" destId="{604C3158-73AB-A64C-A18B-717A29991469}" srcOrd="0" destOrd="0" presId="urn:microsoft.com/office/officeart/2005/8/layout/vList5"/>
    <dgm:cxn modelId="{C3C18B4D-7918-EA4B-8B3C-B0802A22385A}" srcId="{C758B4B3-0A69-9546-B404-F24268F6CEE1}" destId="{47149EFF-3439-AB4F-B75C-3D85C430CC1A}" srcOrd="0" destOrd="0" parTransId="{81E66D28-13AD-2D4D-8F78-0AABA8E343C2}" sibTransId="{260F9BC4-985B-754F-87DF-536E9ACEDAB8}"/>
    <dgm:cxn modelId="{FC1C9829-5156-6444-82FE-F53B3052889C}" type="presOf" srcId="{F03102EC-F1B4-534B-A9D1-780FEF806AD5}" destId="{2B829390-033E-214F-941E-C530FDCC3200}" srcOrd="0" destOrd="0" presId="urn:microsoft.com/office/officeart/2005/8/layout/vList5"/>
    <dgm:cxn modelId="{82EE80CF-FC72-EF4B-A8EF-FD5D17A05831}" srcId="{CC3A3FCA-8864-7344-BBA5-6F6A669203D4}" destId="{B8A2EBD2-09A5-5148-82A0-953777F254F5}" srcOrd="3" destOrd="0" parTransId="{4CFEE07A-70D4-A141-8343-F74736BC331D}" sibTransId="{BFF7FDFD-397C-C64B-9D07-FA60475CFE4F}"/>
    <dgm:cxn modelId="{3C8E9365-1939-E644-9F29-585E8D0D7811}" srcId="{CC3A3FCA-8864-7344-BBA5-6F6A669203D4}" destId="{4024B731-F257-B849-ADD5-01B42B7F8AD0}" srcOrd="4" destOrd="0" parTransId="{09963A38-ED1F-434B-B629-245A7E0B8E6C}" sibTransId="{D0F33BEC-FB4A-A34A-A778-8C2B4BEEEB2E}"/>
    <dgm:cxn modelId="{1042145C-86D7-EE4A-A042-338C37999C4A}" type="presOf" srcId="{B8A2EBD2-09A5-5148-82A0-953777F254F5}" destId="{D02EED8E-E737-C545-8505-D0D9FD8C5398}" srcOrd="0" destOrd="0" presId="urn:microsoft.com/office/officeart/2005/8/layout/vList5"/>
    <dgm:cxn modelId="{978996C6-23D2-6349-A6BB-570AB40F1C19}" srcId="{9973B7FE-B998-A742-9510-8A73BC2974C5}" destId="{F57DDE60-C876-0343-B9F5-3F8E472E58B6}" srcOrd="0" destOrd="0" parTransId="{77D1619D-FE02-8D4E-99E4-2292422C5D89}" sibTransId="{1FC5A2A6-A22B-9248-8E1C-F641AB15131D}"/>
    <dgm:cxn modelId="{43D5625F-6E3D-9A44-9B1F-1E546E34C4FB}" srcId="{7D043058-1AC8-994A-AA2B-38BBD439B989}" destId="{7B62A41E-0DB6-3843-9F4C-9E5ED75254DD}" srcOrd="0" destOrd="0" parTransId="{B0ABED71-FFEF-4944-8924-3D2DFA43C145}" sibTransId="{0A858325-F326-CC4C-A5A4-D4523AE74671}"/>
    <dgm:cxn modelId="{414A6EAA-3CB5-EB42-9BA1-5AC1C9A8032F}" type="presOf" srcId="{590081DE-A5D1-8040-BE9A-68BE865421CB}" destId="{868788C7-DC02-6340-A4BA-4A9A3E0B81E1}" srcOrd="0" destOrd="0" presId="urn:microsoft.com/office/officeart/2005/8/layout/vList5"/>
    <dgm:cxn modelId="{5A4048E1-A844-5C48-99BC-4CFA2B942D5A}" srcId="{CB8D94B4-4313-E949-A09C-C08D119CF6A5}" destId="{0B34631D-9C9E-8440-B3B2-A4199F257E30}" srcOrd="0" destOrd="0" parTransId="{66543F11-03BB-9245-9A4B-0849724E1771}" sibTransId="{309B417B-44D2-5649-BACB-AECAE72D161E}"/>
    <dgm:cxn modelId="{5A8BB05F-B021-054B-9162-CBA01DF14BA1}" type="presOf" srcId="{DB9EE21F-DED0-8743-9549-410183C88054}" destId="{0F3AB5A3-6DA6-EA46-A963-35FA2622328E}" srcOrd="0" destOrd="0" presId="urn:microsoft.com/office/officeart/2005/8/layout/vList5"/>
    <dgm:cxn modelId="{02C3CAB1-146C-C143-B117-D36359D6B906}" srcId="{CC3A3FCA-8864-7344-BBA5-6F6A669203D4}" destId="{26B9E20C-EA27-124B-B032-750364721574}" srcOrd="5" destOrd="0" parTransId="{0CBB8C57-4C37-0946-8B70-1EA23C934B8B}" sibTransId="{87851BBE-4594-3D42-AC41-651BCE6A1ABC}"/>
    <dgm:cxn modelId="{7B1691FC-93F2-3B43-B9C4-A24A78133754}" type="presOf" srcId="{9973B7FE-B998-A742-9510-8A73BC2974C5}" destId="{FF108976-3487-5D43-B55A-8749F61F0711}" srcOrd="0" destOrd="0" presId="urn:microsoft.com/office/officeart/2005/8/layout/vList5"/>
    <dgm:cxn modelId="{F132D1E4-1996-C34F-8948-088612ED7A49}" type="presOf" srcId="{7B62A41E-0DB6-3843-9F4C-9E5ED75254DD}" destId="{7EFC6160-4131-A24F-83EB-CAF6ABCA42A7}" srcOrd="0" destOrd="0" presId="urn:microsoft.com/office/officeart/2005/8/layout/vList5"/>
    <dgm:cxn modelId="{C7060BA7-D77A-334B-9122-9FCE6B6EFDEE}" type="presOf" srcId="{47149EFF-3439-AB4F-B75C-3D85C430CC1A}" destId="{A8FB4733-381A-E14A-832F-E073098D184A}" srcOrd="0" destOrd="0" presId="urn:microsoft.com/office/officeart/2005/8/layout/vList5"/>
    <dgm:cxn modelId="{9FBC727C-E80B-DB4F-AC93-ED4518B5337A}" srcId="{4024B731-F257-B849-ADD5-01B42B7F8AD0}" destId="{7144A0E3-A8AF-234F-B667-604ACA487321}" srcOrd="0" destOrd="0" parTransId="{5ECF3940-A2AD-B549-B0CF-1100A63A0F39}" sibTransId="{60D4DE7A-8C63-1D4E-8A73-E3F3FA6AC9C7}"/>
    <dgm:cxn modelId="{CC318CD7-30EE-9D4F-A681-A893235FBC09}" srcId="{F03102EC-F1B4-534B-A9D1-780FEF806AD5}" destId="{590081DE-A5D1-8040-BE9A-68BE865421CB}" srcOrd="0" destOrd="0" parTransId="{0F22D872-9D93-B14D-BFEA-E51600D9A52C}" sibTransId="{A933C3D6-E530-CC45-BFF4-E6C126E23D6C}"/>
    <dgm:cxn modelId="{4C66B26C-3DF0-5A4C-9E92-96E51DF8CC13}" srcId="{CC3A3FCA-8864-7344-BBA5-6F6A669203D4}" destId="{7D043058-1AC8-994A-AA2B-38BBD439B989}" srcOrd="7" destOrd="0" parTransId="{18BA4EF4-876D-CD40-A265-6B4F9DE26F4F}" sibTransId="{62A9D1E7-8E5B-E74C-AADA-544D5EECFCD6}"/>
    <dgm:cxn modelId="{E89323E6-2CCB-3B4A-9FBA-17E4421C2F00}" type="presOf" srcId="{4024B731-F257-B849-ADD5-01B42B7F8AD0}" destId="{F7D25D8F-3537-314C-98FA-378196BCC1F1}" srcOrd="0" destOrd="0" presId="urn:microsoft.com/office/officeart/2005/8/layout/vList5"/>
    <dgm:cxn modelId="{83E43E4D-947E-034C-A3B6-9A9F3E29379E}" type="presOf" srcId="{7144A0E3-A8AF-234F-B667-604ACA487321}" destId="{EF2A13CE-DF34-004C-BE1F-AA327B674C17}" srcOrd="0" destOrd="0" presId="urn:microsoft.com/office/officeart/2005/8/layout/vList5"/>
    <dgm:cxn modelId="{D95B94EE-746C-CF49-81E4-73CF7D2A7AD4}" type="presOf" srcId="{CB8D94B4-4313-E949-A09C-C08D119CF6A5}" destId="{31C2414D-02B9-0A4E-BC2B-0414556515CF}" srcOrd="0" destOrd="0" presId="urn:microsoft.com/office/officeart/2005/8/layout/vList5"/>
    <dgm:cxn modelId="{AFD4BAC4-194E-CE49-B923-D2C4ADACB155}" srcId="{CC3A3FCA-8864-7344-BBA5-6F6A669203D4}" destId="{9973B7FE-B998-A742-9510-8A73BC2974C5}" srcOrd="2" destOrd="0" parTransId="{DF02624E-8E09-7540-B83E-70918DD1CC42}" sibTransId="{76ED3416-6D3F-964D-8517-16847988FE29}"/>
    <dgm:cxn modelId="{A63164A7-D61C-C843-AD57-A9F7C5D6C08A}" srcId="{CC3A3FCA-8864-7344-BBA5-6F6A669203D4}" destId="{F03102EC-F1B4-534B-A9D1-780FEF806AD5}" srcOrd="0" destOrd="0" parTransId="{1D438B52-67C6-8E45-9EBF-65919AD1D230}" sibTransId="{5A8F1C89-440F-2942-BE59-DB0868E7DD32}"/>
    <dgm:cxn modelId="{78A2404B-F4C2-CC43-BE75-8D4276F12DEA}" type="presOf" srcId="{7D043058-1AC8-994A-AA2B-38BBD439B989}" destId="{65FFE3DB-72B0-0F41-B5A4-E2EF43123BDB}" srcOrd="0" destOrd="0" presId="urn:microsoft.com/office/officeart/2005/8/layout/vList5"/>
    <dgm:cxn modelId="{1FC54812-FD99-C24A-BA64-611369839245}" type="presOf" srcId="{26B9E20C-EA27-124B-B032-750364721574}" destId="{C3440838-CD18-544D-AB8B-40A08690955D}" srcOrd="0" destOrd="0" presId="urn:microsoft.com/office/officeart/2005/8/layout/vList5"/>
    <dgm:cxn modelId="{145020F5-1271-A34A-8342-EDFF0DBA0FE7}" srcId="{CC3A3FCA-8864-7344-BBA5-6F6A669203D4}" destId="{C758B4B3-0A69-9546-B404-F24268F6CEE1}" srcOrd="6" destOrd="0" parTransId="{66C1C3BA-4434-ED44-B168-681DA768327D}" sibTransId="{7A4063AE-E578-6A47-A009-D539EF321C9A}"/>
    <dgm:cxn modelId="{2553A172-2153-6A41-8492-2B2180E07C0C}" type="presParOf" srcId="{604C3158-73AB-A64C-A18B-717A29991469}" destId="{4E88A650-1884-094A-B6DB-6E1E6E7848B1}" srcOrd="0" destOrd="0" presId="urn:microsoft.com/office/officeart/2005/8/layout/vList5"/>
    <dgm:cxn modelId="{AE8B59DD-24B1-0B4C-843C-3EB5D6660538}" type="presParOf" srcId="{4E88A650-1884-094A-B6DB-6E1E6E7848B1}" destId="{2B829390-033E-214F-941E-C530FDCC3200}" srcOrd="0" destOrd="0" presId="urn:microsoft.com/office/officeart/2005/8/layout/vList5"/>
    <dgm:cxn modelId="{5EB8660B-4280-E949-8514-8E92257EFB23}" type="presParOf" srcId="{4E88A650-1884-094A-B6DB-6E1E6E7848B1}" destId="{868788C7-DC02-6340-A4BA-4A9A3E0B81E1}" srcOrd="1" destOrd="0" presId="urn:microsoft.com/office/officeart/2005/8/layout/vList5"/>
    <dgm:cxn modelId="{1091F67E-02CD-154F-8CC4-0357D3BA6ECF}" type="presParOf" srcId="{604C3158-73AB-A64C-A18B-717A29991469}" destId="{FE2D8751-42F8-1642-A954-BCEAAD761698}" srcOrd="1" destOrd="0" presId="urn:microsoft.com/office/officeart/2005/8/layout/vList5"/>
    <dgm:cxn modelId="{0A8818C3-B3B7-0C47-8C36-453C83E46C7B}" type="presParOf" srcId="{604C3158-73AB-A64C-A18B-717A29991469}" destId="{D59D3695-D24F-BA49-AFAC-E7402E8FC8F4}" srcOrd="2" destOrd="0" presId="urn:microsoft.com/office/officeart/2005/8/layout/vList5"/>
    <dgm:cxn modelId="{C2A5CCC1-FB0E-8348-B64E-01F9384C0D4B}" type="presParOf" srcId="{D59D3695-D24F-BA49-AFAC-E7402E8FC8F4}" destId="{31C2414D-02B9-0A4E-BC2B-0414556515CF}" srcOrd="0" destOrd="0" presId="urn:microsoft.com/office/officeart/2005/8/layout/vList5"/>
    <dgm:cxn modelId="{F2A50CBD-0078-314B-BC14-3DD6791F6402}" type="presParOf" srcId="{D59D3695-D24F-BA49-AFAC-E7402E8FC8F4}" destId="{4962C7CC-F7F7-1E44-8B00-2DD19E4D628D}" srcOrd="1" destOrd="0" presId="urn:microsoft.com/office/officeart/2005/8/layout/vList5"/>
    <dgm:cxn modelId="{8E494C1F-EE36-CD4E-8B0D-A2DC7D1EADA3}" type="presParOf" srcId="{604C3158-73AB-A64C-A18B-717A29991469}" destId="{0667D90E-D0BC-8F46-9D5E-EED8DA13A59E}" srcOrd="3" destOrd="0" presId="urn:microsoft.com/office/officeart/2005/8/layout/vList5"/>
    <dgm:cxn modelId="{24632EA9-4751-374D-BE70-BA04719F6BF0}" type="presParOf" srcId="{604C3158-73AB-A64C-A18B-717A29991469}" destId="{0F2DE4C2-A5D5-2B48-B730-5B2DB7D8373E}" srcOrd="4" destOrd="0" presId="urn:microsoft.com/office/officeart/2005/8/layout/vList5"/>
    <dgm:cxn modelId="{6772E92D-15BF-B546-9E32-07334D78347D}" type="presParOf" srcId="{0F2DE4C2-A5D5-2B48-B730-5B2DB7D8373E}" destId="{FF108976-3487-5D43-B55A-8749F61F0711}" srcOrd="0" destOrd="0" presId="urn:microsoft.com/office/officeart/2005/8/layout/vList5"/>
    <dgm:cxn modelId="{3B35006D-A25B-4D40-993A-11C0001B77A8}" type="presParOf" srcId="{0F2DE4C2-A5D5-2B48-B730-5B2DB7D8373E}" destId="{7BAF1627-BB03-3444-9CA0-7B6B2E9B4314}" srcOrd="1" destOrd="0" presId="urn:microsoft.com/office/officeart/2005/8/layout/vList5"/>
    <dgm:cxn modelId="{31986DF3-5318-DF4F-BF13-21A8B607B7D6}" type="presParOf" srcId="{604C3158-73AB-A64C-A18B-717A29991469}" destId="{AAE8BC52-47A8-BB42-86E4-776EAFD80259}" srcOrd="5" destOrd="0" presId="urn:microsoft.com/office/officeart/2005/8/layout/vList5"/>
    <dgm:cxn modelId="{828841BF-CE9C-8643-BC4D-E65CF2B40E05}" type="presParOf" srcId="{604C3158-73AB-A64C-A18B-717A29991469}" destId="{307694FD-D4FB-9547-B14F-2C6B0A7A266B}" srcOrd="6" destOrd="0" presId="urn:microsoft.com/office/officeart/2005/8/layout/vList5"/>
    <dgm:cxn modelId="{E24DCBEC-8CB0-2B4C-BE0D-393D6FB6F534}" type="presParOf" srcId="{307694FD-D4FB-9547-B14F-2C6B0A7A266B}" destId="{D02EED8E-E737-C545-8505-D0D9FD8C5398}" srcOrd="0" destOrd="0" presId="urn:microsoft.com/office/officeart/2005/8/layout/vList5"/>
    <dgm:cxn modelId="{F87CF200-86B3-5341-A0FD-0CBECAFBD3AC}" type="presParOf" srcId="{307694FD-D4FB-9547-B14F-2C6B0A7A266B}" destId="{0F3AB5A3-6DA6-EA46-A963-35FA2622328E}" srcOrd="1" destOrd="0" presId="urn:microsoft.com/office/officeart/2005/8/layout/vList5"/>
    <dgm:cxn modelId="{53FFE0C9-4B33-AD42-9ACF-133612022C45}" type="presParOf" srcId="{604C3158-73AB-A64C-A18B-717A29991469}" destId="{BA54CB18-917A-B84E-9C75-2DA75B507A99}" srcOrd="7" destOrd="0" presId="urn:microsoft.com/office/officeart/2005/8/layout/vList5"/>
    <dgm:cxn modelId="{2A484D81-0146-D04A-B803-FF8F0A982348}" type="presParOf" srcId="{604C3158-73AB-A64C-A18B-717A29991469}" destId="{5EFC5C91-9866-4041-ACAD-195F2DE33DD0}" srcOrd="8" destOrd="0" presId="urn:microsoft.com/office/officeart/2005/8/layout/vList5"/>
    <dgm:cxn modelId="{97F9B594-2C4B-FF48-976D-ED9BFD4F5D0E}" type="presParOf" srcId="{5EFC5C91-9866-4041-ACAD-195F2DE33DD0}" destId="{F7D25D8F-3537-314C-98FA-378196BCC1F1}" srcOrd="0" destOrd="0" presId="urn:microsoft.com/office/officeart/2005/8/layout/vList5"/>
    <dgm:cxn modelId="{40ADCCFE-B97E-9747-940D-627B9AE3DEB4}" type="presParOf" srcId="{5EFC5C91-9866-4041-ACAD-195F2DE33DD0}" destId="{EF2A13CE-DF34-004C-BE1F-AA327B674C17}" srcOrd="1" destOrd="0" presId="urn:microsoft.com/office/officeart/2005/8/layout/vList5"/>
    <dgm:cxn modelId="{0AFCAB88-9074-064B-B1B7-F2438C57881C}" type="presParOf" srcId="{604C3158-73AB-A64C-A18B-717A29991469}" destId="{772676D7-79F6-374A-A0BC-2B448D174BB3}" srcOrd="9" destOrd="0" presId="urn:microsoft.com/office/officeart/2005/8/layout/vList5"/>
    <dgm:cxn modelId="{E1AC9FD0-4C55-9D44-A22C-A0F11255C5B8}" type="presParOf" srcId="{604C3158-73AB-A64C-A18B-717A29991469}" destId="{6E31CAB4-7C59-4148-B038-61894C3C77C2}" srcOrd="10" destOrd="0" presId="urn:microsoft.com/office/officeart/2005/8/layout/vList5"/>
    <dgm:cxn modelId="{44207BFD-1EA7-1E49-97EB-A78EA1E5305E}" type="presParOf" srcId="{6E31CAB4-7C59-4148-B038-61894C3C77C2}" destId="{C3440838-CD18-544D-AB8B-40A08690955D}" srcOrd="0" destOrd="0" presId="urn:microsoft.com/office/officeart/2005/8/layout/vList5"/>
    <dgm:cxn modelId="{F879F31B-B7EE-FA49-B81B-4F8C2A757EA6}" type="presParOf" srcId="{6E31CAB4-7C59-4148-B038-61894C3C77C2}" destId="{1BD24498-DF29-BB41-A7F1-5B865FB59A0C}" srcOrd="1" destOrd="0" presId="urn:microsoft.com/office/officeart/2005/8/layout/vList5"/>
    <dgm:cxn modelId="{ABC05888-C4F2-3448-9FF8-53ED28DCFB94}" type="presParOf" srcId="{604C3158-73AB-A64C-A18B-717A29991469}" destId="{057B89A7-F3BC-7242-9758-295547159824}" srcOrd="11" destOrd="0" presId="urn:microsoft.com/office/officeart/2005/8/layout/vList5"/>
    <dgm:cxn modelId="{B7E5376B-30EF-B744-B929-050183DA6171}" type="presParOf" srcId="{604C3158-73AB-A64C-A18B-717A29991469}" destId="{9013B308-89C7-2744-B147-C730A1C9D557}" srcOrd="12" destOrd="0" presId="urn:microsoft.com/office/officeart/2005/8/layout/vList5"/>
    <dgm:cxn modelId="{420C1F17-6F00-7748-84BE-A9133EFBECD2}" type="presParOf" srcId="{9013B308-89C7-2744-B147-C730A1C9D557}" destId="{513D56CF-50C9-7F44-9FC0-41820B20F111}" srcOrd="0" destOrd="0" presId="urn:microsoft.com/office/officeart/2005/8/layout/vList5"/>
    <dgm:cxn modelId="{4603237B-8D74-D346-B156-0B02C864C8BA}" type="presParOf" srcId="{9013B308-89C7-2744-B147-C730A1C9D557}" destId="{A8FB4733-381A-E14A-832F-E073098D184A}" srcOrd="1" destOrd="0" presId="urn:microsoft.com/office/officeart/2005/8/layout/vList5"/>
    <dgm:cxn modelId="{B9C2BD18-2F1E-564F-95CD-6114681B1457}" type="presParOf" srcId="{604C3158-73AB-A64C-A18B-717A29991469}" destId="{EAF4EAA6-81EC-2047-9881-934BE1322256}" srcOrd="13" destOrd="0" presId="urn:microsoft.com/office/officeart/2005/8/layout/vList5"/>
    <dgm:cxn modelId="{9DF76903-3257-E742-AA41-51B63FDB24A8}" type="presParOf" srcId="{604C3158-73AB-A64C-A18B-717A29991469}" destId="{8BF2ACCC-33C6-AA44-AD24-F1FEB91E3015}" srcOrd="14" destOrd="0" presId="urn:microsoft.com/office/officeart/2005/8/layout/vList5"/>
    <dgm:cxn modelId="{CEFA6E78-BE12-F74B-97A4-3CC99915D3C4}" type="presParOf" srcId="{8BF2ACCC-33C6-AA44-AD24-F1FEB91E3015}" destId="{65FFE3DB-72B0-0F41-B5A4-E2EF43123BDB}" srcOrd="0" destOrd="0" presId="urn:microsoft.com/office/officeart/2005/8/layout/vList5"/>
    <dgm:cxn modelId="{9768D58A-B6BE-364E-8EAC-5E445903319E}" type="presParOf" srcId="{8BF2ACCC-33C6-AA44-AD24-F1FEB91E3015}" destId="{7EFC6160-4131-A24F-83EB-CAF6ABCA42A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8788C7-DC02-6340-A4BA-4A9A3E0B81E1}">
      <dsp:nvSpPr>
        <dsp:cNvPr id="0" name=""/>
        <dsp:cNvSpPr/>
      </dsp:nvSpPr>
      <dsp:spPr>
        <a:xfrm rot="5400000">
          <a:off x="7044234" y="-3348986"/>
          <a:ext cx="751902" cy="7638473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Submit 1 </a:t>
          </a:r>
          <a:r>
            <a:rPr lang="en-US" sz="1500" b="1" kern="1200" dirty="0" smtClean="0"/>
            <a:t>Submission</a:t>
          </a:r>
          <a:r>
            <a:rPr lang="en-US" sz="1500" kern="1200" dirty="0" smtClean="0"/>
            <a:t> document – </a:t>
          </a:r>
          <a:r>
            <a:rPr lang="en-US" sz="1500" b="1" kern="1200" dirty="0" smtClean="0"/>
            <a:t>UNIQUE</a:t>
          </a:r>
          <a:r>
            <a:rPr lang="en-US" sz="1500" kern="1200" dirty="0" smtClean="0"/>
            <a:t> for each Submitter-PI-Grant combination – </a:t>
          </a:r>
          <a:r>
            <a:rPr lang="en-US" sz="1500" b="1" kern="1200" dirty="0" smtClean="0"/>
            <a:t>REUSE</a:t>
          </a:r>
          <a:r>
            <a:rPr lang="en-US" sz="1500" kern="1200" dirty="0" smtClean="0"/>
            <a:t> for submissions from same user/PI/grant - </a:t>
          </a:r>
          <a:r>
            <a:rPr lang="en-US" sz="1500" u="sng" kern="1200" dirty="0" smtClean="0"/>
            <a:t>Do NOT provide duplicates.</a:t>
          </a:r>
          <a:endParaRPr lang="en-US" sz="1500" kern="1200" dirty="0"/>
        </a:p>
      </dsp:txBody>
      <dsp:txXfrm rot="-5400000">
        <a:off x="3600949" y="131004"/>
        <a:ext cx="7601768" cy="678492"/>
      </dsp:txXfrm>
    </dsp:sp>
    <dsp:sp modelId="{2B829390-033E-214F-941E-C530FDCC3200}">
      <dsp:nvSpPr>
        <dsp:cNvPr id="0" name=""/>
        <dsp:cNvSpPr/>
      </dsp:nvSpPr>
      <dsp:spPr>
        <a:xfrm>
          <a:off x="952202" y="311"/>
          <a:ext cx="2648746" cy="93987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Submission</a:t>
          </a:r>
          <a:r>
            <a:rPr lang="en-US" sz="2800" kern="1200" dirty="0" smtClean="0"/>
            <a:t> </a:t>
          </a:r>
          <a:endParaRPr lang="en-US" sz="2800" kern="1200" dirty="0"/>
        </a:p>
      </dsp:txBody>
      <dsp:txXfrm>
        <a:off x="998083" y="46192"/>
        <a:ext cx="2556984" cy="848115"/>
      </dsp:txXfrm>
    </dsp:sp>
    <dsp:sp modelId="{4962C7CC-F7F7-1E44-8B00-2DD19E4D628D}">
      <dsp:nvSpPr>
        <dsp:cNvPr id="0" name=""/>
        <dsp:cNvSpPr/>
      </dsp:nvSpPr>
      <dsp:spPr>
        <a:xfrm rot="5400000">
          <a:off x="7044234" y="-2362115"/>
          <a:ext cx="751902" cy="7638473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smtClean="0"/>
            <a:t>Submit 1 </a:t>
          </a:r>
          <a:r>
            <a:rPr lang="en-US" sz="1500" b="1" kern="1200" smtClean="0"/>
            <a:t>Study</a:t>
          </a:r>
          <a:r>
            <a:rPr lang="en-US" sz="1500" kern="1200" smtClean="0"/>
            <a:t> document with a </a:t>
          </a:r>
          <a:r>
            <a:rPr lang="en-US" sz="1500" b="1" kern="1200" smtClean="0"/>
            <a:t>unique</a:t>
          </a:r>
          <a:r>
            <a:rPr lang="en-US" sz="1500" kern="1200" smtClean="0"/>
            <a:t> title and overall description for a single research initiative – This describes “why” you sequenced your samples (similar to NCBI BioProject) – </a:t>
          </a:r>
          <a:r>
            <a:rPr lang="en-US" sz="1500" b="1" kern="1200" smtClean="0"/>
            <a:t>REUSE</a:t>
          </a:r>
          <a:r>
            <a:rPr lang="en-US" sz="1500" kern="1200" smtClean="0"/>
            <a:t> for all samples sequenced under a single study.</a:t>
          </a:r>
          <a:endParaRPr lang="en-US" sz="1500" kern="1200" dirty="0"/>
        </a:p>
      </dsp:txBody>
      <dsp:txXfrm rot="-5400000">
        <a:off x="3600949" y="1117875"/>
        <a:ext cx="7601768" cy="678492"/>
      </dsp:txXfrm>
    </dsp:sp>
    <dsp:sp modelId="{31C2414D-02B9-0A4E-BC2B-0414556515CF}">
      <dsp:nvSpPr>
        <dsp:cNvPr id="0" name=""/>
        <dsp:cNvSpPr/>
      </dsp:nvSpPr>
      <dsp:spPr>
        <a:xfrm>
          <a:off x="952202" y="987182"/>
          <a:ext cx="2648746" cy="93987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smtClean="0"/>
            <a:t>Study</a:t>
          </a:r>
          <a:r>
            <a:rPr lang="en-US" sz="2800" kern="1200" smtClean="0"/>
            <a:t> </a:t>
          </a:r>
          <a:endParaRPr lang="en-US" sz="2800" kern="1200"/>
        </a:p>
      </dsp:txBody>
      <dsp:txXfrm>
        <a:off x="998083" y="1033063"/>
        <a:ext cx="2556984" cy="848115"/>
      </dsp:txXfrm>
    </dsp:sp>
    <dsp:sp modelId="{7BAF1627-BB03-3444-9CA0-7B6B2E9B4314}">
      <dsp:nvSpPr>
        <dsp:cNvPr id="0" name=""/>
        <dsp:cNvSpPr/>
      </dsp:nvSpPr>
      <dsp:spPr>
        <a:xfrm rot="5400000">
          <a:off x="7044234" y="-1375243"/>
          <a:ext cx="751902" cy="7638473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smtClean="0"/>
            <a:t>Submit 1 </a:t>
          </a:r>
          <a:r>
            <a:rPr lang="en-US" sz="1500" b="1" kern="1200" smtClean="0"/>
            <a:t>Run</a:t>
          </a:r>
          <a:r>
            <a:rPr lang="en-US" sz="1500" kern="1200" smtClean="0"/>
            <a:t> document providing a list of data files that are part of the submission – </a:t>
          </a:r>
          <a:r>
            <a:rPr lang="en-US" sz="1500" b="1" kern="1200" smtClean="0"/>
            <a:t>UNIQUE</a:t>
          </a:r>
          <a:r>
            <a:rPr lang="en-US" sz="1500" kern="1200" smtClean="0"/>
            <a:t> for each FTP submission.</a:t>
          </a:r>
          <a:endParaRPr lang="en-US" sz="1500" kern="1200" dirty="0"/>
        </a:p>
      </dsp:txBody>
      <dsp:txXfrm rot="-5400000">
        <a:off x="3600949" y="2104747"/>
        <a:ext cx="7601768" cy="678492"/>
      </dsp:txXfrm>
    </dsp:sp>
    <dsp:sp modelId="{FF108976-3487-5D43-B55A-8749F61F0711}">
      <dsp:nvSpPr>
        <dsp:cNvPr id="0" name=""/>
        <dsp:cNvSpPr/>
      </dsp:nvSpPr>
      <dsp:spPr>
        <a:xfrm>
          <a:off x="952202" y="1974054"/>
          <a:ext cx="2648746" cy="93987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smtClean="0"/>
            <a:t>Run</a:t>
          </a:r>
          <a:r>
            <a:rPr lang="en-US" sz="2800" kern="1200" smtClean="0"/>
            <a:t> </a:t>
          </a:r>
          <a:endParaRPr lang="en-US" sz="2800" kern="1200"/>
        </a:p>
      </dsp:txBody>
      <dsp:txXfrm>
        <a:off x="998083" y="2019935"/>
        <a:ext cx="2556984" cy="848115"/>
      </dsp:txXfrm>
    </dsp:sp>
    <dsp:sp modelId="{0F3AB5A3-6DA6-EA46-A963-35FA2622328E}">
      <dsp:nvSpPr>
        <dsp:cNvPr id="0" name=""/>
        <dsp:cNvSpPr/>
      </dsp:nvSpPr>
      <dsp:spPr>
        <a:xfrm rot="5400000">
          <a:off x="7044234" y="-388372"/>
          <a:ext cx="751902" cy="7638473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smtClean="0"/>
            <a:t>Submit 1 or more </a:t>
          </a:r>
          <a:r>
            <a:rPr lang="en-US" sz="1500" b="1" kern="1200" smtClean="0"/>
            <a:t>Experiment</a:t>
          </a:r>
          <a:r>
            <a:rPr lang="en-US" sz="1500" kern="1200" smtClean="0"/>
            <a:t> document(s). Ensure Biosample is linked with the correct Experiment document ID. </a:t>
          </a:r>
          <a:r>
            <a:rPr lang="en-US" sz="1500" b="1" kern="1200" smtClean="0"/>
            <a:t>REUSE</a:t>
          </a:r>
          <a:r>
            <a:rPr lang="en-US" sz="1500" kern="1200" smtClean="0"/>
            <a:t> for experiments that followed exact same protocols.</a:t>
          </a:r>
          <a:endParaRPr lang="en-US" sz="1500" kern="1200" dirty="0"/>
        </a:p>
      </dsp:txBody>
      <dsp:txXfrm rot="-5400000">
        <a:off x="3600949" y="3091618"/>
        <a:ext cx="7601768" cy="678492"/>
      </dsp:txXfrm>
    </dsp:sp>
    <dsp:sp modelId="{D02EED8E-E737-C545-8505-D0D9FD8C5398}">
      <dsp:nvSpPr>
        <dsp:cNvPr id="0" name=""/>
        <dsp:cNvSpPr/>
      </dsp:nvSpPr>
      <dsp:spPr>
        <a:xfrm>
          <a:off x="952202" y="2960925"/>
          <a:ext cx="2648746" cy="93987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smtClean="0"/>
            <a:t>Experiment</a:t>
          </a:r>
          <a:r>
            <a:rPr lang="en-US" sz="2800" kern="1200" smtClean="0"/>
            <a:t> </a:t>
          </a:r>
          <a:endParaRPr lang="en-US" sz="2800" kern="1200"/>
        </a:p>
      </dsp:txBody>
      <dsp:txXfrm>
        <a:off x="998083" y="3006806"/>
        <a:ext cx="2556984" cy="848115"/>
      </dsp:txXfrm>
    </dsp:sp>
    <dsp:sp modelId="{EF2A13CE-DF34-004C-BE1F-AA327B674C17}">
      <dsp:nvSpPr>
        <dsp:cNvPr id="0" name=""/>
        <dsp:cNvSpPr/>
      </dsp:nvSpPr>
      <dsp:spPr>
        <a:xfrm rot="5400000">
          <a:off x="7044234" y="598499"/>
          <a:ext cx="751902" cy="7638473"/>
        </a:xfrm>
        <a:prstGeom prst="round2Same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smtClean="0"/>
            <a:t>Submit one or more </a:t>
          </a:r>
          <a:r>
            <a:rPr lang="en-US" sz="1500" b="1" kern="1200" smtClean="0"/>
            <a:t>Donor</a:t>
          </a:r>
          <a:r>
            <a:rPr lang="en-US" sz="1500" kern="1200" smtClean="0"/>
            <a:t> document(s) for all Biosamples that are part of this submission – </a:t>
          </a:r>
          <a:r>
            <a:rPr lang="en-US" sz="1500" b="1" kern="1200" smtClean="0"/>
            <a:t>UNIQUE</a:t>
          </a:r>
          <a:r>
            <a:rPr lang="en-US" sz="1500" kern="1200" smtClean="0"/>
            <a:t> for each Donor – </a:t>
          </a:r>
          <a:r>
            <a:rPr lang="en-US" sz="1500" b="1" kern="1200" smtClean="0"/>
            <a:t>REUSE</a:t>
          </a:r>
          <a:r>
            <a:rPr lang="en-US" sz="1500" kern="1200" smtClean="0"/>
            <a:t> for samples from same donor - </a:t>
          </a:r>
          <a:r>
            <a:rPr lang="en-US" sz="1500" u="sng" kern="1200" smtClean="0"/>
            <a:t>Do NOT provide duplicates.</a:t>
          </a:r>
          <a:endParaRPr lang="en-US" sz="1500" kern="1200" dirty="0"/>
        </a:p>
      </dsp:txBody>
      <dsp:txXfrm rot="-5400000">
        <a:off x="3600949" y="4078490"/>
        <a:ext cx="7601768" cy="678492"/>
      </dsp:txXfrm>
    </dsp:sp>
    <dsp:sp modelId="{F7D25D8F-3537-314C-98FA-378196BCC1F1}">
      <dsp:nvSpPr>
        <dsp:cNvPr id="0" name=""/>
        <dsp:cNvSpPr/>
      </dsp:nvSpPr>
      <dsp:spPr>
        <a:xfrm>
          <a:off x="952202" y="3947796"/>
          <a:ext cx="2648746" cy="939877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smtClean="0"/>
            <a:t>Donor</a:t>
          </a:r>
          <a:r>
            <a:rPr lang="en-US" sz="2800" kern="1200" smtClean="0"/>
            <a:t> </a:t>
          </a:r>
          <a:endParaRPr lang="en-US" sz="2800" kern="1200"/>
        </a:p>
      </dsp:txBody>
      <dsp:txXfrm>
        <a:off x="998083" y="3993677"/>
        <a:ext cx="2556984" cy="848115"/>
      </dsp:txXfrm>
    </dsp:sp>
    <dsp:sp modelId="{1BD24498-DF29-BB41-A7F1-5B865FB59A0C}">
      <dsp:nvSpPr>
        <dsp:cNvPr id="0" name=""/>
        <dsp:cNvSpPr/>
      </dsp:nvSpPr>
      <dsp:spPr>
        <a:xfrm rot="5400000">
          <a:off x="7044234" y="1585370"/>
          <a:ext cx="751902" cy="7638473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Submit 1 </a:t>
          </a:r>
          <a:r>
            <a:rPr lang="en-US" sz="1500" b="1" kern="1200" dirty="0" smtClean="0"/>
            <a:t>Biosample</a:t>
          </a:r>
          <a:r>
            <a:rPr lang="en-US" sz="1500" kern="1200" dirty="0" smtClean="0"/>
            <a:t> document for </a:t>
          </a:r>
          <a:r>
            <a:rPr lang="en-US" sz="1500" u="sng" kern="1200" dirty="0" smtClean="0"/>
            <a:t>each data file</a:t>
          </a:r>
          <a:r>
            <a:rPr lang="en-US" sz="1500" kern="1200" dirty="0" smtClean="0"/>
            <a:t> submitted. Ensure the correct </a:t>
          </a:r>
          <a:r>
            <a:rPr lang="en-US" sz="1500" b="1" u="sng" kern="1200" dirty="0" smtClean="0"/>
            <a:t>Donor ID </a:t>
          </a:r>
          <a:r>
            <a:rPr lang="en-US" sz="1500" kern="1200" dirty="0" smtClean="0"/>
            <a:t>is provided in each Biosample document.</a:t>
          </a:r>
          <a:endParaRPr lang="en-US" sz="1500" kern="1200" dirty="0"/>
        </a:p>
      </dsp:txBody>
      <dsp:txXfrm rot="-5400000">
        <a:off x="3600949" y="5065361"/>
        <a:ext cx="7601768" cy="678492"/>
      </dsp:txXfrm>
    </dsp:sp>
    <dsp:sp modelId="{C3440838-CD18-544D-AB8B-40A08690955D}">
      <dsp:nvSpPr>
        <dsp:cNvPr id="0" name=""/>
        <dsp:cNvSpPr/>
      </dsp:nvSpPr>
      <dsp:spPr>
        <a:xfrm>
          <a:off x="952202" y="4934668"/>
          <a:ext cx="2648746" cy="93987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Biosample</a:t>
          </a:r>
          <a:r>
            <a:rPr lang="en-US" sz="2800" kern="1200" dirty="0" smtClean="0"/>
            <a:t> </a:t>
          </a:r>
          <a:endParaRPr lang="en-US" sz="2800" kern="1200" dirty="0"/>
        </a:p>
      </dsp:txBody>
      <dsp:txXfrm>
        <a:off x="998083" y="4980549"/>
        <a:ext cx="2556984" cy="848115"/>
      </dsp:txXfrm>
    </dsp:sp>
    <dsp:sp modelId="{A8FB4733-381A-E14A-832F-E073098D184A}">
      <dsp:nvSpPr>
        <dsp:cNvPr id="0" name=""/>
        <dsp:cNvSpPr/>
      </dsp:nvSpPr>
      <dsp:spPr>
        <a:xfrm rot="5400000">
          <a:off x="7044234" y="2572241"/>
          <a:ext cx="751902" cy="7638473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Optionally submit 1 </a:t>
          </a:r>
          <a:r>
            <a:rPr lang="en-US" sz="1500" b="1" kern="1200" dirty="0" smtClean="0"/>
            <a:t>Analysis</a:t>
          </a:r>
          <a:r>
            <a:rPr lang="en-US" sz="1500" kern="1200" dirty="0" smtClean="0"/>
            <a:t> document – If not provided with submission, it will be generated and relevant fields along with </a:t>
          </a:r>
          <a:r>
            <a:rPr lang="en-US" sz="1500" kern="1200" dirty="0" err="1" smtClean="0"/>
            <a:t>Biosamples</a:t>
          </a:r>
          <a:r>
            <a:rPr lang="en-US" sz="1500" kern="1200" dirty="0" smtClean="0"/>
            <a:t> will be populated by the FTP submission pipeline – </a:t>
          </a:r>
          <a:r>
            <a:rPr lang="en-US" sz="1500" b="1" kern="1200" dirty="0" smtClean="0"/>
            <a:t>UNIQUE</a:t>
          </a:r>
          <a:r>
            <a:rPr lang="en-US" sz="1500" kern="1200" dirty="0" smtClean="0"/>
            <a:t> for each FTP submission.</a:t>
          </a:r>
          <a:endParaRPr lang="en-US" sz="1500" kern="1200" dirty="0"/>
        </a:p>
      </dsp:txBody>
      <dsp:txXfrm rot="-5400000">
        <a:off x="3600949" y="6052232"/>
        <a:ext cx="7601768" cy="678492"/>
      </dsp:txXfrm>
    </dsp:sp>
    <dsp:sp modelId="{513D56CF-50C9-7F44-9FC0-41820B20F111}">
      <dsp:nvSpPr>
        <dsp:cNvPr id="0" name=""/>
        <dsp:cNvSpPr/>
      </dsp:nvSpPr>
      <dsp:spPr>
        <a:xfrm>
          <a:off x="952202" y="5921539"/>
          <a:ext cx="2648746" cy="93987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Analysis</a:t>
          </a:r>
          <a:r>
            <a:rPr lang="en-US" sz="2800" kern="1200" dirty="0" smtClean="0"/>
            <a:t> </a:t>
          </a:r>
          <a:endParaRPr lang="en-US" sz="2800" kern="1200" dirty="0"/>
        </a:p>
      </dsp:txBody>
      <dsp:txXfrm>
        <a:off x="998083" y="5967420"/>
        <a:ext cx="2556984" cy="848115"/>
      </dsp:txXfrm>
    </dsp:sp>
    <dsp:sp modelId="{7EFC6160-4131-A24F-83EB-CAF6ABCA42A7}">
      <dsp:nvSpPr>
        <dsp:cNvPr id="0" name=""/>
        <dsp:cNvSpPr/>
      </dsp:nvSpPr>
      <dsp:spPr>
        <a:xfrm rot="5400000">
          <a:off x="7053237" y="3560439"/>
          <a:ext cx="737300" cy="7635820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Submit 1 </a:t>
          </a:r>
          <a:r>
            <a:rPr lang="en-US" sz="1500" b="1" kern="1200" dirty="0" smtClean="0"/>
            <a:t>qPCR Target</a:t>
          </a:r>
          <a:r>
            <a:rPr lang="en-US" sz="1500" kern="1200" dirty="0" smtClean="0"/>
            <a:t> for each </a:t>
          </a:r>
          <a:r>
            <a:rPr lang="en-US" sz="1500" b="1" kern="1200" dirty="0" smtClean="0"/>
            <a:t>Biosample</a:t>
          </a:r>
          <a:r>
            <a:rPr lang="en-US" sz="1500" kern="1200" dirty="0" smtClean="0"/>
            <a:t>. Should contain Target Names and the corresponding </a:t>
          </a:r>
          <a:r>
            <a:rPr lang="en-US" sz="1500" b="1" kern="1200" dirty="0" smtClean="0"/>
            <a:t>Ct </a:t>
          </a:r>
          <a:r>
            <a:rPr lang="en-US" sz="1500" kern="1200" dirty="0" smtClean="0"/>
            <a:t>values. </a:t>
          </a:r>
          <a:endParaRPr lang="en-US" sz="1500" kern="1200" dirty="0"/>
        </a:p>
      </dsp:txBody>
      <dsp:txXfrm rot="-5400000">
        <a:off x="3603977" y="7045691"/>
        <a:ext cx="7599828" cy="665316"/>
      </dsp:txXfrm>
    </dsp:sp>
    <dsp:sp modelId="{65FFE3DB-72B0-0F41-B5A4-E2EF43123BDB}">
      <dsp:nvSpPr>
        <dsp:cNvPr id="0" name=""/>
        <dsp:cNvSpPr/>
      </dsp:nvSpPr>
      <dsp:spPr>
        <a:xfrm>
          <a:off x="952202" y="6908411"/>
          <a:ext cx="2651774" cy="93987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qPCR Targets </a:t>
          </a:r>
          <a:r>
            <a:rPr lang="en-US" sz="1400" b="1" kern="1200" dirty="0" smtClean="0"/>
            <a:t>(only for qPCR Assays)</a:t>
          </a:r>
          <a:endParaRPr lang="en-US" sz="2800" b="1" kern="1200" dirty="0"/>
        </a:p>
      </dsp:txBody>
      <dsp:txXfrm>
        <a:off x="998083" y="6954292"/>
        <a:ext cx="2560012" cy="8481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638619180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17" y="389161"/>
            <a:ext cx="11700224" cy="162628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xfrm>
            <a:off x="650240" y="9040143"/>
            <a:ext cx="3034453" cy="519289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xfrm>
            <a:off x="4443307" y="9040143"/>
            <a:ext cx="4118187" cy="519289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xfrm>
            <a:off x="9320107" y="9040143"/>
            <a:ext cx="3034453" cy="519289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fld id="{9A6A9C63-8A25-374E-BE5C-B1DAF12B56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432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2" r:id="rId12"/>
  </p:sldLayoutIdLst>
  <p:transition spd="med"/>
  <p:txStyles>
    <p:titleStyle>
      <a:lvl1pPr algn="ctr" defTabSz="584200">
        <a:defRPr sz="80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5.xml"/><Relationship Id="rId2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8249382" y="6246390"/>
            <a:ext cx="2363651" cy="278126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solidFill>
              <a:srgbClr val="4F81BD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>
                <a:solidFill>
                  <a:srgbClr val="000000"/>
                </a:solidFill>
              </a:rPr>
              <a:t>6</a:t>
            </a:r>
            <a:r>
              <a:rPr kumimoji="0" lang="en-US" sz="14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 Light"/>
              </a:rPr>
              <a:t> </a:t>
            </a:r>
            <a:r>
              <a:rPr kumimoji="0" lang="en-US" sz="14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 Light"/>
              </a:rPr>
              <a:t>letter</a:t>
            </a:r>
            <a:r>
              <a:rPr kumimoji="0" lang="en-US" sz="1400" b="1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 Light"/>
              </a:rPr>
              <a:t> code for PI, 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 Light"/>
              </a:rPr>
              <a:t>Submitter 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baseline="0" dirty="0" smtClean="0">
                <a:solidFill>
                  <a:srgbClr val="000000"/>
                </a:solidFill>
              </a:rPr>
              <a:t>First</a:t>
            </a:r>
            <a:r>
              <a:rPr lang="en-US" sz="1400" dirty="0" smtClean="0">
                <a:solidFill>
                  <a:srgbClr val="000000"/>
                </a:solidFill>
              </a:rPr>
              <a:t> letter of First Name, </a:t>
            </a:r>
            <a:endParaRPr lang="en-US" sz="1400" dirty="0" smtClean="0">
              <a:solidFill>
                <a:srgbClr val="000000"/>
              </a:solidFill>
            </a:endParaRP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000000"/>
                </a:solidFill>
              </a:rPr>
              <a:t>First </a:t>
            </a:r>
            <a:r>
              <a:rPr lang="en-US" sz="1400" dirty="0" smtClean="0">
                <a:solidFill>
                  <a:srgbClr val="000000"/>
                </a:solidFill>
              </a:rPr>
              <a:t>4 letters of </a:t>
            </a:r>
            <a:r>
              <a:rPr lang="en-US" sz="1400" dirty="0">
                <a:solidFill>
                  <a:srgbClr val="000000"/>
                </a:solidFill>
              </a:rPr>
              <a:t>L</a:t>
            </a:r>
            <a:r>
              <a:rPr lang="en-US" sz="1400" dirty="0" smtClean="0">
                <a:solidFill>
                  <a:srgbClr val="000000"/>
                </a:solidFill>
              </a:rPr>
              <a:t>ast Name + </a:t>
            </a:r>
            <a:r>
              <a:rPr lang="en-US" sz="1400" dirty="0" smtClean="0">
                <a:solidFill>
                  <a:srgbClr val="000000"/>
                </a:solidFill>
              </a:rPr>
              <a:t>Number </a:t>
            </a:r>
            <a:r>
              <a:rPr lang="en-US" sz="1400" dirty="0" smtClean="0">
                <a:solidFill>
                  <a:srgbClr val="000000"/>
                </a:solidFill>
              </a:rPr>
              <a:t>(from 1)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 Light"/>
              </a:rPr>
              <a:t>Example</a:t>
            </a:r>
            <a:r>
              <a:rPr kumimoji="0" lang="en-US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 Light"/>
              </a:rPr>
              <a:t>: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smtClean="0">
                <a:solidFill>
                  <a:srgbClr val="000000"/>
                </a:solidFill>
              </a:rPr>
              <a:t>KJENS1</a:t>
            </a:r>
            <a:r>
              <a:rPr lang="en-US" sz="1400" dirty="0" smtClean="0">
                <a:solidFill>
                  <a:srgbClr val="000000"/>
                </a:solidFill>
              </a:rPr>
              <a:t>, KJENS2 </a:t>
            </a:r>
            <a:r>
              <a:rPr lang="en-US" sz="1400" dirty="0" smtClean="0">
                <a:solidFill>
                  <a:srgbClr val="000000"/>
                </a:solidFill>
              </a:rPr>
              <a:t>&amp; so on</a:t>
            </a:r>
            <a:endParaRPr lang="en-US" sz="1400" b="1" dirty="0" smtClean="0">
              <a:solidFill>
                <a:srgbClr val="000000"/>
              </a:solidFill>
            </a:endParaRP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>
                <a:solidFill>
                  <a:srgbClr val="000000"/>
                </a:solidFill>
              </a:rPr>
              <a:t>Doc IDs: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 Light"/>
              </a:rPr>
              <a:t>EXR-KJENS100000001-SU</a:t>
            </a:r>
          </a:p>
          <a:p>
            <a:pPr algn="l" rtl="0" latinLnBrk="1" hangingPunct="0"/>
            <a:r>
              <a:rPr lang="en-US" sz="1400" dirty="0">
                <a:solidFill>
                  <a:srgbClr val="000000"/>
                </a:solidFill>
              </a:rPr>
              <a:t>EXR-</a:t>
            </a:r>
            <a:r>
              <a:rPr lang="en-US" sz="1400" dirty="0" smtClean="0">
                <a:solidFill>
                  <a:srgbClr val="000000"/>
                </a:solidFill>
              </a:rPr>
              <a:t>KJENS100000001-BS</a:t>
            </a:r>
          </a:p>
          <a:p>
            <a:pPr algn="l" rtl="0" latinLnBrk="1" hangingPunct="0"/>
            <a:r>
              <a:rPr lang="en-US" sz="1400" dirty="0">
                <a:solidFill>
                  <a:srgbClr val="000000"/>
                </a:solidFill>
              </a:rPr>
              <a:t>EXR-</a:t>
            </a:r>
            <a:r>
              <a:rPr lang="en-US" sz="1400" dirty="0" smtClean="0">
                <a:solidFill>
                  <a:srgbClr val="000000"/>
                </a:solidFill>
              </a:rPr>
              <a:t>KJENS100000002-BS</a:t>
            </a:r>
          </a:p>
          <a:p>
            <a:pPr algn="l" rtl="0" latinLnBrk="1" hangingPunct="0"/>
            <a:r>
              <a:rPr lang="en-US" sz="1400" dirty="0" smtClean="0">
                <a:solidFill>
                  <a:srgbClr val="000000"/>
                </a:solidFill>
              </a:rPr>
              <a:t>EXR-KJENS100000001-EX</a:t>
            </a:r>
            <a:endParaRPr lang="en-US" sz="1400" dirty="0">
              <a:solidFill>
                <a:srgbClr val="00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03565" y="5567983"/>
            <a:ext cx="2209136" cy="1778231"/>
            <a:chOff x="6604586" y="7369258"/>
            <a:chExt cx="2026545" cy="1617018"/>
          </a:xfrm>
          <a:solidFill>
            <a:schemeClr val="accent4">
              <a:lumMod val="60000"/>
              <a:lumOff val="40000"/>
            </a:schemeClr>
          </a:solidFill>
          <a:effectLst/>
        </p:grpSpPr>
        <p:sp>
          <p:nvSpPr>
            <p:cNvPr id="44" name="Shape 44"/>
            <p:cNvSpPr/>
            <p:nvPr/>
          </p:nvSpPr>
          <p:spPr>
            <a:xfrm>
              <a:off x="6760182" y="7534125"/>
              <a:ext cx="1870949" cy="1452151"/>
            </a:xfrm>
            <a:prstGeom prst="roundRect">
              <a:avLst>
                <a:gd name="adj" fmla="val 14179"/>
              </a:avLst>
            </a:prstGeom>
            <a:grpFill/>
            <a:ln w="12700"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lIns="0" tIns="0" rIns="0" bIns="0"/>
            <a:lstStyle/>
            <a:p>
              <a:pPr lvl="0">
                <a:defRPr sz="1800"/>
              </a:pPr>
              <a:endParaRPr sz="2000" b="1"/>
            </a:p>
            <a:p>
              <a:pPr lvl="0">
                <a:defRPr sz="1800"/>
              </a:pPr>
              <a:endParaRPr sz="2000" b="1"/>
            </a:p>
          </p:txBody>
        </p:sp>
        <p:sp>
          <p:nvSpPr>
            <p:cNvPr id="45" name="Shape 45"/>
            <p:cNvSpPr/>
            <p:nvPr/>
          </p:nvSpPr>
          <p:spPr>
            <a:xfrm>
              <a:off x="6704840" y="7478339"/>
              <a:ext cx="1870949" cy="1452151"/>
            </a:xfrm>
            <a:prstGeom prst="roundRect">
              <a:avLst>
                <a:gd name="adj" fmla="val 14179"/>
              </a:avLst>
            </a:prstGeom>
            <a:grpFill/>
            <a:ln w="12700"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lIns="0" tIns="0" rIns="0" bIns="0"/>
            <a:lstStyle/>
            <a:p>
              <a:pPr lvl="0">
                <a:defRPr sz="1800"/>
              </a:pPr>
              <a:endParaRPr sz="2000" b="1"/>
            </a:p>
            <a:p>
              <a:pPr lvl="0">
                <a:defRPr sz="1800"/>
              </a:pPr>
              <a:endParaRPr sz="2000" b="1"/>
            </a:p>
          </p:txBody>
        </p:sp>
        <p:sp>
          <p:nvSpPr>
            <p:cNvPr id="46" name="Shape 46"/>
            <p:cNvSpPr/>
            <p:nvPr/>
          </p:nvSpPr>
          <p:spPr>
            <a:xfrm>
              <a:off x="6657656" y="7425046"/>
              <a:ext cx="1870949" cy="1452151"/>
            </a:xfrm>
            <a:prstGeom prst="roundRect">
              <a:avLst>
                <a:gd name="adj" fmla="val 14179"/>
              </a:avLst>
            </a:prstGeom>
            <a:grpFill/>
            <a:ln w="12700"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lIns="0" tIns="0" rIns="0" bIns="0"/>
            <a:lstStyle/>
            <a:p>
              <a:pPr lvl="0">
                <a:defRPr sz="1800"/>
              </a:pPr>
              <a:endParaRPr sz="2000" b="1"/>
            </a:p>
            <a:p>
              <a:pPr lvl="0">
                <a:defRPr sz="1800"/>
              </a:pPr>
              <a:endParaRPr sz="2000" b="1"/>
            </a:p>
          </p:txBody>
        </p:sp>
        <p:grpSp>
          <p:nvGrpSpPr>
            <p:cNvPr id="61" name="Group 61"/>
            <p:cNvGrpSpPr/>
            <p:nvPr/>
          </p:nvGrpSpPr>
          <p:grpSpPr>
            <a:xfrm>
              <a:off x="6604586" y="7369258"/>
              <a:ext cx="1870951" cy="1452152"/>
              <a:chOff x="0" y="0"/>
              <a:chExt cx="1870949" cy="1452150"/>
            </a:xfrm>
            <a:grpFill/>
          </p:grpSpPr>
          <p:sp>
            <p:nvSpPr>
              <p:cNvPr id="59" name="Shape 59"/>
              <p:cNvSpPr/>
              <p:nvPr/>
            </p:nvSpPr>
            <p:spPr>
              <a:xfrm>
                <a:off x="0" y="0"/>
                <a:ext cx="1870949" cy="1452150"/>
              </a:xfrm>
              <a:prstGeom prst="roundRect">
                <a:avLst>
                  <a:gd name="adj" fmla="val 14179"/>
                </a:avLst>
              </a:prstGeom>
              <a:grpFill/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1800"/>
                </a:pPr>
                <a:r>
                  <a:rPr sz="2000" b="1" dirty="0"/>
                  <a:t>Run</a:t>
                </a:r>
              </a:p>
              <a:p>
                <a:pPr lvl="0">
                  <a:defRPr sz="1800"/>
                </a:pPr>
                <a:endParaRPr sz="2000" b="1" dirty="0"/>
              </a:p>
            </p:txBody>
          </p:sp>
          <p:sp>
            <p:nvSpPr>
              <p:cNvPr id="60" name="Shape 60"/>
              <p:cNvSpPr/>
              <p:nvPr/>
            </p:nvSpPr>
            <p:spPr>
              <a:xfrm>
                <a:off x="100750" y="352534"/>
                <a:ext cx="1660995" cy="988318"/>
              </a:xfrm>
              <a:prstGeom prst="rect">
                <a:avLst/>
              </a:prstGeom>
              <a:solidFill>
                <a:schemeClr val="bg1"/>
              </a:solidFill>
              <a:ln w="25400" cap="flat">
                <a:solidFill>
                  <a:srgbClr val="85888D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1800"/>
                </a:pPr>
                <a:r>
                  <a:rPr lang="en-US" sz="1200" dirty="0" smtClean="0"/>
                  <a:t>Experimental Design, </a:t>
                </a:r>
                <a:r>
                  <a:rPr lang="en-US" sz="1200" dirty="0" smtClean="0"/>
                  <a:t>Type (small RNA-</a:t>
                </a:r>
                <a:r>
                  <a:rPr lang="en-US" sz="1200" dirty="0" err="1" smtClean="0"/>
                  <a:t>seq</a:t>
                </a:r>
                <a:r>
                  <a:rPr lang="en-US" sz="1200" dirty="0" smtClean="0"/>
                  <a:t>, qPCR), </a:t>
                </a:r>
                <a:r>
                  <a:rPr lang="en-US" sz="1200" dirty="0" smtClean="0"/>
                  <a:t>Raw Data </a:t>
                </a:r>
                <a:r>
                  <a:rPr lang="en-US" sz="1200" dirty="0" smtClean="0"/>
                  <a:t>Files,</a:t>
                </a:r>
                <a:r>
                  <a:rPr lang="en-US" sz="12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sz="1200" b="1" dirty="0" smtClean="0">
                    <a:solidFill>
                      <a:srgbClr val="FF0000"/>
                    </a:solidFill>
                  </a:rPr>
                  <a:t>Related Study, Related Biosamples</a:t>
                </a:r>
                <a:endParaRPr sz="1200" b="1" dirty="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797977" y="1293590"/>
            <a:ext cx="2302750" cy="1679745"/>
            <a:chOff x="10080972" y="889198"/>
            <a:chExt cx="2175012" cy="1968528"/>
          </a:xfrm>
          <a:solidFill>
            <a:schemeClr val="accent2">
              <a:lumMod val="60000"/>
              <a:lumOff val="40000"/>
            </a:schemeClr>
          </a:solidFill>
          <a:effectLst/>
        </p:grpSpPr>
        <p:sp>
          <p:nvSpPr>
            <p:cNvPr id="38" name="Shape 38"/>
            <p:cNvSpPr/>
            <p:nvPr/>
          </p:nvSpPr>
          <p:spPr>
            <a:xfrm>
              <a:off x="10250301" y="1060103"/>
              <a:ext cx="2005683" cy="1797623"/>
            </a:xfrm>
            <a:prstGeom prst="roundRect">
              <a:avLst>
                <a:gd name="adj" fmla="val 14554"/>
              </a:avLst>
            </a:prstGeom>
            <a:grpFill/>
            <a:ln w="12700"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lIns="0" tIns="0" rIns="0" bIns="0"/>
            <a:lstStyle/>
            <a:p>
              <a:pPr lvl="0">
                <a:defRPr sz="1800"/>
              </a:pPr>
              <a:endParaRPr sz="2000" b="1"/>
            </a:p>
            <a:p>
              <a:pPr lvl="0">
                <a:defRPr sz="1800"/>
              </a:pPr>
              <a:endParaRPr sz="2000" b="1"/>
            </a:p>
          </p:txBody>
        </p:sp>
        <p:sp>
          <p:nvSpPr>
            <p:cNvPr id="39" name="Shape 39"/>
            <p:cNvSpPr/>
            <p:nvPr/>
          </p:nvSpPr>
          <p:spPr>
            <a:xfrm>
              <a:off x="10197388" y="995442"/>
              <a:ext cx="2005683" cy="1797623"/>
            </a:xfrm>
            <a:prstGeom prst="roundRect">
              <a:avLst>
                <a:gd name="adj" fmla="val 14554"/>
              </a:avLst>
            </a:prstGeom>
            <a:grpFill/>
            <a:ln w="12700"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lIns="0" tIns="0" rIns="0" bIns="0"/>
            <a:lstStyle/>
            <a:p>
              <a:pPr lvl="0">
                <a:defRPr sz="1800"/>
              </a:pPr>
              <a:endParaRPr sz="2000" b="1"/>
            </a:p>
            <a:p>
              <a:pPr lvl="0">
                <a:defRPr sz="1800"/>
              </a:pPr>
              <a:endParaRPr sz="2000" b="1"/>
            </a:p>
          </p:txBody>
        </p:sp>
        <p:sp>
          <p:nvSpPr>
            <p:cNvPr id="40" name="Shape 40"/>
            <p:cNvSpPr/>
            <p:nvPr/>
          </p:nvSpPr>
          <p:spPr>
            <a:xfrm>
              <a:off x="10145882" y="942320"/>
              <a:ext cx="2005683" cy="1797623"/>
            </a:xfrm>
            <a:prstGeom prst="roundRect">
              <a:avLst>
                <a:gd name="adj" fmla="val 14554"/>
              </a:avLst>
            </a:prstGeom>
            <a:grpFill/>
            <a:ln w="12700"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lIns="0" tIns="0" rIns="0" bIns="0"/>
            <a:lstStyle/>
            <a:p>
              <a:pPr lvl="0">
                <a:defRPr sz="1800"/>
              </a:pPr>
              <a:endParaRPr sz="2000" b="1"/>
            </a:p>
            <a:p>
              <a:pPr lvl="0">
                <a:defRPr sz="1800"/>
              </a:pPr>
              <a:endParaRPr sz="2000" b="1"/>
            </a:p>
          </p:txBody>
        </p:sp>
        <p:grpSp>
          <p:nvGrpSpPr>
            <p:cNvPr id="64" name="Group 64"/>
            <p:cNvGrpSpPr/>
            <p:nvPr/>
          </p:nvGrpSpPr>
          <p:grpSpPr>
            <a:xfrm>
              <a:off x="10080972" y="889198"/>
              <a:ext cx="2005684" cy="1797624"/>
              <a:chOff x="0" y="0"/>
              <a:chExt cx="2005683" cy="1797623"/>
            </a:xfrm>
            <a:grpFill/>
          </p:grpSpPr>
          <p:sp>
            <p:nvSpPr>
              <p:cNvPr id="62" name="Shape 62"/>
              <p:cNvSpPr/>
              <p:nvPr/>
            </p:nvSpPr>
            <p:spPr>
              <a:xfrm>
                <a:off x="0" y="0"/>
                <a:ext cx="2005683" cy="1797623"/>
              </a:xfrm>
              <a:prstGeom prst="roundRect">
                <a:avLst>
                  <a:gd name="adj" fmla="val 14554"/>
                </a:avLst>
              </a:prstGeom>
              <a:grpFill/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1800"/>
                </a:pPr>
                <a:r>
                  <a:rPr sz="2000" b="1" dirty="0"/>
                  <a:t>Submission</a:t>
                </a:r>
              </a:p>
              <a:p>
                <a:pPr lvl="0">
                  <a:defRPr sz="1800"/>
                </a:pPr>
                <a:endParaRPr sz="2000" b="1" dirty="0"/>
              </a:p>
            </p:txBody>
          </p:sp>
          <p:sp>
            <p:nvSpPr>
              <p:cNvPr id="63" name="Shape 63"/>
              <p:cNvSpPr/>
              <p:nvPr/>
            </p:nvSpPr>
            <p:spPr>
              <a:xfrm>
                <a:off x="167407" y="581155"/>
                <a:ext cx="1667802" cy="1001670"/>
              </a:xfrm>
              <a:prstGeom prst="rect">
                <a:avLst/>
              </a:prstGeom>
              <a:solidFill>
                <a:schemeClr val="bg1"/>
              </a:solidFill>
              <a:ln w="25400" cap="flat">
                <a:solidFill>
                  <a:srgbClr val="85888D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1800"/>
                </a:pPr>
                <a:r>
                  <a:rPr sz="1200" dirty="0" smtClean="0"/>
                  <a:t>Submitter </a:t>
                </a:r>
                <a:r>
                  <a:rPr sz="1200" dirty="0"/>
                  <a:t>Name, Email, PI Name, PI Email, Organization, Funding source, Grant details</a:t>
                </a: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798685" y="3512811"/>
            <a:ext cx="1891940" cy="1593807"/>
            <a:chOff x="6269859" y="1283536"/>
            <a:chExt cx="1891940" cy="1593807"/>
          </a:xfrm>
          <a:solidFill>
            <a:schemeClr val="accent3">
              <a:lumMod val="60000"/>
              <a:lumOff val="40000"/>
            </a:schemeClr>
          </a:solidFill>
          <a:effectLst/>
        </p:grpSpPr>
        <p:sp>
          <p:nvSpPr>
            <p:cNvPr id="41" name="Shape 41"/>
            <p:cNvSpPr/>
            <p:nvPr/>
          </p:nvSpPr>
          <p:spPr>
            <a:xfrm>
              <a:off x="6498459" y="1474036"/>
              <a:ext cx="1663340" cy="1403307"/>
            </a:xfrm>
            <a:prstGeom prst="roundRect">
              <a:avLst>
                <a:gd name="adj" fmla="val 14179"/>
              </a:avLst>
            </a:prstGeom>
            <a:grpFill/>
            <a:ln w="12700"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lIns="0" tIns="0" rIns="0" bIns="0"/>
            <a:lstStyle/>
            <a:p>
              <a:pPr lvl="0">
                <a:defRPr sz="1800"/>
              </a:pPr>
              <a:endParaRPr sz="2000" b="1"/>
            </a:p>
            <a:p>
              <a:pPr lvl="0">
                <a:defRPr sz="1800"/>
              </a:pPr>
              <a:endParaRPr sz="2000" b="1"/>
            </a:p>
          </p:txBody>
        </p:sp>
        <p:sp>
          <p:nvSpPr>
            <p:cNvPr id="42" name="Shape 42"/>
            <p:cNvSpPr/>
            <p:nvPr/>
          </p:nvSpPr>
          <p:spPr>
            <a:xfrm>
              <a:off x="6422259" y="1410536"/>
              <a:ext cx="1663340" cy="1403307"/>
            </a:xfrm>
            <a:prstGeom prst="roundRect">
              <a:avLst>
                <a:gd name="adj" fmla="val 14179"/>
              </a:avLst>
            </a:prstGeom>
            <a:grpFill/>
            <a:ln w="12700"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lIns="0" tIns="0" rIns="0" bIns="0"/>
            <a:lstStyle/>
            <a:p>
              <a:pPr lvl="0">
                <a:defRPr sz="1800"/>
              </a:pPr>
              <a:endParaRPr sz="2000" b="1"/>
            </a:p>
            <a:p>
              <a:pPr lvl="0">
                <a:defRPr sz="1800"/>
              </a:pPr>
              <a:endParaRPr sz="2000" b="1"/>
            </a:p>
          </p:txBody>
        </p:sp>
        <p:sp>
          <p:nvSpPr>
            <p:cNvPr id="43" name="Shape 43"/>
            <p:cNvSpPr/>
            <p:nvPr/>
          </p:nvSpPr>
          <p:spPr>
            <a:xfrm>
              <a:off x="6346059" y="1347036"/>
              <a:ext cx="1663340" cy="1403307"/>
            </a:xfrm>
            <a:prstGeom prst="roundRect">
              <a:avLst>
                <a:gd name="adj" fmla="val 14179"/>
              </a:avLst>
            </a:prstGeom>
            <a:grpFill/>
            <a:ln w="12700"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lIns="0" tIns="0" rIns="0" bIns="0"/>
            <a:lstStyle/>
            <a:p>
              <a:pPr lvl="0">
                <a:defRPr sz="1800"/>
              </a:pPr>
              <a:endParaRPr sz="2000" b="1"/>
            </a:p>
            <a:p>
              <a:pPr lvl="0">
                <a:defRPr sz="1800"/>
              </a:pPr>
              <a:endParaRPr sz="2000" b="1"/>
            </a:p>
          </p:txBody>
        </p:sp>
        <p:grpSp>
          <p:nvGrpSpPr>
            <p:cNvPr id="67" name="Group 67"/>
            <p:cNvGrpSpPr/>
            <p:nvPr/>
          </p:nvGrpSpPr>
          <p:grpSpPr>
            <a:xfrm>
              <a:off x="6269859" y="1283536"/>
              <a:ext cx="1663342" cy="1403309"/>
              <a:chOff x="185886" y="31982"/>
              <a:chExt cx="1663340" cy="1403307"/>
            </a:xfrm>
            <a:grpFill/>
          </p:grpSpPr>
          <p:sp>
            <p:nvSpPr>
              <p:cNvPr id="65" name="Shape 65"/>
              <p:cNvSpPr/>
              <p:nvPr/>
            </p:nvSpPr>
            <p:spPr>
              <a:xfrm>
                <a:off x="185886" y="31982"/>
                <a:ext cx="1663340" cy="1403307"/>
              </a:xfrm>
              <a:prstGeom prst="roundRect">
                <a:avLst>
                  <a:gd name="adj" fmla="val 14179"/>
                </a:avLst>
              </a:prstGeom>
              <a:grpFill/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1800"/>
                </a:pPr>
                <a:r>
                  <a:rPr sz="2000" b="1" dirty="0"/>
                  <a:t>Study</a:t>
                </a:r>
              </a:p>
              <a:p>
                <a:pPr lvl="0">
                  <a:defRPr sz="1800"/>
                </a:pPr>
                <a:endParaRPr sz="2000" b="1" dirty="0"/>
              </a:p>
            </p:txBody>
          </p:sp>
          <p:sp>
            <p:nvSpPr>
              <p:cNvPr id="66" name="Shape 66"/>
              <p:cNvSpPr/>
              <p:nvPr/>
            </p:nvSpPr>
            <p:spPr>
              <a:xfrm>
                <a:off x="307331" y="481330"/>
                <a:ext cx="1401400" cy="811343"/>
              </a:xfrm>
              <a:prstGeom prst="rect">
                <a:avLst/>
              </a:prstGeom>
              <a:solidFill>
                <a:schemeClr val="bg1"/>
              </a:solidFill>
              <a:ln w="25400" cap="flat">
                <a:solidFill>
                  <a:srgbClr val="85888D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1800"/>
                </a:pPr>
                <a:r>
                  <a:rPr sz="1200" dirty="0" smtClean="0"/>
                  <a:t>Title</a:t>
                </a:r>
                <a:r>
                  <a:rPr sz="1200" dirty="0"/>
                  <a:t>, Type, Abstract, </a:t>
                </a:r>
                <a:r>
                  <a:rPr sz="1200" dirty="0" smtClean="0"/>
                  <a:t>Authors</a:t>
                </a:r>
                <a:r>
                  <a:rPr lang="en-US" sz="1200" dirty="0" smtClean="0"/>
                  <a:t>, </a:t>
                </a:r>
                <a:r>
                  <a:rPr lang="en-US" sz="1200" b="1" dirty="0" smtClean="0">
                    <a:solidFill>
                      <a:srgbClr val="FF0000"/>
                    </a:solidFill>
                  </a:rPr>
                  <a:t>Related Submission</a:t>
                </a:r>
                <a:endParaRPr sz="1200" b="1" dirty="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7838205" y="3549160"/>
            <a:ext cx="2486201" cy="2306486"/>
            <a:chOff x="10281308" y="4117854"/>
            <a:chExt cx="2411882" cy="2306486"/>
          </a:xfrm>
          <a:solidFill>
            <a:srgbClr val="63D66E"/>
          </a:solidFill>
          <a:effectLst/>
        </p:grpSpPr>
        <p:sp>
          <p:nvSpPr>
            <p:cNvPr id="50" name="Shape 50"/>
            <p:cNvSpPr/>
            <p:nvPr/>
          </p:nvSpPr>
          <p:spPr>
            <a:xfrm>
              <a:off x="10460914" y="4333754"/>
              <a:ext cx="2232276" cy="2090586"/>
            </a:xfrm>
            <a:prstGeom prst="roundRect">
              <a:avLst>
                <a:gd name="adj" fmla="val 13993"/>
              </a:avLst>
            </a:prstGeom>
            <a:grpFill/>
            <a:ln w="12700"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lIns="0" tIns="0" rIns="0" bIns="0"/>
            <a:lstStyle/>
            <a:p>
              <a:pPr lvl="0">
                <a:defRPr sz="1800"/>
              </a:pPr>
              <a:endParaRPr sz="2400"/>
            </a:p>
            <a:p>
              <a:pPr lvl="0">
                <a:defRPr sz="1800"/>
              </a:pPr>
              <a:endParaRPr sz="2400"/>
            </a:p>
          </p:txBody>
        </p:sp>
        <p:sp>
          <p:nvSpPr>
            <p:cNvPr id="51" name="Shape 51"/>
            <p:cNvSpPr/>
            <p:nvPr/>
          </p:nvSpPr>
          <p:spPr>
            <a:xfrm>
              <a:off x="10397414" y="4257554"/>
              <a:ext cx="2232276" cy="2090586"/>
            </a:xfrm>
            <a:prstGeom prst="roundRect">
              <a:avLst>
                <a:gd name="adj" fmla="val 13993"/>
              </a:avLst>
            </a:prstGeom>
            <a:grpFill/>
            <a:ln w="12700"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lIns="0" tIns="0" rIns="0" bIns="0"/>
            <a:lstStyle/>
            <a:p>
              <a:pPr lvl="0">
                <a:defRPr sz="1800"/>
              </a:pPr>
              <a:endParaRPr sz="2400"/>
            </a:p>
            <a:p>
              <a:pPr lvl="0">
                <a:defRPr sz="1800"/>
              </a:pPr>
              <a:endParaRPr sz="2400"/>
            </a:p>
          </p:txBody>
        </p:sp>
        <p:sp>
          <p:nvSpPr>
            <p:cNvPr id="52" name="Shape 52"/>
            <p:cNvSpPr/>
            <p:nvPr/>
          </p:nvSpPr>
          <p:spPr>
            <a:xfrm>
              <a:off x="10344807" y="4181354"/>
              <a:ext cx="2232276" cy="2090586"/>
            </a:xfrm>
            <a:prstGeom prst="roundRect">
              <a:avLst>
                <a:gd name="adj" fmla="val 13993"/>
              </a:avLst>
            </a:prstGeom>
            <a:grpFill/>
            <a:ln w="12700"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lIns="0" tIns="0" rIns="0" bIns="0"/>
            <a:lstStyle/>
            <a:p>
              <a:pPr lvl="0">
                <a:defRPr sz="1800"/>
              </a:pPr>
              <a:endParaRPr sz="2400"/>
            </a:p>
            <a:p>
              <a:pPr lvl="0">
                <a:defRPr sz="1800"/>
              </a:pPr>
              <a:endParaRPr sz="2400"/>
            </a:p>
          </p:txBody>
        </p:sp>
        <p:grpSp>
          <p:nvGrpSpPr>
            <p:cNvPr id="76" name="Group 76"/>
            <p:cNvGrpSpPr/>
            <p:nvPr/>
          </p:nvGrpSpPr>
          <p:grpSpPr>
            <a:xfrm>
              <a:off x="10281308" y="4117854"/>
              <a:ext cx="2232277" cy="2090587"/>
              <a:chOff x="0" y="0"/>
              <a:chExt cx="2232275" cy="2090586"/>
            </a:xfrm>
            <a:grpFill/>
          </p:grpSpPr>
          <p:sp>
            <p:nvSpPr>
              <p:cNvPr id="74" name="Shape 74"/>
              <p:cNvSpPr/>
              <p:nvPr/>
            </p:nvSpPr>
            <p:spPr>
              <a:xfrm>
                <a:off x="0" y="0"/>
                <a:ext cx="2232275" cy="2090586"/>
              </a:xfrm>
              <a:prstGeom prst="roundRect">
                <a:avLst>
                  <a:gd name="adj" fmla="val 13993"/>
                </a:avLst>
              </a:prstGeom>
              <a:grpFill/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1800"/>
                </a:pPr>
                <a:r>
                  <a:rPr sz="2000" b="1" dirty="0"/>
                  <a:t>Analysis</a:t>
                </a:r>
                <a:endParaRPr sz="1900" b="1" dirty="0"/>
              </a:p>
              <a:p>
                <a:pPr lvl="0">
                  <a:defRPr sz="1800"/>
                </a:pPr>
                <a:endParaRPr sz="1900" b="1" dirty="0"/>
              </a:p>
            </p:txBody>
          </p:sp>
          <p:sp>
            <p:nvSpPr>
              <p:cNvPr id="75" name="Shape 75"/>
              <p:cNvSpPr/>
              <p:nvPr/>
            </p:nvSpPr>
            <p:spPr>
              <a:xfrm>
                <a:off x="186760" y="505518"/>
                <a:ext cx="1900712" cy="1469324"/>
              </a:xfrm>
              <a:prstGeom prst="rect">
                <a:avLst/>
              </a:prstGeom>
              <a:solidFill>
                <a:schemeClr val="bg1"/>
              </a:solidFill>
              <a:ln w="25400" cap="flat">
                <a:solidFill>
                  <a:srgbClr val="85888D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1800"/>
                </a:pPr>
                <a:r>
                  <a:rPr lang="en-US" sz="1200" dirty="0"/>
                  <a:t>Type (small RNA-</a:t>
                </a:r>
                <a:r>
                  <a:rPr lang="en-US" sz="1200" dirty="0" err="1"/>
                  <a:t>seq</a:t>
                </a:r>
                <a:r>
                  <a:rPr lang="en-US" sz="1200" dirty="0"/>
                  <a:t>, qPCR), </a:t>
                </a:r>
                <a:r>
                  <a:rPr sz="1200" dirty="0" smtClean="0"/>
                  <a:t>Genome </a:t>
                </a:r>
                <a:r>
                  <a:rPr sz="1200" dirty="0"/>
                  <a:t>Version, Number of mapped reads, Alignment software, version, Abundance measurement software, </a:t>
                </a:r>
                <a:r>
                  <a:rPr sz="1200" dirty="0" smtClean="0"/>
                  <a:t>version</a:t>
                </a:r>
                <a:r>
                  <a:rPr lang="en-US" sz="1200" dirty="0" smtClean="0"/>
                  <a:t>, qPCR Analysis,  </a:t>
                </a:r>
                <a:r>
                  <a:rPr lang="en-US" sz="1200" b="1" dirty="0" smtClean="0">
                    <a:solidFill>
                      <a:srgbClr val="FF0000"/>
                    </a:solidFill>
                  </a:rPr>
                  <a:t>Related Biosamples</a:t>
                </a:r>
                <a:endParaRPr sz="1200" b="1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79" name="Shape 79"/>
          <p:cNvSpPr/>
          <p:nvPr/>
        </p:nvSpPr>
        <p:spPr>
          <a:xfrm flipV="1">
            <a:off x="6925731" y="1834301"/>
            <a:ext cx="523193" cy="178283"/>
          </a:xfrm>
          <a:prstGeom prst="line">
            <a:avLst/>
          </a:prstGeom>
          <a:ln w="28575" cmpd="sng">
            <a:solidFill>
              <a:srgbClr val="FF0000"/>
            </a:solidFill>
            <a:miter lim="400000"/>
            <a:tailEnd type="triangle"/>
          </a:ln>
          <a:effectLst/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grpSp>
        <p:nvGrpSpPr>
          <p:cNvPr id="9" name="Group 8"/>
          <p:cNvGrpSpPr/>
          <p:nvPr/>
        </p:nvGrpSpPr>
        <p:grpSpPr>
          <a:xfrm>
            <a:off x="1628409" y="5119322"/>
            <a:ext cx="198976" cy="457459"/>
            <a:chOff x="1390643" y="5112346"/>
            <a:chExt cx="198976" cy="640832"/>
          </a:xfrm>
          <a:effectLst/>
        </p:grpSpPr>
        <p:sp>
          <p:nvSpPr>
            <p:cNvPr id="81" name="Shape 81"/>
            <p:cNvSpPr/>
            <p:nvPr/>
          </p:nvSpPr>
          <p:spPr>
            <a:xfrm flipH="1">
              <a:off x="1486411" y="5112347"/>
              <a:ext cx="0" cy="640831"/>
            </a:xfrm>
            <a:prstGeom prst="line">
              <a:avLst/>
            </a:prstGeom>
            <a:ln w="28575" cmpd="sng">
              <a:solidFill>
                <a:srgbClr val="FF0000"/>
              </a:solidFill>
              <a:miter lim="400000"/>
              <a:headEnd type="triangle" w="med" len="med"/>
              <a:tailEnd type="none" w="med" len="med"/>
            </a:ln>
          </p:spPr>
          <p:txBody>
            <a:bodyPr lIns="50800" tIns="50800" rIns="50800" bIns="50800" anchor="ctr"/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97" name="Shape 81"/>
            <p:cNvSpPr/>
            <p:nvPr/>
          </p:nvSpPr>
          <p:spPr>
            <a:xfrm>
              <a:off x="1589619" y="5112350"/>
              <a:ext cx="0" cy="640753"/>
            </a:xfrm>
            <a:prstGeom prst="line">
              <a:avLst/>
            </a:prstGeom>
            <a:ln w="28575" cmpd="sng">
              <a:solidFill>
                <a:srgbClr val="FF0000"/>
              </a:solidFill>
              <a:miter lim="400000"/>
              <a:headEnd type="triangle" w="med" len="med"/>
              <a:tailEnd type="none" w="med" len="med"/>
            </a:ln>
          </p:spPr>
          <p:txBody>
            <a:bodyPr lIns="50800" tIns="50800" rIns="50800" bIns="50800" anchor="ctr"/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98" name="Shape 81"/>
            <p:cNvSpPr/>
            <p:nvPr/>
          </p:nvSpPr>
          <p:spPr>
            <a:xfrm flipH="1">
              <a:off x="1390643" y="5112346"/>
              <a:ext cx="0" cy="640754"/>
            </a:xfrm>
            <a:prstGeom prst="line">
              <a:avLst/>
            </a:prstGeom>
            <a:ln w="28575" cmpd="sng">
              <a:solidFill>
                <a:srgbClr val="FF0000"/>
              </a:solidFill>
              <a:miter lim="400000"/>
              <a:headEnd type="triangle" w="med" len="med"/>
              <a:tailEnd type="none" w="med" len="med"/>
            </a:ln>
          </p:spPr>
          <p:txBody>
            <a:bodyPr lIns="50800" tIns="50800" rIns="50800" bIns="50800" anchor="ctr"/>
            <a:lstStyle/>
            <a:p>
              <a:pPr lvl="0">
                <a:defRPr sz="2400"/>
              </a:pPr>
              <a:endParaRPr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528371" y="4324846"/>
            <a:ext cx="1130691" cy="1377118"/>
            <a:chOff x="2137574" y="4355749"/>
            <a:chExt cx="1752604" cy="1713622"/>
          </a:xfrm>
          <a:effectLst/>
        </p:grpSpPr>
        <p:sp>
          <p:nvSpPr>
            <p:cNvPr id="80" name="Shape 80"/>
            <p:cNvSpPr/>
            <p:nvPr/>
          </p:nvSpPr>
          <p:spPr>
            <a:xfrm flipV="1">
              <a:off x="2137574" y="4355749"/>
              <a:ext cx="1553372" cy="1565212"/>
            </a:xfrm>
            <a:prstGeom prst="line">
              <a:avLst/>
            </a:prstGeom>
            <a:ln w="28575" cmpd="sng">
              <a:solidFill>
                <a:srgbClr val="FF0000"/>
              </a:solidFill>
              <a:miter lim="400000"/>
              <a:headEnd type="none" w="med" len="med"/>
              <a:tailEnd type="triangle" w="med" len="med"/>
            </a:ln>
          </p:spPr>
          <p:txBody>
            <a:bodyPr lIns="50800" tIns="50800" rIns="50800" bIns="50800" anchor="ctr"/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99" name="Shape 80"/>
            <p:cNvSpPr/>
            <p:nvPr/>
          </p:nvSpPr>
          <p:spPr>
            <a:xfrm flipV="1">
              <a:off x="2231228" y="4441889"/>
              <a:ext cx="1553372" cy="1565212"/>
            </a:xfrm>
            <a:prstGeom prst="line">
              <a:avLst/>
            </a:prstGeom>
            <a:ln w="28575" cmpd="sng">
              <a:solidFill>
                <a:srgbClr val="FF0000"/>
              </a:solidFill>
              <a:miter lim="400000"/>
              <a:headEnd type="none" w="med" len="med"/>
              <a:tailEnd type="triangle" w="med" len="med"/>
            </a:ln>
          </p:spPr>
          <p:txBody>
            <a:bodyPr lIns="50800" tIns="50800" rIns="50800" bIns="50800" anchor="ctr"/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00" name="Shape 80"/>
            <p:cNvSpPr/>
            <p:nvPr/>
          </p:nvSpPr>
          <p:spPr>
            <a:xfrm flipV="1">
              <a:off x="2336806" y="4504159"/>
              <a:ext cx="1553372" cy="1565212"/>
            </a:xfrm>
            <a:prstGeom prst="line">
              <a:avLst/>
            </a:prstGeom>
            <a:ln w="28575" cmpd="sng">
              <a:solidFill>
                <a:srgbClr val="FF0000"/>
              </a:solidFill>
              <a:miter lim="400000"/>
              <a:headEnd type="none" w="med" len="med"/>
              <a:tailEnd type="triangle" w="med" len="med"/>
            </a:ln>
          </p:spPr>
          <p:txBody>
            <a:bodyPr lIns="50800" tIns="50800" rIns="50800" bIns="50800" anchor="ctr"/>
            <a:lstStyle/>
            <a:p>
              <a:pPr lvl="0">
                <a:defRPr sz="2400"/>
              </a:pPr>
              <a:endParaRPr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7118955" y="3825302"/>
            <a:ext cx="705720" cy="618811"/>
            <a:chOff x="7713188" y="4038599"/>
            <a:chExt cx="2189350" cy="1959126"/>
          </a:xfrm>
          <a:effectLst/>
        </p:grpSpPr>
        <p:sp>
          <p:nvSpPr>
            <p:cNvPr id="78" name="Shape 78"/>
            <p:cNvSpPr/>
            <p:nvPr/>
          </p:nvSpPr>
          <p:spPr>
            <a:xfrm flipH="1" flipV="1">
              <a:off x="7724640" y="4038599"/>
              <a:ext cx="2169358" cy="1440159"/>
            </a:xfrm>
            <a:prstGeom prst="line">
              <a:avLst/>
            </a:prstGeom>
            <a:ln w="28575" cmpd="sng">
              <a:solidFill>
                <a:srgbClr val="FF0000"/>
              </a:solidFill>
              <a:miter lim="400000"/>
              <a:headEnd type="none" w="med" len="med"/>
              <a:tailEnd type="triangle" w="med" len="med"/>
            </a:ln>
          </p:spPr>
          <p:txBody>
            <a:bodyPr lIns="50800" tIns="50800" rIns="50800" bIns="50800" anchor="ctr"/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04" name="Shape 78"/>
            <p:cNvSpPr/>
            <p:nvPr/>
          </p:nvSpPr>
          <p:spPr>
            <a:xfrm flipH="1" flipV="1">
              <a:off x="7713188" y="4303296"/>
              <a:ext cx="2180810" cy="1451749"/>
            </a:xfrm>
            <a:prstGeom prst="line">
              <a:avLst/>
            </a:prstGeom>
            <a:ln w="28575" cmpd="sng">
              <a:solidFill>
                <a:srgbClr val="FF0000"/>
              </a:solidFill>
              <a:miter lim="400000"/>
              <a:headEnd type="none" w="med" len="med"/>
              <a:tailEnd type="triangle" w="med" len="med"/>
            </a:ln>
          </p:spPr>
          <p:txBody>
            <a:bodyPr lIns="50800" tIns="50800" rIns="50800" bIns="50800" anchor="ctr"/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05" name="Shape 78"/>
            <p:cNvSpPr/>
            <p:nvPr/>
          </p:nvSpPr>
          <p:spPr>
            <a:xfrm flipH="1" flipV="1">
              <a:off x="7737343" y="4576881"/>
              <a:ext cx="2165195" cy="1420844"/>
            </a:xfrm>
            <a:prstGeom prst="line">
              <a:avLst/>
            </a:prstGeom>
            <a:ln w="28575" cmpd="sng">
              <a:solidFill>
                <a:srgbClr val="FF0000"/>
              </a:solidFill>
              <a:miter lim="400000"/>
              <a:headEnd type="none" w="med" len="med"/>
              <a:tailEnd type="triangle" w="med" len="med"/>
            </a:ln>
          </p:spPr>
          <p:txBody>
            <a:bodyPr lIns="50800" tIns="50800" rIns="50800" bIns="50800" anchor="ctr"/>
            <a:lstStyle/>
            <a:p>
              <a:pPr lvl="0">
                <a:defRPr sz="2400"/>
              </a:pPr>
              <a:endParaRPr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133270" y="4535982"/>
            <a:ext cx="343295" cy="735488"/>
            <a:chOff x="10708545" y="4977623"/>
            <a:chExt cx="343295" cy="506135"/>
          </a:xfrm>
          <a:effectLst/>
        </p:grpSpPr>
        <p:sp>
          <p:nvSpPr>
            <p:cNvPr id="85" name="Shape 85"/>
            <p:cNvSpPr/>
            <p:nvPr/>
          </p:nvSpPr>
          <p:spPr>
            <a:xfrm flipH="1" flipV="1">
              <a:off x="10708545" y="4980354"/>
              <a:ext cx="0" cy="503404"/>
            </a:xfrm>
            <a:prstGeom prst="line">
              <a:avLst/>
            </a:prstGeom>
            <a:ln w="28575" cmpd="sng">
              <a:solidFill>
                <a:srgbClr val="FF0000"/>
              </a:solidFill>
              <a:miter lim="400000"/>
              <a:headEnd type="triangle" w="med" len="med"/>
              <a:tailEnd type="none" w="med" len="med"/>
            </a:ln>
          </p:spPr>
          <p:txBody>
            <a:bodyPr lIns="0" tIns="0" rIns="0" bIns="0" anchor="ctr"/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06" name="Shape 85"/>
            <p:cNvSpPr/>
            <p:nvPr/>
          </p:nvSpPr>
          <p:spPr>
            <a:xfrm flipH="1" flipV="1">
              <a:off x="10822871" y="4977624"/>
              <a:ext cx="0" cy="503404"/>
            </a:xfrm>
            <a:prstGeom prst="line">
              <a:avLst/>
            </a:prstGeom>
            <a:ln w="28575" cmpd="sng">
              <a:solidFill>
                <a:srgbClr val="FF0000"/>
              </a:solidFill>
              <a:miter lim="400000"/>
              <a:headEnd type="triangle" w="med" len="med"/>
              <a:tailEnd type="none" w="med" len="med"/>
            </a:ln>
          </p:spPr>
          <p:txBody>
            <a:bodyPr lIns="0" tIns="0" rIns="0" bIns="0" anchor="ctr"/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07" name="Shape 85"/>
            <p:cNvSpPr/>
            <p:nvPr/>
          </p:nvSpPr>
          <p:spPr>
            <a:xfrm flipH="1" flipV="1">
              <a:off x="10937818" y="4977623"/>
              <a:ext cx="0" cy="503404"/>
            </a:xfrm>
            <a:prstGeom prst="line">
              <a:avLst/>
            </a:prstGeom>
            <a:ln w="28575" cmpd="sng">
              <a:solidFill>
                <a:srgbClr val="FF0000"/>
              </a:solidFill>
              <a:miter lim="400000"/>
              <a:headEnd type="triangle" w="med" len="med"/>
              <a:tailEnd type="none" w="med" len="med"/>
            </a:ln>
          </p:spPr>
          <p:txBody>
            <a:bodyPr lIns="0" tIns="0" rIns="0" bIns="0" anchor="ctr"/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08" name="Shape 85"/>
            <p:cNvSpPr/>
            <p:nvPr/>
          </p:nvSpPr>
          <p:spPr>
            <a:xfrm flipH="1" flipV="1">
              <a:off x="11051840" y="4977624"/>
              <a:ext cx="0" cy="503404"/>
            </a:xfrm>
            <a:prstGeom prst="line">
              <a:avLst/>
            </a:prstGeom>
            <a:ln w="28575" cmpd="sng">
              <a:solidFill>
                <a:srgbClr val="FF0000"/>
              </a:solidFill>
              <a:miter lim="400000"/>
              <a:headEnd type="triangle" w="med" len="med"/>
              <a:tailEnd type="none" w="med" len="med"/>
            </a:ln>
          </p:spPr>
          <p:txBody>
            <a:bodyPr lIns="0" tIns="0" rIns="0" bIns="0" anchor="ctr"/>
            <a:lstStyle/>
            <a:p>
              <a:pPr lvl="0">
                <a:defRPr sz="2400"/>
              </a:pPr>
              <a:endParaRPr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625113" y="2957041"/>
            <a:ext cx="183996" cy="548640"/>
            <a:chOff x="1156616" y="2250534"/>
            <a:chExt cx="88865" cy="1093864"/>
          </a:xfrm>
          <a:effectLst/>
        </p:grpSpPr>
        <p:sp>
          <p:nvSpPr>
            <p:cNvPr id="96" name="Shape 81"/>
            <p:cNvSpPr/>
            <p:nvPr/>
          </p:nvSpPr>
          <p:spPr>
            <a:xfrm flipH="1">
              <a:off x="1156616" y="2252558"/>
              <a:ext cx="0" cy="1089201"/>
            </a:xfrm>
            <a:prstGeom prst="line">
              <a:avLst/>
            </a:prstGeom>
            <a:ln w="28575" cmpd="sng">
              <a:solidFill>
                <a:srgbClr val="FF0000"/>
              </a:solidFill>
              <a:miter lim="400000"/>
              <a:headEnd type="triangle" w="med" len="med"/>
              <a:tailEnd type="none" w="med" len="med"/>
            </a:ln>
          </p:spPr>
          <p:txBody>
            <a:bodyPr lIns="50800" tIns="50800" rIns="50800" bIns="50800" anchor="ctr"/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17" name="Shape 81"/>
            <p:cNvSpPr/>
            <p:nvPr/>
          </p:nvSpPr>
          <p:spPr>
            <a:xfrm flipH="1">
              <a:off x="1245481" y="2250534"/>
              <a:ext cx="0" cy="1089201"/>
            </a:xfrm>
            <a:prstGeom prst="line">
              <a:avLst/>
            </a:prstGeom>
            <a:ln w="28575" cmpd="sng">
              <a:solidFill>
                <a:srgbClr val="FF0000"/>
              </a:solidFill>
              <a:miter lim="400000"/>
              <a:headEnd type="triangle" w="med" len="med"/>
              <a:tailEnd type="none" w="med" len="med"/>
            </a:ln>
          </p:spPr>
          <p:txBody>
            <a:bodyPr lIns="50800" tIns="50800" rIns="50800" bIns="50800" anchor="ctr"/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18" name="Shape 81"/>
            <p:cNvSpPr/>
            <p:nvPr/>
          </p:nvSpPr>
          <p:spPr>
            <a:xfrm flipH="1">
              <a:off x="1202813" y="2255197"/>
              <a:ext cx="0" cy="1089201"/>
            </a:xfrm>
            <a:prstGeom prst="line">
              <a:avLst/>
            </a:prstGeom>
            <a:ln w="28575" cmpd="sng">
              <a:solidFill>
                <a:srgbClr val="FF0000"/>
              </a:solidFill>
              <a:miter lim="400000"/>
              <a:headEnd type="triangle" w="med" len="med"/>
              <a:tailEnd type="none" w="med" len="med"/>
            </a:ln>
          </p:spPr>
          <p:txBody>
            <a:bodyPr lIns="50800" tIns="50800" rIns="50800" bIns="50800" anchor="ctr"/>
            <a:lstStyle/>
            <a:p>
              <a:pPr lvl="0">
                <a:defRPr sz="2400"/>
              </a:pPr>
              <a:endParaRPr/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10682007" y="5113140"/>
            <a:ext cx="1672981" cy="2134408"/>
            <a:chOff x="6345284" y="403298"/>
            <a:chExt cx="1824275" cy="1574318"/>
          </a:xfrm>
          <a:solidFill>
            <a:schemeClr val="accent6">
              <a:lumMod val="20000"/>
              <a:lumOff val="80000"/>
            </a:schemeClr>
          </a:solidFill>
          <a:effectLst/>
        </p:grpSpPr>
        <p:sp>
          <p:nvSpPr>
            <p:cNvPr id="120" name="Shape 41"/>
            <p:cNvSpPr/>
            <p:nvPr/>
          </p:nvSpPr>
          <p:spPr>
            <a:xfrm>
              <a:off x="6506219" y="574309"/>
              <a:ext cx="1663340" cy="1403307"/>
            </a:xfrm>
            <a:prstGeom prst="roundRect">
              <a:avLst>
                <a:gd name="adj" fmla="val 14179"/>
              </a:avLst>
            </a:prstGeom>
            <a:grpFill/>
            <a:ln>
              <a:solidFill>
                <a:schemeClr val="accent6"/>
              </a:solidFill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lvl="0">
                <a:defRPr sz="1800"/>
              </a:pPr>
              <a:endParaRPr sz="2000" b="1"/>
            </a:p>
            <a:p>
              <a:pPr lvl="0">
                <a:defRPr sz="1800"/>
              </a:pPr>
              <a:endParaRPr sz="2000" b="1"/>
            </a:p>
          </p:txBody>
        </p:sp>
        <p:sp>
          <p:nvSpPr>
            <p:cNvPr id="121" name="Shape 42"/>
            <p:cNvSpPr/>
            <p:nvPr/>
          </p:nvSpPr>
          <p:spPr>
            <a:xfrm>
              <a:off x="6452575" y="516939"/>
              <a:ext cx="1663340" cy="1403307"/>
            </a:xfrm>
            <a:prstGeom prst="roundRect">
              <a:avLst>
                <a:gd name="adj" fmla="val 14179"/>
              </a:avLst>
            </a:prstGeom>
            <a:grpFill/>
            <a:ln>
              <a:solidFill>
                <a:schemeClr val="accent6"/>
              </a:solidFill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lvl="0">
                <a:defRPr sz="1800"/>
              </a:pPr>
              <a:endParaRPr sz="2000" b="1"/>
            </a:p>
            <a:p>
              <a:pPr lvl="0">
                <a:defRPr sz="1800"/>
              </a:pPr>
              <a:endParaRPr sz="2000" b="1"/>
            </a:p>
          </p:txBody>
        </p:sp>
        <p:sp>
          <p:nvSpPr>
            <p:cNvPr id="122" name="Shape 43"/>
            <p:cNvSpPr/>
            <p:nvPr/>
          </p:nvSpPr>
          <p:spPr>
            <a:xfrm>
              <a:off x="6398931" y="459572"/>
              <a:ext cx="1663340" cy="1403307"/>
            </a:xfrm>
            <a:prstGeom prst="roundRect">
              <a:avLst>
                <a:gd name="adj" fmla="val 14179"/>
              </a:avLst>
            </a:prstGeom>
            <a:grpFill/>
            <a:ln>
              <a:solidFill>
                <a:schemeClr val="accent6"/>
              </a:solidFill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lvl="0">
                <a:defRPr sz="1800"/>
              </a:pPr>
              <a:endParaRPr sz="2000" b="1"/>
            </a:p>
            <a:p>
              <a:pPr lvl="0">
                <a:defRPr sz="1800"/>
              </a:pPr>
              <a:endParaRPr sz="2000" b="1"/>
            </a:p>
          </p:txBody>
        </p:sp>
        <p:grpSp>
          <p:nvGrpSpPr>
            <p:cNvPr id="123" name="Group 67"/>
            <p:cNvGrpSpPr/>
            <p:nvPr/>
          </p:nvGrpSpPr>
          <p:grpSpPr>
            <a:xfrm>
              <a:off x="6345284" y="403298"/>
              <a:ext cx="1663342" cy="1403309"/>
              <a:chOff x="261311" y="-848255"/>
              <a:chExt cx="1663340" cy="1403307"/>
            </a:xfrm>
            <a:grpFill/>
          </p:grpSpPr>
          <p:sp>
            <p:nvSpPr>
              <p:cNvPr id="124" name="Shape 65"/>
              <p:cNvSpPr/>
              <p:nvPr/>
            </p:nvSpPr>
            <p:spPr>
              <a:xfrm>
                <a:off x="261311" y="-848255"/>
                <a:ext cx="1663340" cy="1403307"/>
              </a:xfrm>
              <a:prstGeom prst="roundRect">
                <a:avLst>
                  <a:gd name="adj" fmla="val 14179"/>
                </a:avLst>
              </a:prstGeom>
              <a:grpFill/>
              <a:ln>
                <a:solidFill>
                  <a:schemeClr val="accent6"/>
                </a:solidFill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1800"/>
                </a:pPr>
                <a:r>
                  <a:rPr lang="en-US" sz="2000" b="1" dirty="0" smtClean="0"/>
                  <a:t>Jobs</a:t>
                </a:r>
                <a:endParaRPr sz="2000" b="1" dirty="0"/>
              </a:p>
              <a:p>
                <a:pPr lvl="0">
                  <a:defRPr sz="1800"/>
                </a:pPr>
                <a:endParaRPr sz="2000" b="1" dirty="0"/>
              </a:p>
            </p:txBody>
          </p:sp>
          <p:sp>
            <p:nvSpPr>
              <p:cNvPr id="125" name="Shape 66"/>
              <p:cNvSpPr/>
              <p:nvPr/>
            </p:nvSpPr>
            <p:spPr>
              <a:xfrm>
                <a:off x="443424" y="-500099"/>
                <a:ext cx="1305498" cy="9839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7F7F7F"/>
                </a:solidFill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1800"/>
                </a:pPr>
                <a:r>
                  <a:rPr lang="en-US" sz="1200" dirty="0" smtClean="0"/>
                  <a:t>FTP Job ID, </a:t>
                </a:r>
              </a:p>
              <a:p>
                <a:pPr lvl="0">
                  <a:defRPr sz="1800"/>
                </a:pPr>
                <a:r>
                  <a:rPr lang="en-US" sz="1200" dirty="0" smtClean="0"/>
                  <a:t>Submission ID, Study ID, </a:t>
                </a:r>
                <a:r>
                  <a:rPr lang="en-US" sz="1200" dirty="0" err="1" smtClean="0"/>
                  <a:t>Biosample</a:t>
                </a:r>
                <a:r>
                  <a:rPr lang="en-US" sz="1200" dirty="0" smtClean="0"/>
                  <a:t> IDs, Analysis ID, Experiment ID, Run ID</a:t>
                </a:r>
                <a:endParaRPr lang="en-US" sz="1200" dirty="0"/>
              </a:p>
            </p:txBody>
          </p:sp>
        </p:grpSp>
      </p:grpSp>
      <p:grpSp>
        <p:nvGrpSpPr>
          <p:cNvPr id="16" name="Group 15"/>
          <p:cNvGrpSpPr/>
          <p:nvPr/>
        </p:nvGrpSpPr>
        <p:grpSpPr>
          <a:xfrm>
            <a:off x="7440519" y="775697"/>
            <a:ext cx="1474415" cy="1692565"/>
            <a:chOff x="8040144" y="1110893"/>
            <a:chExt cx="1613643" cy="1970440"/>
          </a:xfrm>
          <a:solidFill>
            <a:schemeClr val="accent6">
              <a:lumMod val="20000"/>
              <a:lumOff val="80000"/>
            </a:schemeClr>
          </a:solidFill>
        </p:grpSpPr>
        <p:grpSp>
          <p:nvGrpSpPr>
            <p:cNvPr id="87" name="Group 86"/>
            <p:cNvGrpSpPr/>
            <p:nvPr/>
          </p:nvGrpSpPr>
          <p:grpSpPr>
            <a:xfrm>
              <a:off x="8040144" y="1654205"/>
              <a:ext cx="1613643" cy="1427128"/>
              <a:chOff x="5768936" y="830001"/>
              <a:chExt cx="1876669" cy="1561440"/>
            </a:xfrm>
            <a:grpFill/>
            <a:effectLst/>
          </p:grpSpPr>
          <p:sp>
            <p:nvSpPr>
              <p:cNvPr id="88" name="Shape 41"/>
              <p:cNvSpPr/>
              <p:nvPr/>
            </p:nvSpPr>
            <p:spPr>
              <a:xfrm>
                <a:off x="5982264" y="988134"/>
                <a:ext cx="1663341" cy="1403307"/>
              </a:xfrm>
              <a:prstGeom prst="roundRect">
                <a:avLst>
                  <a:gd name="adj" fmla="val 14179"/>
                </a:avLst>
              </a:prstGeom>
              <a:grpFill/>
              <a:ln w="12700"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lIns="0" tIns="0" rIns="0" bIns="0"/>
              <a:lstStyle/>
              <a:p>
                <a:pPr lvl="0">
                  <a:defRPr sz="1800"/>
                </a:pPr>
                <a:endParaRPr sz="2000" b="1"/>
              </a:p>
              <a:p>
                <a:pPr lvl="0">
                  <a:defRPr sz="1800"/>
                </a:pPr>
                <a:endParaRPr sz="2000" b="1"/>
              </a:p>
            </p:txBody>
          </p:sp>
          <p:sp>
            <p:nvSpPr>
              <p:cNvPr id="89" name="Shape 42"/>
              <p:cNvSpPr/>
              <p:nvPr/>
            </p:nvSpPr>
            <p:spPr>
              <a:xfrm>
                <a:off x="5907665" y="930763"/>
                <a:ext cx="1663341" cy="1403307"/>
              </a:xfrm>
              <a:prstGeom prst="roundRect">
                <a:avLst>
                  <a:gd name="adj" fmla="val 14179"/>
                </a:avLst>
              </a:prstGeom>
              <a:grpFill/>
              <a:ln w="12700"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lIns="0" tIns="0" rIns="0" bIns="0"/>
              <a:lstStyle/>
              <a:p>
                <a:pPr lvl="0">
                  <a:defRPr sz="1800"/>
                </a:pPr>
                <a:endParaRPr sz="2000" b="1"/>
              </a:p>
              <a:p>
                <a:pPr lvl="0">
                  <a:defRPr sz="1800"/>
                </a:pPr>
                <a:endParaRPr sz="2000" b="1"/>
              </a:p>
            </p:txBody>
          </p:sp>
          <p:sp>
            <p:nvSpPr>
              <p:cNvPr id="90" name="Shape 43"/>
              <p:cNvSpPr/>
              <p:nvPr/>
            </p:nvSpPr>
            <p:spPr>
              <a:xfrm>
                <a:off x="5833062" y="861791"/>
                <a:ext cx="1663341" cy="1403307"/>
              </a:xfrm>
              <a:prstGeom prst="roundRect">
                <a:avLst>
                  <a:gd name="adj" fmla="val 14179"/>
                </a:avLst>
              </a:prstGeom>
              <a:grpFill/>
              <a:ln w="12700"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lIns="0" tIns="0" rIns="0" bIns="0"/>
              <a:lstStyle/>
              <a:p>
                <a:pPr lvl="0">
                  <a:defRPr sz="1800"/>
                </a:pPr>
                <a:endParaRPr sz="2000" b="1"/>
              </a:p>
              <a:p>
                <a:pPr lvl="0">
                  <a:defRPr sz="1800"/>
                </a:pPr>
                <a:endParaRPr sz="2000" b="1"/>
              </a:p>
            </p:txBody>
          </p:sp>
          <p:grpSp>
            <p:nvGrpSpPr>
              <p:cNvPr id="91" name="Group 67"/>
              <p:cNvGrpSpPr/>
              <p:nvPr/>
            </p:nvGrpSpPr>
            <p:grpSpPr>
              <a:xfrm>
                <a:off x="5768936" y="830001"/>
                <a:ext cx="1663342" cy="1357904"/>
                <a:chOff x="-315037" y="-421552"/>
                <a:chExt cx="1663340" cy="1357902"/>
              </a:xfrm>
              <a:grpFill/>
            </p:grpSpPr>
            <p:sp>
              <p:nvSpPr>
                <p:cNvPr id="92" name="Shape 65"/>
                <p:cNvSpPr/>
                <p:nvPr/>
              </p:nvSpPr>
              <p:spPr>
                <a:xfrm>
                  <a:off x="-315037" y="-421552"/>
                  <a:ext cx="1663340" cy="1357902"/>
                </a:xfrm>
                <a:prstGeom prst="roundRect">
                  <a:avLst>
                    <a:gd name="adj" fmla="val 14179"/>
                  </a:avLst>
                </a:prstGeom>
                <a:grpFill/>
                <a:ln w="12700" cap="flat">
                  <a:noFill/>
                  <a:miter lim="400000"/>
                </a:ln>
                <a:effectLst>
                  <a:outerShdw blurRad="38100" dist="25400" dir="5400000" rotWithShape="0">
                    <a:srgbClr val="000000">
                      <a:alpha val="50000"/>
                    </a:srgbClr>
                  </a:outerShdw>
                </a:effectLst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1800"/>
                  </a:pPr>
                  <a:r>
                    <a:rPr lang="en-US" sz="2000" b="1" dirty="0" smtClean="0"/>
                    <a:t>Donor</a:t>
                  </a:r>
                  <a:endParaRPr sz="2000" b="1" dirty="0"/>
                </a:p>
                <a:p>
                  <a:pPr lvl="0">
                    <a:defRPr sz="1800"/>
                  </a:pPr>
                  <a:endParaRPr sz="2000" b="1" dirty="0"/>
                </a:p>
              </p:txBody>
            </p:sp>
            <p:sp>
              <p:nvSpPr>
                <p:cNvPr id="93" name="Shape 66"/>
                <p:cNvSpPr/>
                <p:nvPr/>
              </p:nvSpPr>
              <p:spPr>
                <a:xfrm>
                  <a:off x="-77272" y="222663"/>
                  <a:ext cx="1178060" cy="562452"/>
                </a:xfrm>
                <a:prstGeom prst="rect">
                  <a:avLst/>
                </a:prstGeom>
                <a:solidFill>
                  <a:schemeClr val="bg1"/>
                </a:solidFill>
                <a:ln w="25400" cap="flat">
                  <a:solidFill>
                    <a:srgbClr val="85888D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lvl="0">
                    <a:defRPr sz="1800"/>
                  </a:pPr>
                  <a:r>
                    <a:rPr lang="en-US" sz="1200" dirty="0" smtClean="0"/>
                    <a:t>Sex, </a:t>
                  </a:r>
                  <a:r>
                    <a:rPr lang="en-US" sz="1200" dirty="0"/>
                    <a:t>Age, Donor Type</a:t>
                  </a:r>
                </a:p>
              </p:txBody>
            </p:sp>
          </p:grpSp>
        </p:grpSp>
        <p:sp>
          <p:nvSpPr>
            <p:cNvPr id="95" name="Shape 84"/>
            <p:cNvSpPr/>
            <p:nvPr/>
          </p:nvSpPr>
          <p:spPr>
            <a:xfrm>
              <a:off x="8362752" y="1110893"/>
              <a:ext cx="894784" cy="498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13" h="16411" extrusionOk="0">
                  <a:moveTo>
                    <a:pt x="4054" y="15493"/>
                  </a:moveTo>
                  <a:cubicBezTo>
                    <a:pt x="-565" y="13256"/>
                    <a:pt x="-1438" y="5873"/>
                    <a:pt x="2482" y="2189"/>
                  </a:cubicBezTo>
                  <a:cubicBezTo>
                    <a:pt x="10330" y="-5189"/>
                    <a:pt x="20162" y="7739"/>
                    <a:pt x="13298" y="16411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miter lim="400000"/>
              <a:tailEnd type="triangle"/>
            </a:ln>
            <a:effectLst/>
          </p:spPr>
          <p:txBody>
            <a:bodyPr lIns="0" tIns="0" rIns="0" bIns="0" anchor="ctr"/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8410125" y="1177547"/>
              <a:ext cx="705321" cy="3488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Family</a:t>
              </a:r>
              <a:endParaRPr kumimoji="0" 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308840" y="1394814"/>
            <a:ext cx="3762245" cy="3134265"/>
            <a:chOff x="3308840" y="1394814"/>
            <a:chExt cx="3762245" cy="3134265"/>
          </a:xfrm>
          <a:solidFill>
            <a:srgbClr val="FFA476"/>
          </a:solidFill>
        </p:grpSpPr>
        <p:sp>
          <p:nvSpPr>
            <p:cNvPr id="84" name="Shape 84"/>
            <p:cNvSpPr/>
            <p:nvPr/>
          </p:nvSpPr>
          <p:spPr>
            <a:xfrm>
              <a:off x="4643572" y="1402107"/>
              <a:ext cx="711282" cy="368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13" h="16411" extrusionOk="0">
                  <a:moveTo>
                    <a:pt x="4054" y="15493"/>
                  </a:moveTo>
                  <a:cubicBezTo>
                    <a:pt x="-565" y="13256"/>
                    <a:pt x="-1438" y="5873"/>
                    <a:pt x="2482" y="2189"/>
                  </a:cubicBezTo>
                  <a:cubicBezTo>
                    <a:pt x="10330" y="-5189"/>
                    <a:pt x="20162" y="7739"/>
                    <a:pt x="13298" y="16411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miter lim="400000"/>
              <a:tailEnd type="triangle"/>
            </a:ln>
            <a:effectLst/>
          </p:spPr>
          <p:txBody>
            <a:bodyPr lIns="0" tIns="0" rIns="0" bIns="0" anchor="ctr"/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699038" y="1394814"/>
              <a:ext cx="613951" cy="3488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Pools</a:t>
              </a:r>
              <a:endParaRPr kumimoji="0" 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3308840" y="1773853"/>
              <a:ext cx="3762245" cy="2755226"/>
              <a:chOff x="3912899" y="1905965"/>
              <a:chExt cx="3762245" cy="2755226"/>
            </a:xfrm>
            <a:grpFill/>
          </p:grpSpPr>
          <p:grpSp>
            <p:nvGrpSpPr>
              <p:cNvPr id="5" name="Group 4"/>
              <p:cNvGrpSpPr/>
              <p:nvPr/>
            </p:nvGrpSpPr>
            <p:grpSpPr>
              <a:xfrm>
                <a:off x="3912899" y="1905965"/>
                <a:ext cx="3762245" cy="2755226"/>
                <a:chOff x="5838614" y="3810934"/>
                <a:chExt cx="3850549" cy="2894285"/>
              </a:xfrm>
              <a:grpFill/>
              <a:effectLst/>
            </p:grpSpPr>
            <p:sp>
              <p:nvSpPr>
                <p:cNvPr id="47" name="Shape 47"/>
                <p:cNvSpPr/>
                <p:nvPr/>
              </p:nvSpPr>
              <p:spPr>
                <a:xfrm>
                  <a:off x="6053918" y="4000793"/>
                  <a:ext cx="3635245" cy="2704426"/>
                </a:xfrm>
                <a:prstGeom prst="roundRect">
                  <a:avLst>
                    <a:gd name="adj" fmla="val 14097"/>
                  </a:avLst>
                </a:prstGeom>
                <a:grpFill/>
                <a:ln w="12700">
                  <a:miter lim="400000"/>
                </a:ln>
                <a:effectLst>
                  <a:outerShdw blurRad="38100" dist="25400" dir="5400000" rotWithShape="0">
                    <a:srgbClr val="000000">
                      <a:alpha val="50000"/>
                    </a:srgbClr>
                  </a:outerShdw>
                </a:effectLst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lIns="0" tIns="0" rIns="0" bIns="0"/>
                <a:lstStyle/>
                <a:p>
                  <a:pPr lvl="0">
                    <a:defRPr sz="1800"/>
                  </a:pPr>
                  <a:endParaRPr b="1"/>
                </a:p>
              </p:txBody>
            </p:sp>
            <p:sp>
              <p:nvSpPr>
                <p:cNvPr id="48" name="Shape 48"/>
                <p:cNvSpPr/>
                <p:nvPr/>
              </p:nvSpPr>
              <p:spPr>
                <a:xfrm>
                  <a:off x="5991014" y="3937935"/>
                  <a:ext cx="3635245" cy="2704426"/>
                </a:xfrm>
                <a:prstGeom prst="roundRect">
                  <a:avLst>
                    <a:gd name="adj" fmla="val 14097"/>
                  </a:avLst>
                </a:prstGeom>
                <a:grpFill/>
                <a:ln w="12700">
                  <a:miter lim="400000"/>
                </a:ln>
                <a:effectLst>
                  <a:outerShdw blurRad="38100" dist="25400" dir="5400000" rotWithShape="0">
                    <a:srgbClr val="000000">
                      <a:alpha val="50000"/>
                    </a:srgbClr>
                  </a:outerShdw>
                </a:effectLst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lIns="0" tIns="0" rIns="0" bIns="0"/>
                <a:lstStyle/>
                <a:p>
                  <a:pPr lvl="0">
                    <a:defRPr sz="1800"/>
                  </a:pPr>
                  <a:endParaRPr b="1"/>
                </a:p>
              </p:txBody>
            </p:sp>
            <p:sp>
              <p:nvSpPr>
                <p:cNvPr id="49" name="Shape 49"/>
                <p:cNvSpPr/>
                <p:nvPr/>
              </p:nvSpPr>
              <p:spPr>
                <a:xfrm>
                  <a:off x="5914814" y="3874434"/>
                  <a:ext cx="3635245" cy="2704426"/>
                </a:xfrm>
                <a:prstGeom prst="roundRect">
                  <a:avLst>
                    <a:gd name="adj" fmla="val 14097"/>
                  </a:avLst>
                </a:prstGeom>
                <a:grpFill/>
                <a:ln w="12700">
                  <a:miter lim="400000"/>
                </a:ln>
                <a:effectLst>
                  <a:outerShdw blurRad="38100" dist="25400" dir="5400000" rotWithShape="0">
                    <a:srgbClr val="000000">
                      <a:alpha val="50000"/>
                    </a:srgbClr>
                  </a:outerShdw>
                </a:effectLst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lIns="0" tIns="0" rIns="0" bIns="0"/>
                <a:lstStyle/>
                <a:p>
                  <a:pPr lvl="0">
                    <a:defRPr sz="1800"/>
                  </a:pPr>
                  <a:endParaRPr b="1"/>
                </a:p>
              </p:txBody>
            </p:sp>
            <p:grpSp>
              <p:nvGrpSpPr>
                <p:cNvPr id="58" name="Group 58"/>
                <p:cNvGrpSpPr/>
                <p:nvPr/>
              </p:nvGrpSpPr>
              <p:grpSpPr>
                <a:xfrm>
                  <a:off x="5838614" y="3810934"/>
                  <a:ext cx="3635246" cy="2704427"/>
                  <a:chOff x="0" y="0"/>
                  <a:chExt cx="3635245" cy="2704426"/>
                </a:xfrm>
                <a:grpFill/>
              </p:grpSpPr>
              <p:sp>
                <p:nvSpPr>
                  <p:cNvPr id="54" name="Shape 54"/>
                  <p:cNvSpPr/>
                  <p:nvPr/>
                </p:nvSpPr>
                <p:spPr>
                  <a:xfrm>
                    <a:off x="0" y="0"/>
                    <a:ext cx="3635245" cy="2704426"/>
                  </a:xfrm>
                  <a:prstGeom prst="roundRect">
                    <a:avLst>
                      <a:gd name="adj" fmla="val 14097"/>
                    </a:avLst>
                  </a:prstGeom>
                  <a:grpFill/>
                  <a:ln w="12700" cap="flat">
                    <a:noFill/>
                    <a:miter lim="400000"/>
                  </a:ln>
                  <a:effectLst>
                    <a:outerShdw blurRad="38100" dist="25400" dir="5400000" rotWithShape="0">
                      <a:srgbClr val="000000">
                        <a:alpha val="50000"/>
                      </a:srgbClr>
                    </a:outerShdw>
                  </a:effectLst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square" lIns="0" tIns="0" rIns="0" bIns="0" numCol="1" anchor="t">
                    <a:noAutofit/>
                  </a:bodyPr>
                  <a:lstStyle/>
                  <a:p>
                    <a:pPr lvl="0">
                      <a:defRPr sz="1800"/>
                    </a:pPr>
                    <a:r>
                      <a:rPr sz="2000" b="1" dirty="0"/>
                      <a:t>Sample</a:t>
                    </a:r>
                  </a:p>
                  <a:p>
                    <a:pPr lvl="0">
                      <a:defRPr sz="1800"/>
                    </a:pPr>
                    <a:endParaRPr b="1" dirty="0"/>
                  </a:p>
                </p:txBody>
              </p:sp>
              <p:sp>
                <p:nvSpPr>
                  <p:cNvPr id="55" name="Shape 55"/>
                  <p:cNvSpPr/>
                  <p:nvPr/>
                </p:nvSpPr>
                <p:spPr>
                  <a:xfrm>
                    <a:off x="250346" y="1374821"/>
                    <a:ext cx="3143100" cy="1200670"/>
                  </a:xfrm>
                  <a:prstGeom prst="rect">
                    <a:avLst/>
                  </a:prstGeom>
                  <a:solidFill>
                    <a:schemeClr val="bg1"/>
                  </a:solidFill>
                  <a:ln w="25400" cap="flat">
                    <a:solidFill>
                      <a:srgbClr val="85888D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square" lIns="50800" tIns="50800" rIns="50800" bIns="50800" numCol="1" anchor="ctr">
                    <a:noAutofit/>
                  </a:bodyPr>
                  <a:lstStyle/>
                  <a:p>
                    <a:pPr lvl="0">
                      <a:defRPr sz="1800"/>
                    </a:pPr>
                    <a:r>
                      <a:rPr sz="1200" b="1" dirty="0"/>
                      <a:t>Biological Sample </a:t>
                    </a:r>
                    <a:r>
                      <a:rPr sz="1200" b="1" dirty="0" smtClean="0"/>
                      <a:t>Elements</a:t>
                    </a:r>
                    <a:r>
                      <a:rPr lang="en-US" sz="1200" b="1" dirty="0" smtClean="0"/>
                      <a:t>:</a:t>
                    </a:r>
                    <a:r>
                      <a:rPr lang="en-US" sz="1200" b="1" dirty="0"/>
                      <a:t> </a:t>
                    </a:r>
                    <a:r>
                      <a:rPr sz="1200" dirty="0" smtClean="0"/>
                      <a:t>Species</a:t>
                    </a:r>
                    <a:r>
                      <a:rPr sz="1200" dirty="0" smtClean="0"/>
                      <a:t>,</a:t>
                    </a:r>
                    <a:r>
                      <a:rPr lang="en-US" sz="1200" dirty="0"/>
                      <a:t> Disease </a:t>
                    </a:r>
                    <a:r>
                      <a:rPr lang="en-US" sz="1200" dirty="0" smtClean="0"/>
                      <a:t>Type, Anatomical Location,</a:t>
                    </a:r>
                    <a:r>
                      <a:rPr sz="1200" dirty="0" smtClean="0"/>
                      <a:t> Biofluid,</a:t>
                    </a:r>
                    <a:r>
                      <a:rPr lang="en-US" sz="1200" dirty="0" smtClean="0"/>
                      <a:t> </a:t>
                    </a:r>
                    <a:r>
                      <a:rPr sz="1200" dirty="0" smtClean="0"/>
                      <a:t>Collection Method, Tube Type, </a:t>
                    </a:r>
                    <a:endParaRPr lang="en-US" sz="1200" dirty="0" smtClean="0"/>
                  </a:p>
                  <a:p>
                    <a:pPr>
                      <a:defRPr sz="1800"/>
                    </a:pPr>
                    <a:r>
                      <a:rPr sz="1200" dirty="0" smtClean="0"/>
                      <a:t>Type of Cell culture Supernatant, Cell Source, Tissue source, Tissue Type</a:t>
                    </a:r>
                    <a:endParaRPr sz="1200" dirty="0"/>
                  </a:p>
                </p:txBody>
              </p:sp>
              <p:sp>
                <p:nvSpPr>
                  <p:cNvPr id="56" name="Shape 56"/>
                  <p:cNvSpPr/>
                  <p:nvPr/>
                </p:nvSpPr>
                <p:spPr>
                  <a:xfrm>
                    <a:off x="1737008" y="444723"/>
                    <a:ext cx="1656438" cy="905376"/>
                  </a:xfrm>
                  <a:prstGeom prst="rect">
                    <a:avLst/>
                  </a:prstGeom>
                  <a:solidFill>
                    <a:schemeClr val="bg1"/>
                  </a:solidFill>
                  <a:ln w="25400" cap="flat">
                    <a:solidFill>
                      <a:srgbClr val="85888D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square" lIns="50800" tIns="50800" rIns="50800" bIns="50800" numCol="1" anchor="ctr">
                    <a:noAutofit/>
                  </a:bodyPr>
                  <a:lstStyle/>
                  <a:p>
                    <a:pPr lvl="0">
                      <a:defRPr sz="1800"/>
                    </a:pPr>
                    <a:r>
                      <a:rPr sz="1200" b="1" dirty="0"/>
                      <a:t>Molecular </a:t>
                    </a:r>
                    <a:r>
                      <a:rPr sz="1200" b="1" dirty="0" smtClean="0"/>
                      <a:t>Sample</a:t>
                    </a:r>
                    <a:endParaRPr lang="en-US" sz="1200" b="1" dirty="0" smtClean="0"/>
                  </a:p>
                  <a:p>
                    <a:pPr lvl="0">
                      <a:defRPr sz="1800"/>
                    </a:pPr>
                    <a:r>
                      <a:rPr sz="1200" b="1" dirty="0" smtClean="0"/>
                      <a:t> </a:t>
                    </a:r>
                    <a:r>
                      <a:rPr sz="1200" b="1" dirty="0" smtClean="0"/>
                      <a:t>Elements</a:t>
                    </a:r>
                    <a:r>
                      <a:rPr lang="en-US" sz="1200" b="1" dirty="0" smtClean="0"/>
                      <a:t>: </a:t>
                    </a:r>
                    <a:r>
                      <a:rPr sz="1200" dirty="0" smtClean="0"/>
                      <a:t>exRNA </a:t>
                    </a:r>
                    <a:r>
                      <a:rPr sz="1200" dirty="0"/>
                      <a:t>Source, Fractionated?</a:t>
                    </a:r>
                  </a:p>
                </p:txBody>
              </p:sp>
            </p:grpSp>
          </p:grpSp>
          <p:sp>
            <p:nvSpPr>
              <p:cNvPr id="94" name="Shape 56"/>
              <p:cNvSpPr/>
              <p:nvPr/>
            </p:nvSpPr>
            <p:spPr>
              <a:xfrm>
                <a:off x="4164321" y="2349532"/>
                <a:ext cx="1429217" cy="836246"/>
              </a:xfrm>
              <a:prstGeom prst="rect">
                <a:avLst/>
              </a:prstGeom>
              <a:solidFill>
                <a:schemeClr val="bg1"/>
              </a:solidFill>
              <a:ln w="25400" cap="flat">
                <a:solidFill>
                  <a:srgbClr val="85888D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1800"/>
                </a:pPr>
                <a:r>
                  <a:rPr lang="en-US" sz="1200" dirty="0" smtClean="0"/>
                  <a:t>Sample Name, </a:t>
                </a:r>
                <a:r>
                  <a:rPr lang="en-US" sz="1200" b="1" dirty="0" smtClean="0">
                    <a:solidFill>
                      <a:srgbClr val="FF0000"/>
                    </a:solidFill>
                  </a:rPr>
                  <a:t>Donor ID, Related Experiment</a:t>
                </a:r>
                <a:endParaRPr sz="1200" b="1" dirty="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102" name="Group 101"/>
          <p:cNvGrpSpPr/>
          <p:nvPr/>
        </p:nvGrpSpPr>
        <p:grpSpPr>
          <a:xfrm>
            <a:off x="10676659" y="7663354"/>
            <a:ext cx="1635011" cy="1432579"/>
            <a:chOff x="10281308" y="4117854"/>
            <a:chExt cx="2411883" cy="1959378"/>
          </a:xfrm>
          <a:solidFill>
            <a:schemeClr val="accent5">
              <a:lumMod val="60000"/>
              <a:lumOff val="40000"/>
            </a:schemeClr>
          </a:solidFill>
          <a:effectLst/>
        </p:grpSpPr>
        <p:sp>
          <p:nvSpPr>
            <p:cNvPr id="103" name="Shape 50"/>
            <p:cNvSpPr/>
            <p:nvPr/>
          </p:nvSpPr>
          <p:spPr>
            <a:xfrm>
              <a:off x="10460915" y="4333757"/>
              <a:ext cx="2232276" cy="1743475"/>
            </a:xfrm>
            <a:prstGeom prst="roundRect">
              <a:avLst>
                <a:gd name="adj" fmla="val 13993"/>
              </a:avLst>
            </a:prstGeom>
            <a:grpFill/>
            <a:ln w="12700">
              <a:solidFill>
                <a:srgbClr val="0000FF"/>
              </a:solidFill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lIns="0" tIns="0" rIns="0" bIns="0"/>
            <a:lstStyle/>
            <a:p>
              <a:pPr lvl="0">
                <a:defRPr sz="1800"/>
              </a:pPr>
              <a:endParaRPr sz="2400"/>
            </a:p>
            <a:p>
              <a:pPr lvl="0">
                <a:defRPr sz="1800"/>
              </a:pPr>
              <a:endParaRPr sz="2400"/>
            </a:p>
          </p:txBody>
        </p:sp>
        <p:sp>
          <p:nvSpPr>
            <p:cNvPr id="109" name="Shape 51"/>
            <p:cNvSpPr/>
            <p:nvPr/>
          </p:nvSpPr>
          <p:spPr>
            <a:xfrm>
              <a:off x="10397415" y="4257558"/>
              <a:ext cx="2232276" cy="1743475"/>
            </a:xfrm>
            <a:prstGeom prst="roundRect">
              <a:avLst>
                <a:gd name="adj" fmla="val 13993"/>
              </a:avLst>
            </a:prstGeom>
            <a:grpFill/>
            <a:ln w="12700">
              <a:solidFill>
                <a:srgbClr val="0000FF"/>
              </a:solidFill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lIns="0" tIns="0" rIns="0" bIns="0"/>
            <a:lstStyle/>
            <a:p>
              <a:pPr lvl="0">
                <a:defRPr sz="1800"/>
              </a:pPr>
              <a:endParaRPr sz="2400"/>
            </a:p>
            <a:p>
              <a:pPr lvl="0">
                <a:defRPr sz="1800"/>
              </a:pPr>
              <a:endParaRPr sz="2400"/>
            </a:p>
          </p:txBody>
        </p:sp>
        <p:sp>
          <p:nvSpPr>
            <p:cNvPr id="110" name="Shape 52"/>
            <p:cNvSpPr/>
            <p:nvPr/>
          </p:nvSpPr>
          <p:spPr>
            <a:xfrm>
              <a:off x="10344807" y="4181358"/>
              <a:ext cx="2232276" cy="1743476"/>
            </a:xfrm>
            <a:prstGeom prst="roundRect">
              <a:avLst>
                <a:gd name="adj" fmla="val 13993"/>
              </a:avLst>
            </a:prstGeom>
            <a:grpFill/>
            <a:ln w="12700">
              <a:solidFill>
                <a:srgbClr val="0000FF"/>
              </a:solidFill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lIns="0" tIns="0" rIns="0" bIns="0"/>
            <a:lstStyle/>
            <a:p>
              <a:pPr lvl="0">
                <a:defRPr sz="1800"/>
              </a:pPr>
              <a:endParaRPr sz="2400"/>
            </a:p>
            <a:p>
              <a:pPr lvl="0">
                <a:defRPr sz="1800"/>
              </a:pPr>
              <a:endParaRPr sz="2400"/>
            </a:p>
          </p:txBody>
        </p:sp>
        <p:grpSp>
          <p:nvGrpSpPr>
            <p:cNvPr id="111" name="Group 76"/>
            <p:cNvGrpSpPr/>
            <p:nvPr/>
          </p:nvGrpSpPr>
          <p:grpSpPr>
            <a:xfrm>
              <a:off x="10281308" y="4117854"/>
              <a:ext cx="2232277" cy="1743477"/>
              <a:chOff x="0" y="0"/>
              <a:chExt cx="2232275" cy="1743475"/>
            </a:xfrm>
            <a:grpFill/>
          </p:grpSpPr>
          <p:sp>
            <p:nvSpPr>
              <p:cNvPr id="112" name="Shape 74"/>
              <p:cNvSpPr/>
              <p:nvPr/>
            </p:nvSpPr>
            <p:spPr>
              <a:xfrm>
                <a:off x="0" y="0"/>
                <a:ext cx="2232275" cy="1743475"/>
              </a:xfrm>
              <a:prstGeom prst="roundRect">
                <a:avLst>
                  <a:gd name="adj" fmla="val 13993"/>
                </a:avLst>
              </a:prstGeom>
              <a:grpFill/>
              <a:ln w="12700" cap="flat">
                <a:solidFill>
                  <a:srgbClr val="0000FF"/>
                </a:solidFill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1800"/>
                </a:pPr>
                <a:r>
                  <a:rPr lang="en-US" sz="2000" b="1" dirty="0" smtClean="0"/>
                  <a:t>PI Codes</a:t>
                </a:r>
                <a:endParaRPr sz="1900" b="1" dirty="0"/>
              </a:p>
              <a:p>
                <a:pPr lvl="0">
                  <a:defRPr sz="1800"/>
                </a:pPr>
                <a:endParaRPr sz="1900" b="1" dirty="0"/>
              </a:p>
            </p:txBody>
          </p:sp>
          <p:sp>
            <p:nvSpPr>
              <p:cNvPr id="113" name="Shape 75"/>
              <p:cNvSpPr/>
              <p:nvPr/>
            </p:nvSpPr>
            <p:spPr>
              <a:xfrm>
                <a:off x="238624" y="664339"/>
                <a:ext cx="1788189" cy="883101"/>
              </a:xfrm>
              <a:prstGeom prst="rect">
                <a:avLst/>
              </a:prstGeom>
              <a:solidFill>
                <a:schemeClr val="bg1"/>
              </a:solidFill>
              <a:ln w="25400" cap="flat">
                <a:solidFill>
                  <a:srgbClr val="7F7F7F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1800"/>
                </a:pPr>
                <a:r>
                  <a:rPr lang="en-US" sz="1200" dirty="0" smtClean="0"/>
                  <a:t>PI Names, Submitter List, PI Code</a:t>
                </a:r>
                <a:endParaRPr sz="1200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20" name="TextBox 19"/>
          <p:cNvSpPr txBox="1"/>
          <p:nvPr/>
        </p:nvSpPr>
        <p:spPr>
          <a:xfrm>
            <a:off x="603565" y="487346"/>
            <a:ext cx="6801391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lvl="0" rtl="0" latinLnBrk="1" hangingPunct="0"/>
            <a:r>
              <a:rPr lang="en-US" sz="4000" b="1" dirty="0" err="1">
                <a:solidFill>
                  <a:srgbClr val="3366FF"/>
                </a:solidFill>
              </a:rPr>
              <a:t>exRNA</a:t>
            </a:r>
            <a:r>
              <a:rPr lang="en-US" sz="4000" b="1" dirty="0">
                <a:solidFill>
                  <a:srgbClr val="3366FF"/>
                </a:solidFill>
              </a:rPr>
              <a:t> </a:t>
            </a:r>
            <a:r>
              <a:rPr lang="en-US" sz="4000" b="1" dirty="0">
                <a:solidFill>
                  <a:schemeClr val="tx1"/>
                </a:solidFill>
              </a:rPr>
              <a:t>Metadata </a:t>
            </a:r>
            <a:r>
              <a:rPr lang="en-US" sz="4000" b="1" dirty="0" smtClean="0">
                <a:solidFill>
                  <a:schemeClr val="tx1"/>
                </a:solidFill>
              </a:rPr>
              <a:t>Standards</a:t>
            </a:r>
            <a:endParaRPr lang="en-US" sz="4000" b="1" dirty="0">
              <a:solidFill>
                <a:schemeClr val="tx1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9132237" y="1930596"/>
            <a:ext cx="2070339" cy="1517767"/>
            <a:chOff x="9480945" y="1985575"/>
            <a:chExt cx="2210865" cy="1572837"/>
          </a:xfrm>
        </p:grpSpPr>
        <p:sp>
          <p:nvSpPr>
            <p:cNvPr id="115" name="Shape 41"/>
            <p:cNvSpPr/>
            <p:nvPr/>
          </p:nvSpPr>
          <p:spPr>
            <a:xfrm>
              <a:off x="9675984" y="2172719"/>
              <a:ext cx="2015826" cy="1385693"/>
            </a:xfrm>
            <a:prstGeom prst="roundRect">
              <a:avLst>
                <a:gd name="adj" fmla="val 14179"/>
              </a:avLst>
            </a:prstGeom>
            <a:solidFill>
              <a:srgbClr val="9FFBF1"/>
            </a:solidFill>
            <a:ln>
              <a:solidFill>
                <a:srgbClr val="00B0F0"/>
              </a:solidFill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lvl="0">
                <a:defRPr sz="1800"/>
              </a:pPr>
              <a:endParaRPr sz="2000" b="1"/>
            </a:p>
            <a:p>
              <a:pPr lvl="0">
                <a:defRPr sz="1800"/>
              </a:pPr>
              <a:endParaRPr sz="2000" b="1"/>
            </a:p>
          </p:txBody>
        </p:sp>
        <p:sp>
          <p:nvSpPr>
            <p:cNvPr id="116" name="Shape 42"/>
            <p:cNvSpPr/>
            <p:nvPr/>
          </p:nvSpPr>
          <p:spPr>
            <a:xfrm>
              <a:off x="9610972" y="2109936"/>
              <a:ext cx="2015826" cy="1385693"/>
            </a:xfrm>
            <a:prstGeom prst="roundRect">
              <a:avLst>
                <a:gd name="adj" fmla="val 14179"/>
              </a:avLst>
            </a:prstGeom>
            <a:solidFill>
              <a:srgbClr val="9FFBF1"/>
            </a:solidFill>
            <a:ln>
              <a:solidFill>
                <a:srgbClr val="00B0F0"/>
              </a:solidFill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lvl="0">
                <a:defRPr sz="1800"/>
              </a:pPr>
              <a:endParaRPr sz="2000" b="1"/>
            </a:p>
            <a:p>
              <a:pPr lvl="0">
                <a:defRPr sz="1800"/>
              </a:pPr>
              <a:endParaRPr sz="2000" b="1"/>
            </a:p>
          </p:txBody>
        </p:sp>
        <p:sp>
          <p:nvSpPr>
            <p:cNvPr id="126" name="Shape 43"/>
            <p:cNvSpPr/>
            <p:nvPr/>
          </p:nvSpPr>
          <p:spPr>
            <a:xfrm>
              <a:off x="9545959" y="2047157"/>
              <a:ext cx="2015826" cy="1385693"/>
            </a:xfrm>
            <a:prstGeom prst="roundRect">
              <a:avLst>
                <a:gd name="adj" fmla="val 14179"/>
              </a:avLst>
            </a:prstGeom>
            <a:solidFill>
              <a:srgbClr val="9FFBF1"/>
            </a:solidFill>
            <a:ln>
              <a:solidFill>
                <a:srgbClr val="00B0F0"/>
              </a:solidFill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 lvl="0">
                <a:defRPr sz="1800"/>
              </a:pPr>
              <a:endParaRPr sz="2000" b="1"/>
            </a:p>
            <a:p>
              <a:pPr lvl="0">
                <a:defRPr sz="1800"/>
              </a:pPr>
              <a:endParaRPr sz="2000" b="1"/>
            </a:p>
          </p:txBody>
        </p:sp>
        <p:sp>
          <p:nvSpPr>
            <p:cNvPr id="127" name="Shape 65"/>
            <p:cNvSpPr/>
            <p:nvPr/>
          </p:nvSpPr>
          <p:spPr>
            <a:xfrm>
              <a:off x="9480945" y="1985575"/>
              <a:ext cx="2015828" cy="1385695"/>
            </a:xfrm>
            <a:prstGeom prst="roundRect">
              <a:avLst>
                <a:gd name="adj" fmla="val 14179"/>
              </a:avLst>
            </a:prstGeom>
            <a:solidFill>
              <a:srgbClr val="9FFBF1"/>
            </a:solidFill>
            <a:ln>
              <a:solidFill>
                <a:srgbClr val="00B0F0"/>
              </a:solidFill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numCol="1" anchor="t">
              <a:noAutofit/>
            </a:bodyPr>
            <a:lstStyle/>
            <a:p>
              <a:pPr lvl="0">
                <a:defRPr sz="1800"/>
              </a:pPr>
              <a:r>
                <a:rPr lang="en-US" sz="2000" b="1" dirty="0" smtClean="0"/>
                <a:t>qPCR Targets</a:t>
              </a:r>
              <a:endParaRPr sz="2000" b="1" dirty="0"/>
            </a:p>
            <a:p>
              <a:pPr lvl="0">
                <a:defRPr sz="1800"/>
              </a:pPr>
              <a:endParaRPr sz="2000" b="1" dirty="0"/>
            </a:p>
          </p:txBody>
        </p:sp>
        <p:sp>
          <p:nvSpPr>
            <p:cNvPr id="128" name="Shape 66"/>
            <p:cNvSpPr/>
            <p:nvPr/>
          </p:nvSpPr>
          <p:spPr>
            <a:xfrm>
              <a:off x="9675984" y="2407913"/>
              <a:ext cx="1725012" cy="80619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1800"/>
              </a:pPr>
              <a:r>
                <a:rPr lang="en-US" sz="1200" b="1" dirty="0" smtClean="0">
                  <a:solidFill>
                    <a:srgbClr val="FF0000"/>
                  </a:solidFill>
                </a:rPr>
                <a:t>Biosample ID, Related Run</a:t>
              </a:r>
              <a:r>
                <a:rPr lang="en-US" sz="1200" dirty="0" smtClean="0"/>
                <a:t>, Target Name, Ct Value</a:t>
              </a:r>
              <a:endParaRPr lang="en-US" sz="1200" dirty="0"/>
            </a:p>
          </p:txBody>
        </p:sp>
      </p:grpSp>
      <p:sp>
        <p:nvSpPr>
          <p:cNvPr id="129" name="Shape 78"/>
          <p:cNvSpPr/>
          <p:nvPr/>
        </p:nvSpPr>
        <p:spPr>
          <a:xfrm flipH="1">
            <a:off x="7087620" y="2737810"/>
            <a:ext cx="2015810" cy="571332"/>
          </a:xfrm>
          <a:prstGeom prst="line">
            <a:avLst/>
          </a:prstGeom>
          <a:ln w="28575" cmpd="sng">
            <a:solidFill>
              <a:srgbClr val="FF0000"/>
            </a:solidFill>
            <a:miter lim="400000"/>
            <a:headEnd type="none" w="med" len="med"/>
            <a:tailEnd type="triangle" w="med" len="med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grpSp>
        <p:nvGrpSpPr>
          <p:cNvPr id="22" name="Group 21"/>
          <p:cNvGrpSpPr/>
          <p:nvPr/>
        </p:nvGrpSpPr>
        <p:grpSpPr>
          <a:xfrm>
            <a:off x="2965940" y="5255463"/>
            <a:ext cx="5087333" cy="3845817"/>
            <a:chOff x="2965940" y="5255463"/>
            <a:chExt cx="5087333" cy="3845817"/>
          </a:xfrm>
        </p:grpSpPr>
        <p:grpSp>
          <p:nvGrpSpPr>
            <p:cNvPr id="4" name="Group 3"/>
            <p:cNvGrpSpPr/>
            <p:nvPr/>
          </p:nvGrpSpPr>
          <p:grpSpPr>
            <a:xfrm>
              <a:off x="2965940" y="5255463"/>
              <a:ext cx="5087333" cy="3845817"/>
              <a:chOff x="67517" y="2663204"/>
              <a:chExt cx="5087333" cy="3845817"/>
            </a:xfrm>
            <a:solidFill>
              <a:srgbClr val="78B1FE"/>
            </a:solidFill>
            <a:effectLst/>
          </p:grpSpPr>
          <p:sp>
            <p:nvSpPr>
              <p:cNvPr id="35" name="Shape 35"/>
              <p:cNvSpPr/>
              <p:nvPr/>
            </p:nvSpPr>
            <p:spPr>
              <a:xfrm>
                <a:off x="296118" y="2929905"/>
                <a:ext cx="4858732" cy="3579116"/>
              </a:xfrm>
              <a:prstGeom prst="roundRect">
                <a:avLst>
                  <a:gd name="adj" fmla="val 11949"/>
                </a:avLst>
              </a:prstGeom>
              <a:grpFill/>
              <a:ln w="12700"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lIns="0" tIns="0" rIns="0" bIns="0"/>
              <a:lstStyle/>
              <a:p>
                <a:pPr lvl="0">
                  <a:defRPr sz="1800"/>
                </a:pPr>
                <a:endParaRPr sz="2000" b="1"/>
              </a:p>
              <a:p>
                <a:pPr lvl="0">
                  <a:defRPr sz="1800"/>
                </a:pPr>
                <a:endParaRPr sz="2000" b="1"/>
              </a:p>
            </p:txBody>
          </p:sp>
          <p:sp>
            <p:nvSpPr>
              <p:cNvPr id="36" name="Shape 36"/>
              <p:cNvSpPr/>
              <p:nvPr/>
            </p:nvSpPr>
            <p:spPr>
              <a:xfrm>
                <a:off x="219918" y="2841005"/>
                <a:ext cx="4858732" cy="3579116"/>
              </a:xfrm>
              <a:prstGeom prst="roundRect">
                <a:avLst>
                  <a:gd name="adj" fmla="val 11949"/>
                </a:avLst>
              </a:prstGeom>
              <a:grpFill/>
              <a:ln w="12700"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lIns="0" tIns="0" rIns="0" bIns="0"/>
              <a:lstStyle/>
              <a:p>
                <a:pPr lvl="0">
                  <a:defRPr sz="1800"/>
                </a:pPr>
                <a:endParaRPr sz="2000" b="1"/>
              </a:p>
              <a:p>
                <a:pPr lvl="0">
                  <a:defRPr sz="1800"/>
                </a:pPr>
                <a:endParaRPr sz="2000" b="1"/>
              </a:p>
            </p:txBody>
          </p:sp>
          <p:sp>
            <p:nvSpPr>
              <p:cNvPr id="37" name="Shape 37"/>
              <p:cNvSpPr/>
              <p:nvPr/>
            </p:nvSpPr>
            <p:spPr>
              <a:xfrm>
                <a:off x="143718" y="2752105"/>
                <a:ext cx="4858732" cy="3579116"/>
              </a:xfrm>
              <a:prstGeom prst="roundRect">
                <a:avLst>
                  <a:gd name="adj" fmla="val 11949"/>
                </a:avLst>
              </a:prstGeom>
              <a:grpFill/>
              <a:ln w="12700"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lIns="0" tIns="0" rIns="0" bIns="0"/>
              <a:lstStyle/>
              <a:p>
                <a:pPr lvl="0">
                  <a:defRPr sz="1800"/>
                </a:pPr>
                <a:endParaRPr sz="2000" b="1"/>
              </a:p>
              <a:p>
                <a:pPr lvl="0">
                  <a:defRPr sz="1800"/>
                </a:pPr>
                <a:endParaRPr sz="2000" b="1"/>
              </a:p>
            </p:txBody>
          </p:sp>
          <p:grpSp>
            <p:nvGrpSpPr>
              <p:cNvPr id="73" name="Group 73"/>
              <p:cNvGrpSpPr/>
              <p:nvPr/>
            </p:nvGrpSpPr>
            <p:grpSpPr>
              <a:xfrm>
                <a:off x="67517" y="2663204"/>
                <a:ext cx="4858734" cy="3579117"/>
                <a:chOff x="0" y="0"/>
                <a:chExt cx="4858732" cy="3579115"/>
              </a:xfrm>
              <a:grpFill/>
            </p:grpSpPr>
            <p:sp>
              <p:nvSpPr>
                <p:cNvPr id="68" name="Shape 68"/>
                <p:cNvSpPr/>
                <p:nvPr/>
              </p:nvSpPr>
              <p:spPr>
                <a:xfrm>
                  <a:off x="0" y="0"/>
                  <a:ext cx="4858732" cy="3579115"/>
                </a:xfrm>
                <a:prstGeom prst="roundRect">
                  <a:avLst>
                    <a:gd name="adj" fmla="val 11949"/>
                  </a:avLst>
                </a:prstGeom>
                <a:grpFill/>
                <a:ln w="12700" cap="flat">
                  <a:noFill/>
                  <a:miter lim="400000"/>
                </a:ln>
                <a:effectLst>
                  <a:outerShdw blurRad="38100" dist="25400" dir="5400000" rotWithShape="0">
                    <a:srgbClr val="000000">
                      <a:alpha val="50000"/>
                    </a:srgbClr>
                  </a:outerShdw>
                </a:effectLst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1800"/>
                  </a:pPr>
                  <a:r>
                    <a:rPr sz="2000" b="1" dirty="0"/>
                    <a:t>Experiment</a:t>
                  </a:r>
                </a:p>
                <a:p>
                  <a:pPr lvl="0">
                    <a:defRPr sz="1800"/>
                  </a:pPr>
                  <a:endParaRPr sz="2000" b="1" dirty="0"/>
                </a:p>
              </p:txBody>
            </p:sp>
            <p:sp>
              <p:nvSpPr>
                <p:cNvPr id="69" name="Shape 69"/>
                <p:cNvSpPr/>
                <p:nvPr/>
              </p:nvSpPr>
              <p:spPr>
                <a:xfrm>
                  <a:off x="228802" y="482707"/>
                  <a:ext cx="2115155" cy="1304345"/>
                </a:xfrm>
                <a:prstGeom prst="rect">
                  <a:avLst/>
                </a:prstGeom>
                <a:solidFill>
                  <a:schemeClr val="bg1"/>
                </a:solidFill>
                <a:ln w="25400" cap="flat">
                  <a:solidFill>
                    <a:srgbClr val="85888D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lvl="0">
                    <a:defRPr sz="1800"/>
                  </a:pPr>
                  <a:r>
                    <a:rPr sz="1200" b="1" dirty="0"/>
                    <a:t>exRNA Source Isolation Protocol</a:t>
                  </a:r>
                </a:p>
                <a:p>
                  <a:pPr lvl="0">
                    <a:defRPr sz="1800"/>
                  </a:pPr>
                  <a:r>
                    <a:rPr sz="1200" dirty="0"/>
                    <a:t>Description, Cell Type marker, Serum used?, </a:t>
                  </a:r>
                  <a:r>
                    <a:rPr lang="en-US" sz="1200" dirty="0" smtClean="0"/>
                    <a:t>S</a:t>
                  </a:r>
                  <a:r>
                    <a:rPr sz="1200" dirty="0" smtClean="0"/>
                    <a:t>erum </a:t>
                  </a:r>
                  <a:r>
                    <a:rPr sz="1200" dirty="0"/>
                    <a:t>type, Cell removal step done for cell culture supernatant and biofluid</a:t>
                  </a:r>
                  <a:r>
                    <a:rPr sz="1200" dirty="0" smtClean="0"/>
                    <a:t>?</a:t>
                  </a:r>
                  <a:endParaRPr lang="en-US" sz="1200" dirty="0"/>
                </a:p>
              </p:txBody>
            </p:sp>
            <p:sp>
              <p:nvSpPr>
                <p:cNvPr id="70" name="Shape 70"/>
                <p:cNvSpPr/>
                <p:nvPr/>
              </p:nvSpPr>
              <p:spPr>
                <a:xfrm>
                  <a:off x="227150" y="1789957"/>
                  <a:ext cx="2117064" cy="1166735"/>
                </a:xfrm>
                <a:prstGeom prst="rect">
                  <a:avLst/>
                </a:prstGeom>
                <a:solidFill>
                  <a:schemeClr val="bg1"/>
                </a:solidFill>
                <a:ln w="25400" cap="flat">
                  <a:solidFill>
                    <a:srgbClr val="85888D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lvl="0">
                    <a:defRPr sz="1800"/>
                  </a:pPr>
                  <a:r>
                    <a:rPr sz="1200" b="1" dirty="0"/>
                    <a:t>exRNA Sample Prep Protocol</a:t>
                  </a:r>
                </a:p>
                <a:p>
                  <a:pPr lvl="0">
                    <a:defRPr sz="1800"/>
                  </a:pPr>
                  <a:r>
                    <a:rPr sz="1200" dirty="0"/>
                    <a:t>Description,</a:t>
                  </a:r>
                </a:p>
                <a:p>
                  <a:pPr lvl="0">
                    <a:defRPr sz="1800"/>
                  </a:pPr>
                  <a:r>
                    <a:rPr sz="1200" dirty="0"/>
                    <a:t>Pre-purification of EV done?, RNA Isolation Kit, exRNA Quantification Method</a:t>
                  </a:r>
                </a:p>
              </p:txBody>
            </p:sp>
            <p:sp>
              <p:nvSpPr>
                <p:cNvPr id="71" name="Shape 71"/>
                <p:cNvSpPr/>
                <p:nvPr/>
              </p:nvSpPr>
              <p:spPr>
                <a:xfrm>
                  <a:off x="2345606" y="1161865"/>
                  <a:ext cx="2407985" cy="1800970"/>
                </a:xfrm>
                <a:prstGeom prst="rect">
                  <a:avLst/>
                </a:prstGeom>
                <a:solidFill>
                  <a:schemeClr val="bg1"/>
                </a:solidFill>
                <a:ln w="25400" cap="flat">
                  <a:solidFill>
                    <a:srgbClr val="85888D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lvl="0">
                    <a:defRPr sz="1800"/>
                  </a:pPr>
                  <a:r>
                    <a:rPr sz="1200" b="1" dirty="0"/>
                    <a:t>Experiment </a:t>
                  </a:r>
                  <a:r>
                    <a:rPr sz="1200" b="1" dirty="0" smtClean="0"/>
                    <a:t>Type</a:t>
                  </a:r>
                  <a:r>
                    <a:rPr lang="en-US" sz="1200" b="1" dirty="0" smtClean="0"/>
                    <a:t> </a:t>
                  </a:r>
                </a:p>
                <a:p>
                  <a:pPr lvl="0">
                    <a:defRPr sz="1800"/>
                  </a:pPr>
                  <a:r>
                    <a:rPr lang="en-US" sz="1200" b="1" dirty="0" smtClean="0"/>
                    <a:t>(mRNA, </a:t>
                  </a:r>
                  <a:r>
                    <a:rPr lang="en-US" sz="1200" b="1" dirty="0" err="1" smtClean="0"/>
                    <a:t>smRNA-seq</a:t>
                  </a:r>
                  <a:r>
                    <a:rPr lang="en-US" sz="1200" b="1" dirty="0" smtClean="0"/>
                    <a:t>)</a:t>
                  </a:r>
                  <a:endParaRPr lang="en-US" sz="1200" b="1" dirty="0" smtClean="0"/>
                </a:p>
                <a:p>
                  <a:pPr lvl="0">
                    <a:defRPr sz="1800"/>
                  </a:pPr>
                  <a:r>
                    <a:rPr lang="en-US" sz="1200" b="1" dirty="0" smtClean="0"/>
                    <a:t>Library Generation</a:t>
                  </a:r>
                  <a:endParaRPr sz="1200" b="1" dirty="0"/>
                </a:p>
                <a:p>
                  <a:pPr lvl="0">
                    <a:defRPr sz="1800"/>
                  </a:pPr>
                  <a:r>
                    <a:rPr sz="1200" dirty="0"/>
                    <a:t>Starting material Type, Library Construction Kit, Strand specificity, Reverse Transcription Kit, Primer Type, Amplified?, DNA Quantification method, smRNA Size selection method</a:t>
                  </a:r>
                </a:p>
              </p:txBody>
            </p:sp>
            <p:sp>
              <p:nvSpPr>
                <p:cNvPr id="72" name="Shape 72"/>
                <p:cNvSpPr/>
                <p:nvPr/>
              </p:nvSpPr>
              <p:spPr>
                <a:xfrm>
                  <a:off x="2346849" y="488178"/>
                  <a:ext cx="2406743" cy="679357"/>
                </a:xfrm>
                <a:prstGeom prst="rect">
                  <a:avLst/>
                </a:prstGeom>
                <a:solidFill>
                  <a:schemeClr val="bg1"/>
                </a:solidFill>
                <a:ln w="25400" cap="flat">
                  <a:solidFill>
                    <a:srgbClr val="85888D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lvl="0">
                    <a:defRPr sz="1800"/>
                  </a:pPr>
                  <a:r>
                    <a:rPr sz="1200" b="1" dirty="0"/>
                    <a:t>Extracellular </a:t>
                  </a:r>
                  <a:r>
                    <a:rPr sz="1200" b="1" dirty="0" smtClean="0"/>
                    <a:t>Vesicle</a:t>
                  </a:r>
                  <a:r>
                    <a:rPr lang="en-US" sz="1200" b="1" dirty="0" smtClean="0"/>
                    <a:t> </a:t>
                  </a:r>
                  <a:r>
                    <a:rPr sz="1200" b="1" dirty="0" smtClean="0"/>
                    <a:t>Isolation </a:t>
                  </a:r>
                  <a:r>
                    <a:rPr sz="1200" b="1" dirty="0" smtClean="0"/>
                    <a:t>Protocol</a:t>
                  </a:r>
                  <a:r>
                    <a:rPr lang="en-US" sz="1200" b="1" dirty="0" smtClean="0"/>
                    <a:t>: </a:t>
                  </a:r>
                  <a:r>
                    <a:rPr sz="1200" dirty="0" smtClean="0"/>
                    <a:t>Description</a:t>
                  </a:r>
                  <a:r>
                    <a:rPr lang="en-US" sz="1200" dirty="0"/>
                    <a:t>, Kits used for EV </a:t>
                  </a:r>
                  <a:r>
                    <a:rPr lang="en-US" sz="1200" dirty="0" smtClean="0"/>
                    <a:t>isolation</a:t>
                  </a:r>
                  <a:endParaRPr lang="en-US" sz="1200" dirty="0"/>
                </a:p>
              </p:txBody>
            </p:sp>
          </p:grpSp>
        </p:grpSp>
        <p:sp>
          <p:nvSpPr>
            <p:cNvPr id="130" name="Shape 72"/>
            <p:cNvSpPr/>
            <p:nvPr/>
          </p:nvSpPr>
          <p:spPr>
            <a:xfrm>
              <a:off x="3606140" y="8235715"/>
              <a:ext cx="3894531" cy="499999"/>
            </a:xfrm>
            <a:prstGeom prst="rect">
              <a:avLst/>
            </a:prstGeom>
            <a:solidFill>
              <a:schemeClr val="bg1"/>
            </a:solidFill>
            <a:ln w="25400" cap="flat">
              <a:solidFill>
                <a:srgbClr val="85888D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1800"/>
              </a:pPr>
              <a:r>
                <a:rPr lang="en-US" sz="1200" b="1" dirty="0" smtClean="0"/>
                <a:t>qPCR:</a:t>
              </a:r>
              <a:r>
                <a:rPr lang="en-US" sz="1200" dirty="0" smtClean="0"/>
                <a:t> Reverse Transcription, </a:t>
              </a:r>
              <a:r>
                <a:rPr lang="en-US" sz="1200" dirty="0" err="1" smtClean="0"/>
                <a:t>Oligos</a:t>
              </a:r>
              <a:r>
                <a:rPr lang="en-US" sz="1200" dirty="0" smtClean="0"/>
                <a:t>, Kits, Complete Reaction Conditions, Reaction Volume, Validation</a:t>
              </a:r>
              <a:endParaRPr lang="en-US" sz="1200" dirty="0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52500" y="812800"/>
            <a:ext cx="11099800" cy="8636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  <a:latin typeface="Arial"/>
                <a:cs typeface="Arial"/>
              </a:rPr>
              <a:t>Metadata Submission Guidelines</a:t>
            </a:r>
            <a:endParaRPr lang="en-US" sz="36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1435344121"/>
              </p:ext>
            </p:extLst>
          </p:nvPr>
        </p:nvGraphicFramePr>
        <p:xfrm>
          <a:off x="546100" y="1587500"/>
          <a:ext cx="12192000" cy="784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929370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2410</TotalTime>
  <Words>590</Words>
  <Application>Microsoft Macintosh PowerPoint</Application>
  <PresentationFormat>Custom</PresentationFormat>
  <Paragraphs>65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Avenir Roman</vt:lpstr>
      <vt:lpstr>Helvetica Light</vt:lpstr>
      <vt:lpstr>Arial</vt:lpstr>
      <vt:lpstr>White</vt:lpstr>
      <vt:lpstr>PowerPoint Presentation</vt:lpstr>
      <vt:lpstr>Metadata Submission Guidelines</vt:lpstr>
    </vt:vector>
  </TitlesOfParts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Subramanian, Sai Lakshmi</cp:lastModifiedBy>
  <cp:revision>150</cp:revision>
  <dcterms:modified xsi:type="dcterms:W3CDTF">2016-06-22T20:18:07Z</dcterms:modified>
</cp:coreProperties>
</file>